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9.xml" ContentType="application/vnd.openxmlformats-officedocument.presentationml.notesSlide+xml"/>
  <Override PartName="/ppt/slides/slide79.xml" ContentType="application/vnd.openxmlformats-officedocument.presentationml.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338" r:id="rId2"/>
    <p:sldId id="257" r:id="rId3"/>
    <p:sldId id="385" r:id="rId4"/>
    <p:sldId id="452" r:id="rId5"/>
    <p:sldId id="453" r:id="rId6"/>
    <p:sldId id="372" r:id="rId7"/>
    <p:sldId id="355" r:id="rId8"/>
    <p:sldId id="356" r:id="rId9"/>
    <p:sldId id="357" r:id="rId10"/>
    <p:sldId id="340" r:id="rId11"/>
    <p:sldId id="358" r:id="rId12"/>
    <p:sldId id="361" r:id="rId13"/>
    <p:sldId id="362" r:id="rId14"/>
    <p:sldId id="364" r:id="rId15"/>
    <p:sldId id="365" r:id="rId16"/>
    <p:sldId id="366" r:id="rId17"/>
    <p:sldId id="367" r:id="rId18"/>
    <p:sldId id="368" r:id="rId19"/>
    <p:sldId id="341" r:id="rId20"/>
    <p:sldId id="342" r:id="rId21"/>
    <p:sldId id="370" r:id="rId22"/>
    <p:sldId id="350" r:id="rId23"/>
    <p:sldId id="351" r:id="rId24"/>
    <p:sldId id="386" r:id="rId25"/>
    <p:sldId id="392" r:id="rId26"/>
    <p:sldId id="393" r:id="rId27"/>
    <p:sldId id="435" r:id="rId28"/>
    <p:sldId id="387" r:id="rId29"/>
    <p:sldId id="388" r:id="rId30"/>
    <p:sldId id="389" r:id="rId31"/>
    <p:sldId id="376" r:id="rId32"/>
    <p:sldId id="394" r:id="rId33"/>
    <p:sldId id="395" r:id="rId34"/>
    <p:sldId id="398" r:id="rId35"/>
    <p:sldId id="397" r:id="rId36"/>
    <p:sldId id="390" r:id="rId37"/>
    <p:sldId id="377" r:id="rId38"/>
    <p:sldId id="391" r:id="rId39"/>
    <p:sldId id="378" r:id="rId40"/>
    <p:sldId id="399" r:id="rId41"/>
    <p:sldId id="400" r:id="rId42"/>
    <p:sldId id="379" r:id="rId43"/>
    <p:sldId id="380" r:id="rId44"/>
    <p:sldId id="381" r:id="rId45"/>
    <p:sldId id="382" r:id="rId46"/>
    <p:sldId id="423" r:id="rId47"/>
    <p:sldId id="424" r:id="rId48"/>
    <p:sldId id="425" r:id="rId49"/>
    <p:sldId id="426" r:id="rId50"/>
    <p:sldId id="427" r:id="rId51"/>
    <p:sldId id="428" r:id="rId52"/>
    <p:sldId id="429" r:id="rId53"/>
    <p:sldId id="430" r:id="rId54"/>
    <p:sldId id="431" r:id="rId55"/>
    <p:sldId id="432" r:id="rId56"/>
    <p:sldId id="433" r:id="rId57"/>
    <p:sldId id="383" r:id="rId58"/>
    <p:sldId id="438" r:id="rId59"/>
    <p:sldId id="419" r:id="rId60"/>
    <p:sldId id="455" r:id="rId61"/>
    <p:sldId id="454" r:id="rId62"/>
    <p:sldId id="421" r:id="rId63"/>
    <p:sldId id="436" r:id="rId64"/>
    <p:sldId id="437" r:id="rId65"/>
    <p:sldId id="422" r:id="rId66"/>
    <p:sldId id="406" r:id="rId67"/>
    <p:sldId id="408" r:id="rId68"/>
    <p:sldId id="409" r:id="rId69"/>
    <p:sldId id="439" r:id="rId70"/>
    <p:sldId id="441" r:id="rId71"/>
    <p:sldId id="442" r:id="rId72"/>
    <p:sldId id="443" r:id="rId73"/>
    <p:sldId id="446" r:id="rId74"/>
    <p:sldId id="444" r:id="rId75"/>
    <p:sldId id="445" r:id="rId76"/>
    <p:sldId id="456" r:id="rId77"/>
    <p:sldId id="447" r:id="rId78"/>
    <p:sldId id="448" r:id="rId79"/>
    <p:sldId id="449" r:id="rId80"/>
    <p:sldId id="450" r:id="rId81"/>
    <p:sldId id="457" r:id="rId82"/>
    <p:sldId id="458" r:id="rId83"/>
    <p:sldId id="459" r:id="rId84"/>
    <p:sldId id="418" r:id="rId85"/>
    <p:sldId id="451" r:id="rId86"/>
    <p:sldId id="384"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CA3102"/>
    <a:srgbClr val="CA2A02"/>
    <a:srgbClr val="CC0000"/>
    <a:srgbClr val="D52B1E"/>
    <a:srgbClr val="CA2102"/>
    <a:srgbClr val="688791"/>
    <a:srgbClr val="FD241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90" autoAdjust="0"/>
  </p:normalViewPr>
  <p:slideViewPr>
    <p:cSldViewPr>
      <p:cViewPr>
        <p:scale>
          <a:sx n="70" d="100"/>
          <a:sy n="70" d="100"/>
        </p:scale>
        <p:origin x="-1080" y="-720"/>
      </p:cViewPr>
      <p:guideLst>
        <p:guide orient="horz" pos="2160"/>
        <p:guide orient="horz" pos="572"/>
        <p:guide orient="horz" pos="3884"/>
        <p:guide orient="horz" pos="210"/>
        <p:guide orient="horz" pos="4110"/>
        <p:guide orient="horz" pos="799"/>
        <p:guide orient="horz" pos="4020"/>
        <p:guide pos="5511"/>
        <p:guide pos="295"/>
        <p:guide pos="2835"/>
        <p:guide pos="2925"/>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EA4576-8FDF-422F-9AF9-F5A1B2F58AA1}" type="datetimeFigureOut">
              <a:rPr lang="en-GB" smtClean="0"/>
              <a:pPr/>
              <a:t>09/10/2013</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C7451A-EE29-45E8-AFAE-D5220EAED7EC}" type="slidenum">
              <a:rPr lang="en-GB" smtClean="0"/>
              <a:pPr/>
              <a:t>‹#›</a:t>
            </a:fld>
            <a:endParaRPr lang="en-GB"/>
          </a:p>
        </p:txBody>
      </p:sp>
    </p:spTree>
    <p:extLst>
      <p:ext uri="{BB962C8B-B14F-4D97-AF65-F5344CB8AC3E}">
        <p14:creationId xmlns:p14="http://schemas.microsoft.com/office/powerpoint/2010/main" xmlns="" val="854106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E685D86B-1437-4F31-987A-14A987A204CA}" type="slidenum">
              <a:rPr lang="en-US" altLang="en-US"/>
              <a:pPr/>
              <a:t>41</a:t>
            </a:fld>
            <a:endParaRPr lang="en-US" altLang="en-US"/>
          </a:p>
        </p:txBody>
      </p:sp>
      <p:sp>
        <p:nvSpPr>
          <p:cNvPr id="8806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8806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26AE85A-74C5-4629-9BC4-34E655663AC5}" type="slidenum">
              <a:rPr lang="en-US"/>
              <a:pPr/>
              <a:t>75</a:t>
            </a:fld>
            <a:endParaRPr lang="en-US"/>
          </a:p>
        </p:txBody>
      </p:sp>
      <p:sp>
        <p:nvSpPr>
          <p:cNvPr id="124929"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4930" name="Rectangle 2"/>
          <p:cNvSpPr txBox="1">
            <a:spLocks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4AE7C404-E5AE-4973-A096-CB331685AF72}" type="slidenum">
              <a:rPr lang="en-US"/>
              <a:pPr/>
              <a:t>63</a:t>
            </a:fld>
            <a:endParaRPr lang="en-US"/>
          </a:p>
        </p:txBody>
      </p:sp>
      <p:sp>
        <p:nvSpPr>
          <p:cNvPr id="107521"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7522" name="Rectangle 2"/>
          <p:cNvSpPr txBox="1">
            <a:spLocks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9222CFDB-8A79-40CE-93D2-CAAAA970D907}" type="slidenum">
              <a:rPr lang="en-US"/>
              <a:pPr/>
              <a:t>64</a:t>
            </a:fld>
            <a:endParaRPr lang="en-US"/>
          </a:p>
        </p:txBody>
      </p:sp>
      <p:sp>
        <p:nvSpPr>
          <p:cNvPr id="108545"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8546" name="Rectangle 2"/>
          <p:cNvSpPr txBox="1">
            <a:spLocks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FA378020-BDCB-446F-9FC7-8CF580AA23E6}" type="slidenum">
              <a:rPr lang="en-US"/>
              <a:pPr/>
              <a:t>69</a:t>
            </a:fld>
            <a:endParaRPr lang="en-US"/>
          </a:p>
        </p:txBody>
      </p:sp>
      <p:sp>
        <p:nvSpPr>
          <p:cNvPr id="118785"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8786" name="Rectangle 2"/>
          <p:cNvSpPr txBox="1">
            <a:spLocks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40659607-BE89-4E4B-A6A8-DBBBD233129D}" type="slidenum">
              <a:rPr lang="en-US"/>
              <a:pPr/>
              <a:t>70</a:t>
            </a:fld>
            <a:endParaRPr lang="en-US"/>
          </a:p>
        </p:txBody>
      </p:sp>
      <p:sp>
        <p:nvSpPr>
          <p:cNvPr id="120833"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0834" name="Rectangle 2"/>
          <p:cNvSpPr txBox="1">
            <a:spLocks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D3702851-C8B5-4CA2-B86A-AF5D5485C3AE}" type="slidenum">
              <a:rPr lang="en-US"/>
              <a:pPr/>
              <a:t>71</a:t>
            </a:fld>
            <a:endParaRPr lang="en-US"/>
          </a:p>
        </p:txBody>
      </p:sp>
      <p:sp>
        <p:nvSpPr>
          <p:cNvPr id="121857"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1858" name="Rectangle 2"/>
          <p:cNvSpPr txBox="1">
            <a:spLocks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AA70F74-5192-4A6C-8F35-C7294FE7B83A}" type="slidenum">
              <a:rPr lang="en-US"/>
              <a:pPr/>
              <a:t>72</a:t>
            </a:fld>
            <a:endParaRPr lang="en-US"/>
          </a:p>
        </p:txBody>
      </p:sp>
      <p:sp>
        <p:nvSpPr>
          <p:cNvPr id="122881"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2882" name="Rectangle 2"/>
          <p:cNvSpPr txBox="1">
            <a:spLocks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74BF527-DE3C-44A5-BE83-BA70998B2E53}" type="slidenum">
              <a:rPr lang="en-US"/>
              <a:pPr/>
              <a:t>73</a:t>
            </a:fld>
            <a:endParaRPr lang="en-US"/>
          </a:p>
        </p:txBody>
      </p:sp>
      <p:sp>
        <p:nvSpPr>
          <p:cNvPr id="125953"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5954" name="Rectangle 2"/>
          <p:cNvSpPr txBox="1">
            <a:spLocks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CA3742C5-284F-4F12-8960-D107F335F2D7}" type="slidenum">
              <a:rPr lang="en-US"/>
              <a:pPr/>
              <a:t>74</a:t>
            </a:fld>
            <a:endParaRPr lang="en-US"/>
          </a:p>
        </p:txBody>
      </p:sp>
      <p:sp>
        <p:nvSpPr>
          <p:cNvPr id="123905"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3906" name="Rectangle 2"/>
          <p:cNvSpPr txBox="1">
            <a:spLocks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UoA Title">
    <p:bg>
      <p:bgPr>
        <a:blipFill dpi="0" rotWithShape="1">
          <a:blip r:embed="rId2" cstate="print">
            <a:lum/>
          </a:blip>
          <a:srcRect/>
          <a:stretch>
            <a:fillRect t="-2000" b="-2000"/>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0" y="2636913"/>
            <a:ext cx="6317488" cy="648072"/>
          </a:xfrm>
          <a:solidFill>
            <a:srgbClr val="D52B1E"/>
          </a:solidFill>
        </p:spPr>
        <p:txBody>
          <a:bodyPr>
            <a:normAutofit/>
          </a:bodyPr>
          <a:lstStyle>
            <a:lvl1pPr algn="l" rtl="0" eaLnBrk="1" fontAlgn="base" hangingPunct="1">
              <a:spcBef>
                <a:spcPct val="0"/>
              </a:spcBef>
              <a:spcAft>
                <a:spcPct val="0"/>
              </a:spcAft>
              <a:defRPr lang="en-GB" sz="3600" b="1" kern="1200" dirty="0" smtClean="0">
                <a:solidFill>
                  <a:srgbClr val="FFFFFF"/>
                </a:solidFill>
                <a:latin typeface="Arial" charset="0"/>
                <a:ea typeface="ヒラギノ角ゴ Pro W3" charset="-128"/>
                <a:cs typeface="Arial" charset="0"/>
                <a:sym typeface="Arial" charset="0"/>
              </a:defRPr>
            </a:lvl1pPr>
          </a:lstStyle>
          <a:p>
            <a:r>
              <a:rPr lang="en-US" dirty="0" smtClean="0"/>
              <a:t>Title of Presentation</a:t>
            </a:r>
            <a:endParaRPr lang="en-GB" dirty="0"/>
          </a:p>
        </p:txBody>
      </p:sp>
      <p:sp>
        <p:nvSpPr>
          <p:cNvPr id="8" name="Subtitle 2"/>
          <p:cNvSpPr>
            <a:spLocks noGrp="1"/>
          </p:cNvSpPr>
          <p:nvPr>
            <p:ph type="subTitle" idx="1" hasCustomPrompt="1"/>
          </p:nvPr>
        </p:nvSpPr>
        <p:spPr>
          <a:xfrm>
            <a:off x="0" y="4149080"/>
            <a:ext cx="5669488" cy="460800"/>
          </a:xfrm>
          <a:solidFill>
            <a:srgbClr val="D52B1E"/>
          </a:solidFill>
        </p:spPr>
        <p:txBody>
          <a:bodyPr vert="horz" lIns="91440" tIns="45720" rIns="91440" bIns="45720" rtlCol="0" anchor="ctr">
            <a:normAutofit/>
          </a:bodyPr>
          <a:lstStyle>
            <a:lvl1pPr marL="0" indent="0" algn="l" defTabSz="914400" rtl="0" eaLnBrk="1" fontAlgn="base" latinLnBrk="0" hangingPunct="1">
              <a:spcBef>
                <a:spcPct val="0"/>
              </a:spcBef>
              <a:spcAft>
                <a:spcPct val="0"/>
              </a:spcAft>
              <a:buNone/>
              <a:defRPr lang="en-GB" sz="2400" b="1" kern="1200" dirty="0" smtClean="0">
                <a:solidFill>
                  <a:srgbClr val="FFFFFF"/>
                </a:solidFill>
                <a:latin typeface="Arial" charset="0"/>
                <a:ea typeface="ヒラギノ角ゴ Pro W3" charset="-128"/>
                <a:cs typeface="Arial" charset="0"/>
                <a:sym typeface="Arial"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Name of Presenter</a:t>
            </a:r>
          </a:p>
        </p:txBody>
      </p:sp>
      <p:sp>
        <p:nvSpPr>
          <p:cNvPr id="9" name="Text Placeholder 9"/>
          <p:cNvSpPr>
            <a:spLocks noGrp="1"/>
          </p:cNvSpPr>
          <p:nvPr>
            <p:ph type="body" sz="quarter" idx="13" hasCustomPrompt="1"/>
          </p:nvPr>
        </p:nvSpPr>
        <p:spPr>
          <a:xfrm>
            <a:off x="0" y="4581128"/>
            <a:ext cx="5669488" cy="309600"/>
          </a:xfrm>
          <a:solidFill>
            <a:srgbClr val="D52B1E"/>
          </a:solidFill>
        </p:spPr>
        <p:txBody>
          <a:bodyPr vert="horz" lIns="91440" tIns="45720" rIns="91440" bIns="45720" rtlCol="0" anchor="ctr">
            <a:normAutofit/>
          </a:bodyPr>
          <a:lstStyle>
            <a:lvl1pPr marL="0" indent="0" algn="l" defTabSz="914400" rtl="0" eaLnBrk="1" fontAlgn="base" latinLnBrk="0" hangingPunct="1">
              <a:spcBef>
                <a:spcPct val="0"/>
              </a:spcBef>
              <a:spcAft>
                <a:spcPct val="0"/>
              </a:spcAft>
              <a:buFont typeface="Arial" pitchFamily="34" charset="0"/>
              <a:buNone/>
              <a:defRPr lang="en-GB" sz="1400" b="1" kern="1200" dirty="0" smtClean="0">
                <a:solidFill>
                  <a:srgbClr val="FFFFFF"/>
                </a:solidFill>
                <a:latin typeface="Arial" charset="0"/>
                <a:ea typeface="ヒラギノ角ゴ Pro W3" charset="-128"/>
                <a:cs typeface="Arial" charset="0"/>
                <a:sym typeface="Arial" charset="0"/>
              </a:defRPr>
            </a:lvl1pPr>
          </a:lstStyle>
          <a:p>
            <a:pPr lvl="0"/>
            <a:r>
              <a:rPr lang="en-GB" dirty="0" smtClean="0"/>
              <a:t>Title of Presenter</a:t>
            </a:r>
            <a:endParaRPr lang="en-GB" dirty="0"/>
          </a:p>
        </p:txBody>
      </p:sp>
      <p:pic>
        <p:nvPicPr>
          <p:cNvPr id="11" name="Picture 5"/>
          <p:cNvPicPr>
            <a:picLocks noChangeAspect="1" noChangeArrowheads="1"/>
          </p:cNvPicPr>
          <p:nvPr userDrawn="1"/>
        </p:nvPicPr>
        <p:blipFill>
          <a:blip r:embed="rId3" cstate="print">
            <a:extLst>
              <a:ext uri="{28A0092B-C50C-407E-A947-70E740481C1C}">
                <a14:useLocalDpi xmlns:a14="http://schemas.microsoft.com/office/drawing/2010/main" xmlns=""/>
              </a:ext>
            </a:extLst>
          </a:blip>
          <a:srcRect/>
          <a:stretch>
            <a:fillRect/>
          </a:stretch>
        </p:blipFill>
        <p:spPr bwMode="auto">
          <a:xfrm>
            <a:off x="6651625" y="239713"/>
            <a:ext cx="2151063"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UoA End Slide">
    <p:bg>
      <p:bgPr>
        <a:solidFill>
          <a:srgbClr val="688791"/>
        </a:solidFill>
        <a:effectLst/>
      </p:bgPr>
    </p:bg>
    <p:spTree>
      <p:nvGrpSpPr>
        <p:cNvPr id="1" name=""/>
        <p:cNvGrpSpPr/>
        <p:nvPr/>
      </p:nvGrpSpPr>
      <p:grpSpPr>
        <a:xfrm>
          <a:off x="0" y="0"/>
          <a:ext cx="0" cy="0"/>
          <a:chOff x="0" y="0"/>
          <a:chExt cx="0" cy="0"/>
        </a:xfrm>
      </p:grpSpPr>
      <p:sp>
        <p:nvSpPr>
          <p:cNvPr id="3" name="TextBox 2"/>
          <p:cNvSpPr txBox="1"/>
          <p:nvPr userDrawn="1"/>
        </p:nvSpPr>
        <p:spPr>
          <a:xfrm>
            <a:off x="3779912" y="1628920"/>
            <a:ext cx="5364088" cy="1080000"/>
          </a:xfrm>
          <a:prstGeom prst="rect">
            <a:avLst/>
          </a:prstGeom>
          <a:solidFill>
            <a:srgbClr val="D52B1E"/>
          </a:solidFill>
        </p:spPr>
        <p:txBody>
          <a:bodyPr vert="horz" lIns="91440" tIns="45720" rIns="91440" bIns="45720" rtlCol="0" anchor="ctr">
            <a:noAutofit/>
          </a:bodyPr>
          <a:lstStyle>
            <a:lvl1pPr fontAlgn="base">
              <a:spcBef>
                <a:spcPct val="0"/>
              </a:spcBef>
              <a:spcAft>
                <a:spcPct val="0"/>
              </a:spcAft>
              <a:buNone/>
              <a:defRPr lang="en-GB" sz="3600" b="1" baseline="0" dirty="0" smtClean="0">
                <a:solidFill>
                  <a:srgbClr val="FFFFFF"/>
                </a:solidFill>
                <a:latin typeface="Arial" charset="0"/>
                <a:ea typeface="ヒラギノ角ゴ Pro W3" charset="-128"/>
                <a:cs typeface="Arial" charset="0"/>
                <a:sym typeface="Arial" charset="0"/>
              </a:defRPr>
            </a:lvl1pPr>
          </a:lstStyle>
          <a:p>
            <a:pPr lvl="0"/>
            <a:r>
              <a:rPr lang="en-GB" sz="5400" b="1" kern="1200" baseline="0" dirty="0" smtClean="0">
                <a:solidFill>
                  <a:srgbClr val="FFFFFF"/>
                </a:solidFill>
                <a:latin typeface="Arial" charset="0"/>
                <a:ea typeface="ヒラギノ角ゴ Pro W3" charset="-128"/>
                <a:cs typeface="Arial" charset="0"/>
                <a:sym typeface="Arial" charset="0"/>
              </a:rPr>
              <a:t>Come</a:t>
            </a:r>
            <a:r>
              <a:rPr lang="en-GB" dirty="0" smtClean="0"/>
              <a:t> </a:t>
            </a:r>
            <a:r>
              <a:rPr lang="en-GB" sz="5400" b="1" kern="1200" baseline="0" dirty="0" smtClean="0">
                <a:solidFill>
                  <a:srgbClr val="FFFFFF"/>
                </a:solidFill>
                <a:latin typeface="Arial" charset="0"/>
                <a:ea typeface="ヒラギノ角ゴ Pro W3" charset="-128"/>
                <a:cs typeface="Arial" charset="0"/>
                <a:sym typeface="Arial" charset="0"/>
              </a:rPr>
              <a:t>Here.</a:t>
            </a:r>
          </a:p>
        </p:txBody>
      </p:sp>
      <p:sp>
        <p:nvSpPr>
          <p:cNvPr id="7" name="TextBox 6"/>
          <p:cNvSpPr txBox="1"/>
          <p:nvPr userDrawn="1"/>
        </p:nvSpPr>
        <p:spPr>
          <a:xfrm>
            <a:off x="2987824" y="2924944"/>
            <a:ext cx="6156176" cy="1080120"/>
          </a:xfrm>
          <a:prstGeom prst="rect">
            <a:avLst/>
          </a:prstGeom>
          <a:solidFill>
            <a:srgbClr val="D52B1E"/>
          </a:solidFill>
        </p:spPr>
        <p:txBody>
          <a:bodyPr vert="horz" lIns="91440" tIns="45720" rIns="91440" bIns="45720" rtlCol="0" anchor="ctr">
            <a:noAutofit/>
          </a:bodyPr>
          <a:lstStyle>
            <a:lvl1pPr fontAlgn="base">
              <a:spcBef>
                <a:spcPct val="0"/>
              </a:spcBef>
              <a:spcAft>
                <a:spcPct val="0"/>
              </a:spcAft>
              <a:buNone/>
              <a:defRPr lang="en-GB" sz="3600" b="1" baseline="0" dirty="0" smtClean="0">
                <a:solidFill>
                  <a:srgbClr val="FFFFFF"/>
                </a:solidFill>
                <a:latin typeface="Arial" charset="0"/>
                <a:ea typeface="ヒラギノ角ゴ Pro W3" charset="-128"/>
                <a:cs typeface="Arial" charset="0"/>
                <a:sym typeface="Arial" charset="0"/>
              </a:defRPr>
            </a:lvl1pPr>
          </a:lstStyle>
          <a:p>
            <a:pPr lvl="0"/>
            <a:r>
              <a:rPr lang="en-GB" sz="5400" dirty="0" smtClean="0"/>
              <a:t>Go Anywhere.</a:t>
            </a:r>
            <a:endParaRPr lang="en-GB" sz="5400" dirty="0"/>
          </a:p>
        </p:txBody>
      </p:sp>
      <p:sp>
        <p:nvSpPr>
          <p:cNvPr id="9" name="TextBox 8"/>
          <p:cNvSpPr txBox="1"/>
          <p:nvPr userDrawn="1"/>
        </p:nvSpPr>
        <p:spPr>
          <a:xfrm>
            <a:off x="4545542" y="4653136"/>
            <a:ext cx="4608336" cy="432048"/>
          </a:xfrm>
          <a:prstGeom prst="rect">
            <a:avLst/>
          </a:prstGeom>
          <a:solidFill>
            <a:schemeClr val="bg1"/>
          </a:solidFill>
        </p:spPr>
        <p:txBody>
          <a:bodyPr vert="horz" lIns="91440" tIns="45720" rIns="91440" bIns="45720" rtlCol="0" anchor="ctr">
            <a:normAutofit lnSpcReduction="10000"/>
          </a:bodyPr>
          <a:lstStyle>
            <a:lvl1pPr indent="0" fontAlgn="base">
              <a:spcBef>
                <a:spcPct val="0"/>
              </a:spcBef>
              <a:spcAft>
                <a:spcPct val="0"/>
              </a:spcAft>
              <a:buFont typeface="Arial" pitchFamily="34" charset="0"/>
              <a:buNone/>
              <a:defRPr lang="en-US" sz="2400" b="1" baseline="0" dirty="0" smtClean="0">
                <a:solidFill>
                  <a:srgbClr val="FF2225"/>
                </a:solidFill>
                <a:latin typeface="Arial" charset="0"/>
                <a:ea typeface="ヒラギノ角ゴ Pro W3" charset="-128"/>
                <a:cs typeface="Arial" charset="0"/>
                <a:sym typeface="Gill Sans" charset="0"/>
              </a:defRPr>
            </a:lvl1pPr>
            <a:lvl2pPr indent="0" algn="ctr" eaLnBrk="0" fontAlgn="base" hangingPunct="0">
              <a:spcBef>
                <a:spcPts val="1600"/>
              </a:spcBef>
              <a:spcAft>
                <a:spcPct val="0"/>
              </a:spcAft>
              <a:buFont typeface="Arial" pitchFamily="34" charset="0"/>
              <a:buNone/>
              <a:defRPr lang="en-US" sz="2000" b="0" dirty="0" smtClean="0">
                <a:solidFill>
                  <a:schemeClr val="tx1">
                    <a:tint val="75000"/>
                  </a:schemeClr>
                </a:solidFill>
                <a:latin typeface="Arial" pitchFamily="34" charset="0"/>
                <a:cs typeface="Arial" pitchFamily="34" charset="0"/>
                <a:sym typeface="Gill Sans" charset="0"/>
              </a:defRPr>
            </a:lvl2pPr>
            <a:lvl3pPr indent="0" algn="ctr" eaLnBrk="0" fontAlgn="base" hangingPunct="0">
              <a:spcBef>
                <a:spcPts val="1600"/>
              </a:spcBef>
              <a:spcAft>
                <a:spcPct val="0"/>
              </a:spcAft>
              <a:buFont typeface="Arial" pitchFamily="34" charset="0"/>
              <a:buNone/>
              <a:defRPr lang="en-US" b="0" dirty="0" smtClean="0">
                <a:solidFill>
                  <a:schemeClr val="tx1">
                    <a:tint val="75000"/>
                  </a:schemeClr>
                </a:solidFill>
                <a:latin typeface="Arial" pitchFamily="34" charset="0"/>
                <a:cs typeface="Arial" pitchFamily="34" charset="0"/>
                <a:sym typeface="Gill Sans" charset="0"/>
              </a:defRPr>
            </a:lvl3pPr>
            <a:lvl4pPr indent="0" algn="ctr">
              <a:spcBef>
                <a:spcPct val="20000"/>
              </a:spcBef>
              <a:buFont typeface="Arial" pitchFamily="34" charset="0"/>
              <a:buNone/>
              <a:defRPr sz="2000">
                <a:solidFill>
                  <a:schemeClr val="tx1">
                    <a:tint val="75000"/>
                  </a:schemeClr>
                </a:solidFill>
              </a:defRPr>
            </a:lvl4pPr>
            <a:lvl5pPr indent="0" algn="ctr">
              <a:spcBef>
                <a:spcPct val="20000"/>
              </a:spcBef>
              <a:buFont typeface="Arial" pitchFamily="34" charset="0"/>
              <a:buNone/>
              <a:defRPr sz="2000">
                <a:solidFill>
                  <a:schemeClr val="tx1">
                    <a:tint val="75000"/>
                  </a:schemeClr>
                </a:solidFill>
              </a:defRPr>
            </a:lvl5pPr>
            <a:lvl6pPr indent="0" algn="ctr">
              <a:spcBef>
                <a:spcPct val="20000"/>
              </a:spcBef>
              <a:buFont typeface="Arial" pitchFamily="34" charset="0"/>
              <a:buNone/>
              <a:defRPr sz="2000">
                <a:solidFill>
                  <a:schemeClr val="tx1">
                    <a:tint val="75000"/>
                  </a:schemeClr>
                </a:solidFill>
              </a:defRPr>
            </a:lvl6pPr>
            <a:lvl7pPr indent="0" algn="ctr">
              <a:spcBef>
                <a:spcPct val="20000"/>
              </a:spcBef>
              <a:buFont typeface="Arial" pitchFamily="34" charset="0"/>
              <a:buNone/>
              <a:defRPr sz="2000">
                <a:solidFill>
                  <a:schemeClr val="tx1">
                    <a:tint val="75000"/>
                  </a:schemeClr>
                </a:solidFill>
              </a:defRPr>
            </a:lvl7pPr>
            <a:lvl8pPr indent="0" algn="ctr">
              <a:spcBef>
                <a:spcPct val="20000"/>
              </a:spcBef>
              <a:buFont typeface="Arial" pitchFamily="34" charset="0"/>
              <a:buNone/>
              <a:defRPr sz="2000">
                <a:solidFill>
                  <a:schemeClr val="tx1">
                    <a:tint val="75000"/>
                  </a:schemeClr>
                </a:solidFill>
              </a:defRPr>
            </a:lvl8pPr>
            <a:lvl9pPr indent="0" algn="ctr">
              <a:spcBef>
                <a:spcPct val="20000"/>
              </a:spcBef>
              <a:buFont typeface="Arial" pitchFamily="34" charset="0"/>
              <a:buNone/>
              <a:defRPr sz="2000">
                <a:solidFill>
                  <a:schemeClr val="tx1">
                    <a:tint val="75000"/>
                  </a:schemeClr>
                </a:solidFill>
              </a:defRPr>
            </a:lvl9pPr>
          </a:lstStyle>
          <a:p>
            <a:pPr lvl="0"/>
            <a:r>
              <a:rPr lang="en-GB" dirty="0" smtClean="0">
                <a:solidFill>
                  <a:srgbClr val="CA2102"/>
                </a:solidFill>
              </a:rPr>
              <a:t>That’s</a:t>
            </a:r>
            <a:r>
              <a:rPr lang="en-GB" baseline="0" dirty="0" smtClean="0">
                <a:solidFill>
                  <a:srgbClr val="CA2102"/>
                </a:solidFill>
              </a:rPr>
              <a:t> the difference</a:t>
            </a:r>
            <a:endParaRPr lang="en-GB" dirty="0">
              <a:solidFill>
                <a:srgbClr val="CA2102"/>
              </a:solidFill>
            </a:endParaRPr>
          </a:p>
        </p:txBody>
      </p:sp>
      <p:pic>
        <p:nvPicPr>
          <p:cNvPr id="5" name="Picture 2" descr="http://www.abdn.ac.uk/pgopenday/uploads/media/screen%20saver%20jpeg.JPG"/>
          <p:cNvPicPr>
            <a:picLocks noChangeAspect="1" noChangeArrowheads="1"/>
          </p:cNvPicPr>
          <p:nvPr userDrawn="1"/>
        </p:nvPicPr>
        <p:blipFill rotWithShape="1">
          <a:blip r:embed="rId2" cstate="print">
            <a:extLst>
              <a:ext uri="{28A0092B-C50C-407E-A947-70E740481C1C}">
                <a14:useLocalDpi xmlns:a14="http://schemas.microsoft.com/office/drawing/2010/main" xmlns="" val="0"/>
              </a:ext>
            </a:extLst>
          </a:blip>
          <a:srcRect l="494" r="30750" b="38973"/>
          <a:stretch/>
        </p:blipFill>
        <p:spPr bwMode="auto">
          <a:xfrm>
            <a:off x="-652" y="4671250"/>
            <a:ext cx="3312368" cy="2191349"/>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p:cNvPicPr>
            <a:picLocks noChangeAspect="1" noChangeArrowheads="1"/>
          </p:cNvPicPr>
          <p:nvPr userDrawn="1"/>
        </p:nvPicPr>
        <p:blipFill>
          <a:blip r:embed="rId3" cstate="print">
            <a:extLst>
              <a:ext uri="{28A0092B-C50C-407E-A947-70E740481C1C}">
                <a14:useLocalDpi xmlns:a14="http://schemas.microsoft.com/office/drawing/2010/main" xmlns=""/>
              </a:ext>
            </a:extLst>
          </a:blip>
          <a:srcRect/>
          <a:stretch>
            <a:fillRect/>
          </a:stretch>
        </p:blipFill>
        <p:spPr bwMode="auto">
          <a:xfrm>
            <a:off x="6651625" y="239713"/>
            <a:ext cx="2151063"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xmlns="" val="2946356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08013"/>
            <a:ext cx="7540625" cy="635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838200" y="1943100"/>
            <a:ext cx="3694113" cy="4454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4684713" y="1943100"/>
            <a:ext cx="3694112" cy="21510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Content Placeholder 4"/>
          <p:cNvSpPr>
            <a:spLocks noGrp="1"/>
          </p:cNvSpPr>
          <p:nvPr>
            <p:ph sz="quarter" idx="3"/>
          </p:nvPr>
        </p:nvSpPr>
        <p:spPr>
          <a:xfrm>
            <a:off x="4684713" y="4246563"/>
            <a:ext cx="3694112" cy="21510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347745825"/>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838200" y="608013"/>
            <a:ext cx="7540625" cy="635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838200" y="1943100"/>
            <a:ext cx="3694113" cy="4454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Media Placeholder 3"/>
          <p:cNvSpPr>
            <a:spLocks noGrp="1"/>
          </p:cNvSpPr>
          <p:nvPr>
            <p:ph type="media" sz="half" idx="2"/>
          </p:nvPr>
        </p:nvSpPr>
        <p:spPr>
          <a:xfrm>
            <a:off x="4684713" y="1943100"/>
            <a:ext cx="3694112" cy="4454525"/>
          </a:xfrm>
        </p:spPr>
        <p:txBody>
          <a:bodyPr/>
          <a:lstStyle/>
          <a:p>
            <a:pPr lvl="0"/>
            <a:endParaRPr lang="en-GB" noProof="0" smtClean="0"/>
          </a:p>
        </p:txBody>
      </p:sp>
    </p:spTree>
    <p:extLst>
      <p:ext uri="{BB962C8B-B14F-4D97-AF65-F5344CB8AC3E}">
        <p14:creationId xmlns:p14="http://schemas.microsoft.com/office/powerpoint/2010/main" xmlns="" val="2812829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oA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defTabSz="914400" rtl="0" eaLnBrk="1" fontAlgn="base" latinLnBrk="0" hangingPunct="1">
              <a:spcBef>
                <a:spcPct val="0"/>
              </a:spcBef>
              <a:spcAft>
                <a:spcPct val="0"/>
              </a:spcAft>
              <a:buNone/>
              <a:defRPr lang="en-GB" sz="3600" b="1" kern="1200" baseline="0" dirty="0" smtClean="0">
                <a:solidFill>
                  <a:srgbClr val="FFFFFF"/>
                </a:solidFill>
                <a:latin typeface="Arial" charset="0"/>
                <a:ea typeface="ヒラギノ角ゴ Pro W3" charset="-128"/>
                <a:cs typeface="Arial" charset="0"/>
                <a:sym typeface="Arial" charset="0"/>
              </a:defRPr>
            </a:lvl1pPr>
          </a:lstStyle>
          <a:p>
            <a:r>
              <a:rPr lang="en-US" dirty="0" smtClean="0"/>
              <a:t>Slide Subject</a:t>
            </a:r>
            <a:endParaRPr lang="en-GB" dirty="0"/>
          </a:p>
        </p:txBody>
      </p:sp>
      <p:sp>
        <p:nvSpPr>
          <p:cNvPr id="3" name="Content Placeholder 2"/>
          <p:cNvSpPr>
            <a:spLocks noGrp="1"/>
          </p:cNvSpPr>
          <p:nvPr>
            <p:ph idx="1" hasCustomPrompt="1"/>
          </p:nvPr>
        </p:nvSpPr>
        <p:spPr/>
        <p:txBody>
          <a:bodyPr/>
          <a:lstStyle>
            <a:lvl1pPr>
              <a:buFont typeface="Arial" pitchFamily="34" charset="0"/>
              <a:buChar char="•"/>
              <a:defRPr/>
            </a:lvl1pPr>
            <a:lvl2pPr>
              <a:buFont typeface="Arial" pitchFamily="34" charset="0"/>
              <a:buChar char="•"/>
              <a:defRPr/>
            </a:lvl2pPr>
            <a:lvl3pPr>
              <a:buFont typeface="Arial" pitchFamily="34" charset="0"/>
              <a:buChar char="•"/>
              <a:defRPr/>
            </a:lvl3pPr>
          </a:lstStyle>
          <a:p>
            <a:r>
              <a:rPr lang="en-US" dirty="0" smtClean="0"/>
              <a:t>Subtitle</a:t>
            </a:r>
          </a:p>
          <a:p>
            <a:pPr lvl="1"/>
            <a:r>
              <a:rPr lang="en-US" dirty="0" smtClean="0"/>
              <a:t>Bullet Point</a:t>
            </a:r>
          </a:p>
          <a:p>
            <a:pPr lvl="1"/>
            <a:r>
              <a:rPr lang="en-US" dirty="0" smtClean="0"/>
              <a:t>Bullet Point</a:t>
            </a:r>
          </a:p>
          <a:p>
            <a:pPr lvl="1"/>
            <a:r>
              <a:rPr lang="en-US" dirty="0" smtClean="0"/>
              <a:t>Bullet Point</a:t>
            </a:r>
          </a:p>
          <a:p>
            <a:pPr lvl="2"/>
            <a:r>
              <a:rPr lang="en-US" dirty="0" smtClean="0"/>
              <a:t>Sub-bullet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UoA Title and Content (Picture)">
    <p:spTree>
      <p:nvGrpSpPr>
        <p:cNvPr id="1" name=""/>
        <p:cNvGrpSpPr/>
        <p:nvPr/>
      </p:nvGrpSpPr>
      <p:grpSpPr>
        <a:xfrm>
          <a:off x="0" y="0"/>
          <a:ext cx="0" cy="0"/>
          <a:chOff x="0" y="0"/>
          <a:chExt cx="0" cy="0"/>
        </a:xfrm>
      </p:grpSpPr>
      <p:pic>
        <p:nvPicPr>
          <p:cNvPr id="7" name="Picture 13" descr="pics2.jpg"/>
          <p:cNvPicPr>
            <a:picLocks noChangeAspect="1"/>
          </p:cNvPicPr>
          <p:nvPr userDrawn="1"/>
        </p:nvPicPr>
        <p:blipFill>
          <a:blip r:embed="rId2" cstate="print">
            <a:extLst>
              <a:ext uri="{28A0092B-C50C-407E-A947-70E740481C1C}">
                <a14:useLocalDpi xmlns:a14="http://schemas.microsoft.com/office/drawing/2010/main" xmlns=""/>
              </a:ext>
            </a:extLst>
          </a:blip>
          <a:srcRect/>
          <a:stretch>
            <a:fillRect/>
          </a:stretch>
        </p:blipFill>
        <p:spPr bwMode="auto">
          <a:xfrm>
            <a:off x="4740211" y="692696"/>
            <a:ext cx="4403725" cy="59046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hasCustomPrompt="1"/>
          </p:nvPr>
        </p:nvSpPr>
        <p:spPr/>
        <p:txBody>
          <a:bodyPr>
            <a:normAutofit/>
          </a:bodyPr>
          <a:lstStyle>
            <a:lvl1pPr algn="l" defTabSz="914400" rtl="0" eaLnBrk="1" fontAlgn="base" latinLnBrk="0" hangingPunct="1">
              <a:spcBef>
                <a:spcPct val="0"/>
              </a:spcBef>
              <a:spcAft>
                <a:spcPct val="0"/>
              </a:spcAft>
              <a:buNone/>
              <a:defRPr lang="en-GB" sz="3600" b="1" kern="1200" baseline="0" dirty="0" smtClean="0">
                <a:solidFill>
                  <a:srgbClr val="FFFFFF"/>
                </a:solidFill>
                <a:latin typeface="Arial" charset="0"/>
                <a:ea typeface="ヒラギノ角ゴ Pro W3" charset="-128"/>
                <a:cs typeface="Arial" charset="0"/>
                <a:sym typeface="Arial" charset="0"/>
              </a:defRPr>
            </a:lvl1pPr>
          </a:lstStyle>
          <a:p>
            <a:r>
              <a:rPr lang="en-US" dirty="0" smtClean="0"/>
              <a:t>Slide Subject</a:t>
            </a:r>
            <a:endParaRPr lang="en-GB" dirty="0"/>
          </a:p>
        </p:txBody>
      </p:sp>
      <p:sp>
        <p:nvSpPr>
          <p:cNvPr id="3" name="Content Placeholder 2"/>
          <p:cNvSpPr>
            <a:spLocks noGrp="1"/>
          </p:cNvSpPr>
          <p:nvPr>
            <p:ph idx="1" hasCustomPrompt="1"/>
          </p:nvPr>
        </p:nvSpPr>
        <p:spPr>
          <a:xfrm>
            <a:off x="457200" y="908050"/>
            <a:ext cx="4043363" cy="5473700"/>
          </a:xfrm>
        </p:spPr>
        <p:txBody>
          <a:bodyPr/>
          <a:lstStyle>
            <a:lvl1pPr>
              <a:buFont typeface="Arial" pitchFamily="34" charset="0"/>
              <a:buChar char="•"/>
              <a:defRPr/>
            </a:lvl1pPr>
            <a:lvl2pPr>
              <a:buFont typeface="Arial" pitchFamily="34" charset="0"/>
              <a:buChar char="•"/>
              <a:defRPr/>
            </a:lvl2pPr>
            <a:lvl3pPr>
              <a:buFont typeface="Arial" pitchFamily="34" charset="0"/>
              <a:buChar char="•"/>
              <a:defRPr/>
            </a:lvl3pPr>
          </a:lstStyle>
          <a:p>
            <a:r>
              <a:rPr lang="en-US" dirty="0" smtClean="0"/>
              <a:t>Subtitle</a:t>
            </a:r>
          </a:p>
          <a:p>
            <a:pPr lvl="1"/>
            <a:r>
              <a:rPr lang="en-US" dirty="0" smtClean="0"/>
              <a:t>Bullet Point</a:t>
            </a:r>
          </a:p>
          <a:p>
            <a:pPr lvl="1"/>
            <a:r>
              <a:rPr lang="en-US" dirty="0" smtClean="0"/>
              <a:t>Bullet Point</a:t>
            </a:r>
          </a:p>
          <a:p>
            <a:pPr lvl="1"/>
            <a:r>
              <a:rPr lang="en-US" dirty="0" smtClean="0"/>
              <a:t>Bullet Point</a:t>
            </a:r>
          </a:p>
          <a:p>
            <a:pPr lvl="2"/>
            <a:r>
              <a:rPr lang="en-US" dirty="0" smtClean="0"/>
              <a:t>Sub-bullet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UoA Section Header">
    <p:bg>
      <p:bgPr>
        <a:solidFill>
          <a:srgbClr val="688791"/>
        </a:solidFill>
        <a:effectLst/>
      </p:bgPr>
    </p:bg>
    <p:spTree>
      <p:nvGrpSpPr>
        <p:cNvPr id="1" name=""/>
        <p:cNvGrpSpPr/>
        <p:nvPr/>
      </p:nvGrpSpPr>
      <p:grpSpPr>
        <a:xfrm>
          <a:off x="0" y="0"/>
          <a:ext cx="0" cy="0"/>
          <a:chOff x="0" y="0"/>
          <a:chExt cx="0" cy="0"/>
        </a:xfrm>
      </p:grpSpPr>
      <p:pic>
        <p:nvPicPr>
          <p:cNvPr id="7" name="Picture 11" descr="pic3.jpg"/>
          <p:cNvPicPr>
            <a:picLocks noChangeAspect="1"/>
          </p:cNvPicPr>
          <p:nvPr userDrawn="1"/>
        </p:nvPicPr>
        <p:blipFill>
          <a:blip r:embed="rId2" cstate="screen">
            <a:extLst>
              <a:ext uri="{28A0092B-C50C-407E-A947-70E740481C1C}">
                <a14:useLocalDpi xmlns:a14="http://schemas.microsoft.com/office/drawing/2010/main" xmlns=""/>
              </a:ext>
            </a:extLst>
          </a:blip>
          <a:srcRect/>
          <a:stretch>
            <a:fillRect/>
          </a:stretch>
        </p:blipFill>
        <p:spPr bwMode="auto">
          <a:xfrm>
            <a:off x="0" y="2165350"/>
            <a:ext cx="9150350" cy="4705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5"/>
          <p:cNvPicPr>
            <a:picLocks noChangeAspect="1" noChangeArrowheads="1"/>
          </p:cNvPicPr>
          <p:nvPr userDrawn="1"/>
        </p:nvPicPr>
        <p:blipFill>
          <a:blip r:embed="rId3" cstate="print">
            <a:extLst>
              <a:ext uri="{28A0092B-C50C-407E-A947-70E740481C1C}">
                <a14:useLocalDpi xmlns:a14="http://schemas.microsoft.com/office/drawing/2010/main" xmlns=""/>
              </a:ext>
            </a:extLst>
          </a:blip>
          <a:srcRect/>
          <a:stretch>
            <a:fillRect/>
          </a:stretch>
        </p:blipFill>
        <p:spPr bwMode="auto">
          <a:xfrm>
            <a:off x="6651625" y="239713"/>
            <a:ext cx="2151063"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2" name="Title 11"/>
          <p:cNvSpPr>
            <a:spLocks noGrp="1"/>
          </p:cNvSpPr>
          <p:nvPr>
            <p:ph type="title" hasCustomPrompt="1"/>
          </p:nvPr>
        </p:nvSpPr>
        <p:spPr>
          <a:xfrm>
            <a:off x="0" y="2718048"/>
            <a:ext cx="6318000" cy="648000"/>
          </a:xfrm>
          <a:solidFill>
            <a:srgbClr val="D52B1E"/>
          </a:solidFill>
        </p:spPr>
        <p:txBody>
          <a:bodyPr vert="horz" lIns="91440" tIns="45720" rIns="91440" bIns="45720" rtlCol="0" anchor="ctr">
            <a:normAutofit/>
          </a:bodyPr>
          <a:lstStyle>
            <a:lvl1pPr algn="l" defTabSz="914400" rtl="0" eaLnBrk="1" fontAlgn="base" latinLnBrk="0" hangingPunct="1">
              <a:spcBef>
                <a:spcPct val="0"/>
              </a:spcBef>
              <a:spcAft>
                <a:spcPct val="0"/>
              </a:spcAft>
              <a:buNone/>
              <a:defRPr lang="en-GB" sz="3600" b="1" kern="1200" baseline="0" dirty="0" smtClean="0">
                <a:solidFill>
                  <a:srgbClr val="FFFFFF"/>
                </a:solidFill>
                <a:latin typeface="Arial" charset="0"/>
                <a:ea typeface="ヒラギノ角ゴ Pro W3" charset="-128"/>
                <a:cs typeface="Arial" charset="0"/>
                <a:sym typeface="Arial" charset="0"/>
              </a:defRPr>
            </a:lvl1pPr>
          </a:lstStyle>
          <a:p>
            <a:r>
              <a:rPr lang="en-US" dirty="0" smtClean="0"/>
              <a:t>Section Title</a:t>
            </a:r>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UoA Title and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defTabSz="914400" rtl="0" eaLnBrk="1" fontAlgn="base" latinLnBrk="0" hangingPunct="1">
              <a:spcBef>
                <a:spcPct val="0"/>
              </a:spcBef>
              <a:spcAft>
                <a:spcPct val="0"/>
              </a:spcAft>
              <a:buNone/>
              <a:defRPr lang="en-GB" sz="3600" b="1" kern="1200" baseline="0" dirty="0" smtClean="0">
                <a:solidFill>
                  <a:srgbClr val="FFFFFF"/>
                </a:solidFill>
                <a:latin typeface="Arial" charset="0"/>
                <a:ea typeface="ヒラギノ角ゴ Pro W3" charset="-128"/>
                <a:cs typeface="Arial" charset="0"/>
                <a:sym typeface="Arial" charset="0"/>
              </a:defRPr>
            </a:lvl1pPr>
          </a:lstStyle>
          <a:p>
            <a:r>
              <a:rPr lang="en-US" dirty="0" smtClean="0"/>
              <a:t>Slide Subject</a:t>
            </a:r>
            <a:endParaRPr lang="en-GB" dirty="0"/>
          </a:p>
        </p:txBody>
      </p:sp>
      <p:sp>
        <p:nvSpPr>
          <p:cNvPr id="3" name="Content Placeholder 2"/>
          <p:cNvSpPr>
            <a:spLocks noGrp="1"/>
          </p:cNvSpPr>
          <p:nvPr>
            <p:ph sz="half" idx="1" hasCustomPrompt="1"/>
          </p:nvPr>
        </p:nvSpPr>
        <p:spPr>
          <a:xfrm>
            <a:off x="457200" y="908050"/>
            <a:ext cx="4038600" cy="5473700"/>
          </a:xfrm>
        </p:spPr>
        <p:txBody>
          <a:bodyPr/>
          <a:lstStyle>
            <a:lvl1pPr>
              <a:defRPr sz="28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r>
              <a:rPr lang="en-US" dirty="0" smtClean="0"/>
              <a:t>Subtitle</a:t>
            </a:r>
          </a:p>
          <a:p>
            <a:pPr lvl="1"/>
            <a:r>
              <a:rPr lang="en-US" dirty="0" smtClean="0"/>
              <a:t>Bullet Point</a:t>
            </a:r>
          </a:p>
          <a:p>
            <a:pPr lvl="1"/>
            <a:r>
              <a:rPr lang="en-US" dirty="0" smtClean="0"/>
              <a:t>Bullet Point</a:t>
            </a:r>
          </a:p>
          <a:p>
            <a:pPr lvl="1"/>
            <a:r>
              <a:rPr lang="en-US" dirty="0" smtClean="0"/>
              <a:t>Bullet Point</a:t>
            </a:r>
          </a:p>
          <a:p>
            <a:pPr lvl="2"/>
            <a:r>
              <a:rPr lang="en-US" dirty="0" smtClean="0"/>
              <a:t>Sub-bullet</a:t>
            </a:r>
          </a:p>
        </p:txBody>
      </p:sp>
      <p:sp>
        <p:nvSpPr>
          <p:cNvPr id="4" name="Content Placeholder 3"/>
          <p:cNvSpPr>
            <a:spLocks noGrp="1"/>
          </p:cNvSpPr>
          <p:nvPr>
            <p:ph sz="half" idx="2" hasCustomPrompt="1"/>
          </p:nvPr>
        </p:nvSpPr>
        <p:spPr>
          <a:xfrm>
            <a:off x="4648200" y="908050"/>
            <a:ext cx="4038600" cy="5473700"/>
          </a:xfrm>
        </p:spPr>
        <p:txBody>
          <a:bodyPr/>
          <a:lstStyle>
            <a:lvl1pPr>
              <a:defRPr sz="28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r>
              <a:rPr lang="en-US" dirty="0" smtClean="0"/>
              <a:t>Subtitle</a:t>
            </a:r>
          </a:p>
          <a:p>
            <a:pPr lvl="1"/>
            <a:r>
              <a:rPr lang="en-US" dirty="0" smtClean="0"/>
              <a:t>Bullet Point</a:t>
            </a:r>
          </a:p>
          <a:p>
            <a:pPr lvl="1"/>
            <a:r>
              <a:rPr lang="en-US" dirty="0" smtClean="0"/>
              <a:t>Bullet Point</a:t>
            </a:r>
          </a:p>
          <a:p>
            <a:pPr lvl="1"/>
            <a:r>
              <a:rPr lang="en-US" dirty="0" smtClean="0"/>
              <a:t>Bullet Point</a:t>
            </a:r>
          </a:p>
          <a:p>
            <a:pPr lvl="2"/>
            <a:r>
              <a:rPr lang="en-US" dirty="0" smtClean="0"/>
              <a:t>Sub-bullet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A Title and Object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256"/>
            <a:ext cx="6948264" cy="710952"/>
          </a:xfrm>
        </p:spPr>
        <p:txBody>
          <a:bodyPr>
            <a:normAutofit/>
          </a:bodyPr>
          <a:lstStyle>
            <a:lvl1pPr algn="l" defTabSz="914400" rtl="0" eaLnBrk="1" fontAlgn="base" latinLnBrk="0" hangingPunct="1">
              <a:spcBef>
                <a:spcPct val="0"/>
              </a:spcBef>
              <a:spcAft>
                <a:spcPct val="0"/>
              </a:spcAft>
              <a:buNone/>
              <a:defRPr lang="en-GB" sz="3600" b="1" kern="1200" baseline="0" dirty="0" smtClean="0">
                <a:solidFill>
                  <a:srgbClr val="FFFFFF"/>
                </a:solidFill>
                <a:latin typeface="Arial" charset="0"/>
                <a:ea typeface="ヒラギノ角ゴ Pro W3" charset="-128"/>
                <a:cs typeface="Arial" charset="0"/>
                <a:sym typeface="Arial" charset="0"/>
              </a:defRPr>
            </a:lvl1pPr>
          </a:lstStyle>
          <a:p>
            <a:r>
              <a:rPr lang="en-US" dirty="0" smtClean="0"/>
              <a:t>Slide Subject</a:t>
            </a:r>
            <a:endParaRPr lang="en-GB" dirty="0"/>
          </a:p>
        </p:txBody>
      </p:sp>
      <p:sp>
        <p:nvSpPr>
          <p:cNvPr id="7" name="Content Placeholder 2"/>
          <p:cNvSpPr>
            <a:spLocks noGrp="1"/>
          </p:cNvSpPr>
          <p:nvPr>
            <p:ph idx="1" hasCustomPrompt="1"/>
          </p:nvPr>
        </p:nvSpPr>
        <p:spPr>
          <a:xfrm>
            <a:off x="457200" y="1268414"/>
            <a:ext cx="8229600" cy="5113336"/>
          </a:xfrm>
        </p:spPr>
        <p:txBody>
          <a:bodyPr/>
          <a:lstStyle>
            <a:lvl1pPr>
              <a:buFont typeface="Arial" pitchFamily="34" charset="0"/>
              <a:buChar char="•"/>
              <a:defRPr/>
            </a:lvl1pPr>
            <a:lvl2pPr>
              <a:buFont typeface="Arial" pitchFamily="34" charset="0"/>
              <a:buChar char="•"/>
              <a:defRPr/>
            </a:lvl2pPr>
            <a:lvl3pPr>
              <a:buFont typeface="Arial" pitchFamily="34" charset="0"/>
              <a:buChar char="•"/>
              <a:defRPr/>
            </a:lvl3pPr>
          </a:lstStyle>
          <a:p>
            <a:r>
              <a:rPr lang="en-US" dirty="0" smtClean="0"/>
              <a:t>Object</a:t>
            </a:r>
          </a:p>
        </p:txBody>
      </p:sp>
      <p:sp>
        <p:nvSpPr>
          <p:cNvPr id="10" name="Text Placeholder 9"/>
          <p:cNvSpPr>
            <a:spLocks noGrp="1"/>
          </p:cNvSpPr>
          <p:nvPr>
            <p:ph type="body" sz="quarter" idx="13" hasCustomPrompt="1"/>
          </p:nvPr>
        </p:nvSpPr>
        <p:spPr>
          <a:xfrm>
            <a:off x="0" y="692696"/>
            <a:ext cx="9144000" cy="360363"/>
          </a:xfrm>
          <a:solidFill>
            <a:srgbClr val="D52B1E"/>
          </a:solidFill>
        </p:spPr>
        <p:txBody>
          <a:bodyPr>
            <a:normAutofit/>
          </a:bodyPr>
          <a:lstStyle>
            <a:lvl1pPr marL="0" indent="0" algn="l" defTabSz="914400" rtl="0" eaLnBrk="1" fontAlgn="base" latinLnBrk="0" hangingPunct="1">
              <a:spcBef>
                <a:spcPct val="0"/>
              </a:spcBef>
              <a:spcAft>
                <a:spcPct val="0"/>
              </a:spcAft>
              <a:buFont typeface="Arial" pitchFamily="34" charset="0"/>
              <a:buNone/>
              <a:defRPr lang="en-GB" sz="1800" b="1" kern="1200" baseline="0" dirty="0" smtClean="0">
                <a:solidFill>
                  <a:schemeClr val="bg1"/>
                </a:solidFill>
                <a:latin typeface="Arial" charset="0"/>
                <a:ea typeface="ヒラギノ角ゴ Pro W3" charset="-128"/>
                <a:cs typeface="Arial" charset="0"/>
                <a:sym typeface="Arial" charset="0"/>
              </a:defRPr>
            </a:lvl1pPr>
          </a:lstStyle>
          <a:p>
            <a:pPr lvl="0"/>
            <a:r>
              <a:rPr lang="en-US" dirty="0" smtClean="0"/>
              <a:t>Object Caption</a:t>
            </a:r>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A Title Only">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18256"/>
            <a:ext cx="6948264" cy="710952"/>
          </a:xfrm>
        </p:spPr>
        <p:txBody>
          <a:bodyPr>
            <a:normAutofit/>
          </a:bodyPr>
          <a:lstStyle>
            <a:lvl1pPr algn="l" defTabSz="914400" rtl="0" eaLnBrk="1" fontAlgn="base" latinLnBrk="0" hangingPunct="1">
              <a:spcBef>
                <a:spcPct val="0"/>
              </a:spcBef>
              <a:spcAft>
                <a:spcPct val="0"/>
              </a:spcAft>
              <a:buNone/>
              <a:defRPr lang="en-GB" sz="3600" b="1" kern="1200" baseline="0" dirty="0" smtClean="0">
                <a:solidFill>
                  <a:srgbClr val="FFFFFF"/>
                </a:solidFill>
                <a:latin typeface="Arial" charset="0"/>
                <a:ea typeface="ヒラギノ角ゴ Pro W3" charset="-128"/>
                <a:cs typeface="Arial" charset="0"/>
                <a:sym typeface="Arial" charset="0"/>
              </a:defRPr>
            </a:lvl1pPr>
          </a:lstStyle>
          <a:p>
            <a:r>
              <a:rPr lang="en-US" dirty="0" smtClean="0"/>
              <a:t>Slide Subject</a:t>
            </a:r>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A Content Only">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457200" y="908049"/>
            <a:ext cx="8229600" cy="5473701"/>
          </a:xfrm>
        </p:spPr>
        <p:txBody>
          <a:bodyPr/>
          <a:lstStyle>
            <a:lvl1pPr>
              <a:buFont typeface="Arial" pitchFamily="34" charset="0"/>
              <a:buChar char="•"/>
              <a:defRPr/>
            </a:lvl1pPr>
            <a:lvl2pPr>
              <a:buFont typeface="Arial" pitchFamily="34" charset="0"/>
              <a:buChar char="•"/>
              <a:defRPr/>
            </a:lvl2pPr>
            <a:lvl3pPr>
              <a:buFont typeface="Arial" pitchFamily="34" charset="0"/>
              <a:buChar char="•"/>
              <a:defRPr/>
            </a:lvl3pPr>
          </a:lstStyle>
          <a:p>
            <a:r>
              <a:rPr lang="en-US" dirty="0" smtClean="0"/>
              <a:t>Subtitle</a:t>
            </a:r>
          </a:p>
          <a:p>
            <a:pPr lvl="1"/>
            <a:r>
              <a:rPr lang="en-US" dirty="0" smtClean="0"/>
              <a:t>Bullet Point</a:t>
            </a:r>
          </a:p>
          <a:p>
            <a:pPr lvl="1"/>
            <a:r>
              <a:rPr lang="en-US" dirty="0" smtClean="0"/>
              <a:t>Bullet Point</a:t>
            </a:r>
          </a:p>
          <a:p>
            <a:pPr lvl="1"/>
            <a:r>
              <a:rPr lang="en-US" dirty="0" smtClean="0"/>
              <a:t>Bullet Point</a:t>
            </a:r>
          </a:p>
          <a:p>
            <a:pPr lvl="2"/>
            <a:r>
              <a:rPr lang="en-US" dirty="0" smtClean="0"/>
              <a:t>Sub-bullet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UoA Blank">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468313" y="332656"/>
            <a:ext cx="8280400" cy="6192687"/>
          </a:xfrm>
        </p:spPr>
        <p:txBody>
          <a:bodyPr/>
          <a:lstStyle/>
          <a:p>
            <a:r>
              <a:rPr lang="en-US" dirty="0" smtClean="0"/>
              <a:t>Subtitle</a:t>
            </a:r>
          </a:p>
          <a:p>
            <a:pPr lvl="1"/>
            <a:r>
              <a:rPr lang="en-US" dirty="0" smtClean="0"/>
              <a:t>Bullet Point</a:t>
            </a:r>
          </a:p>
          <a:p>
            <a:pPr lvl="1"/>
            <a:r>
              <a:rPr lang="en-US" dirty="0" smtClean="0"/>
              <a:t>Bullet Point</a:t>
            </a:r>
          </a:p>
          <a:p>
            <a:pPr lvl="1"/>
            <a:r>
              <a:rPr lang="en-US" dirty="0" smtClean="0"/>
              <a:t>Bullet Point</a:t>
            </a:r>
          </a:p>
          <a:p>
            <a:pPr lvl="2"/>
            <a:r>
              <a:rPr lang="en-US" dirty="0" smtClean="0"/>
              <a:t>Sub-bullet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6597352"/>
            <a:ext cx="9144000" cy="260648"/>
          </a:xfrm>
          <a:prstGeom prst="rect">
            <a:avLst/>
          </a:prstGeom>
          <a:solidFill>
            <a:srgbClr val="688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0" y="0"/>
            <a:ext cx="9144000" cy="692696"/>
          </a:xfrm>
          <a:prstGeom prst="rect">
            <a:avLst/>
          </a:prstGeom>
          <a:solidFill>
            <a:srgbClr val="688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p:cNvSpPr>
            <a:spLocks noGrp="1"/>
          </p:cNvSpPr>
          <p:nvPr>
            <p:ph type="title"/>
          </p:nvPr>
        </p:nvSpPr>
        <p:spPr>
          <a:xfrm>
            <a:off x="0" y="0"/>
            <a:ext cx="6948264" cy="692696"/>
          </a:xfrm>
          <a:prstGeom prst="rect">
            <a:avLst/>
          </a:prstGeom>
        </p:spPr>
        <p:txBody>
          <a:bodyPr vert="horz" lIns="91440" tIns="45720" rIns="91440" bIns="45720" rtlCol="0" anchor="ctr">
            <a:normAutofit/>
          </a:bodyPr>
          <a:lstStyle/>
          <a:p>
            <a:r>
              <a:rPr lang="en-US" dirty="0" smtClean="0"/>
              <a:t>Slide Subject</a:t>
            </a:r>
            <a:endParaRPr lang="en-GB" dirty="0"/>
          </a:p>
        </p:txBody>
      </p:sp>
      <p:sp>
        <p:nvSpPr>
          <p:cNvPr id="3" name="Text Placeholder 2"/>
          <p:cNvSpPr>
            <a:spLocks noGrp="1"/>
          </p:cNvSpPr>
          <p:nvPr>
            <p:ph type="body" idx="1"/>
          </p:nvPr>
        </p:nvSpPr>
        <p:spPr>
          <a:xfrm>
            <a:off x="457200" y="908050"/>
            <a:ext cx="8229600" cy="5473700"/>
          </a:xfrm>
          <a:prstGeom prst="rect">
            <a:avLst/>
          </a:prstGeom>
        </p:spPr>
        <p:txBody>
          <a:bodyPr vert="horz" lIns="91440" tIns="45720" rIns="91440" bIns="45720" rtlCol="0">
            <a:normAutofit/>
          </a:bodyPr>
          <a:lstStyle/>
          <a:p>
            <a:r>
              <a:rPr lang="en-US" dirty="0" smtClean="0"/>
              <a:t>Subtitle</a:t>
            </a:r>
          </a:p>
          <a:p>
            <a:pPr lvl="1"/>
            <a:r>
              <a:rPr lang="en-US" dirty="0" smtClean="0"/>
              <a:t>Bullet Point</a:t>
            </a:r>
          </a:p>
          <a:p>
            <a:pPr lvl="1"/>
            <a:r>
              <a:rPr lang="en-US" dirty="0" smtClean="0"/>
              <a:t>Bullet Point</a:t>
            </a:r>
          </a:p>
          <a:p>
            <a:pPr lvl="1"/>
            <a:r>
              <a:rPr lang="en-US" dirty="0" smtClean="0"/>
              <a:t>Bullet Point</a:t>
            </a:r>
          </a:p>
          <a:p>
            <a:pPr lvl="2"/>
            <a:r>
              <a:rPr lang="en-US" dirty="0" smtClean="0"/>
              <a:t>Sub-bullet</a:t>
            </a:r>
          </a:p>
        </p:txBody>
      </p:sp>
      <p:pic>
        <p:nvPicPr>
          <p:cNvPr id="9" name="Picture 5"/>
          <p:cNvPicPr>
            <a:picLocks noChangeAspect="1" noChangeArrowheads="1"/>
          </p:cNvPicPr>
          <p:nvPr/>
        </p:nvPicPr>
        <p:blipFill>
          <a:blip r:embed="rId17" cstate="print">
            <a:extLst>
              <a:ext uri="{28A0092B-C50C-407E-A947-70E740481C1C}">
                <a14:useLocalDpi xmlns:a14="http://schemas.microsoft.com/office/drawing/2010/main" xmlns=""/>
              </a:ext>
            </a:extLst>
          </a:blip>
          <a:srcRect/>
          <a:stretch>
            <a:fillRect/>
          </a:stretch>
        </p:blipFill>
        <p:spPr bwMode="auto">
          <a:xfrm>
            <a:off x="7848504" y="44624"/>
            <a:ext cx="1260000" cy="580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 name="Text Placeholder 10"/>
          <p:cNvSpPr txBox="1">
            <a:spLocks/>
          </p:cNvSpPr>
          <p:nvPr/>
        </p:nvSpPr>
        <p:spPr>
          <a:xfrm>
            <a:off x="6804025" y="6597352"/>
            <a:ext cx="2376487" cy="332656"/>
          </a:xfrm>
          <a:prstGeom prst="rect">
            <a:avLst/>
          </a:prstGeom>
        </p:spPr>
        <p:txBody>
          <a:bodyPr>
            <a:noAutofit/>
          </a:bodyPr>
          <a:lstStyle>
            <a:lvl1pPr algn="r">
              <a:buNone/>
              <a:defRPr sz="1200">
                <a:solidFill>
                  <a:schemeClr val="bg1"/>
                </a:solidFill>
              </a:defRPr>
            </a:lvl1pPr>
          </a:lstStyle>
          <a:p>
            <a:pPr marL="342900" marR="0" lvl="0" indent="-342900" algn="r" defTabSz="914400" rtl="0" eaLnBrk="0" fontAlgn="base" latinLnBrk="0" hangingPunct="0">
              <a:lnSpc>
                <a:spcPct val="100000"/>
              </a:lnSpc>
              <a:spcBef>
                <a:spcPts val="1600"/>
              </a:spcBef>
              <a:spcAft>
                <a:spcPct val="0"/>
              </a:spcAft>
              <a:buClrTx/>
              <a:buSzTx/>
              <a:buFont typeface="Arial" pitchFamily="34" charset="0"/>
              <a:buNone/>
              <a:tabLst/>
              <a:defRPr/>
            </a:pPr>
            <a:r>
              <a:rPr kumimoji="0" lang="en-US" sz="1200" b="0" i="0" u="none" strike="noStrike" kern="1200" cap="none" spc="0" normalizeH="0" baseline="0" noProof="0" dirty="0" smtClean="0">
                <a:ln>
                  <a:noFill/>
                </a:ln>
                <a:solidFill>
                  <a:schemeClr val="bg1"/>
                </a:solidFill>
                <a:effectLst/>
                <a:uLnTx/>
                <a:uFillTx/>
                <a:latin typeface="Arial" pitchFamily="34" charset="0"/>
                <a:ea typeface="+mn-ea"/>
                <a:cs typeface="Arial" pitchFamily="34" charset="0"/>
                <a:sym typeface="Gill Sans" charset="0"/>
              </a:rPr>
              <a:t>www.abdn.ac.uk</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4" r:id="rId6"/>
    <p:sldLayoutId id="2147483655" r:id="rId7"/>
    <p:sldLayoutId id="2147483657" r:id="rId8"/>
    <p:sldLayoutId id="2147483659" r:id="rId9"/>
    <p:sldLayoutId id="2147483658" r:id="rId10"/>
    <p:sldLayoutId id="2147483663" r:id="rId11"/>
    <p:sldLayoutId id="2147483664" r:id="rId12"/>
    <p:sldLayoutId id="2147483665" r:id="rId13"/>
    <p:sldLayoutId id="2147483666" r:id="rId14"/>
    <p:sldLayoutId id="2147483667" r:id="rId15"/>
  </p:sldLayoutIdLst>
  <p:txStyles>
    <p:titleStyle>
      <a:lvl1pPr algn="l" defTabSz="914400" rtl="0" eaLnBrk="1" fontAlgn="base" latinLnBrk="0" hangingPunct="1">
        <a:spcBef>
          <a:spcPct val="0"/>
        </a:spcBef>
        <a:spcAft>
          <a:spcPct val="0"/>
        </a:spcAft>
        <a:buNone/>
        <a:defRPr lang="en-GB" sz="3600" b="1" kern="1200" baseline="0" dirty="0" smtClean="0">
          <a:solidFill>
            <a:srgbClr val="FFFFFF"/>
          </a:solidFill>
          <a:latin typeface="Arial" charset="0"/>
          <a:ea typeface="+mj-ea"/>
          <a:cs typeface="Arial" charset="0"/>
          <a:sym typeface="Arial" charset="0"/>
        </a:defRPr>
      </a:lvl1pPr>
    </p:titleStyle>
    <p:bodyStyle>
      <a:lvl1pPr marL="342900" indent="-342900" algn="l" defTabSz="914400" rtl="0" eaLnBrk="1" fontAlgn="base" latinLnBrk="0" hangingPunct="1">
        <a:spcBef>
          <a:spcPts val="1600"/>
        </a:spcBef>
        <a:spcAft>
          <a:spcPct val="0"/>
        </a:spcAft>
        <a:buFont typeface="Arial" pitchFamily="34" charset="0"/>
        <a:buChar char="•"/>
        <a:defRPr lang="en-US" sz="2800" b="1" kern="1200" dirty="0" smtClean="0">
          <a:solidFill>
            <a:schemeClr val="tx1"/>
          </a:solidFill>
          <a:latin typeface="Arial" pitchFamily="34" charset="0"/>
          <a:ea typeface="+mn-ea"/>
          <a:cs typeface="Arial" pitchFamily="34" charset="0"/>
          <a:sym typeface="Gill Sans" charset="0"/>
        </a:defRPr>
      </a:lvl1pPr>
      <a:lvl2pPr marL="742950" indent="-285750" algn="l" defTabSz="914400" rtl="0" eaLnBrk="1" fontAlgn="base" latinLnBrk="0" hangingPunct="1">
        <a:spcBef>
          <a:spcPts val="1600"/>
        </a:spcBef>
        <a:spcAft>
          <a:spcPct val="0"/>
        </a:spcAft>
        <a:buFont typeface="Arial" pitchFamily="34" charset="0"/>
        <a:buChar char="•"/>
        <a:defRPr lang="en-US" sz="2000" b="0" kern="1200" dirty="0" smtClean="0">
          <a:solidFill>
            <a:schemeClr val="tx1"/>
          </a:solidFill>
          <a:latin typeface="Arial" pitchFamily="34" charset="0"/>
          <a:ea typeface="+mn-ea"/>
          <a:cs typeface="Arial" pitchFamily="34" charset="0"/>
          <a:sym typeface="Gill Sans" charset="0"/>
        </a:defRPr>
      </a:lvl2pPr>
      <a:lvl3pPr marL="1143000" indent="-228600" algn="l" defTabSz="914400" rtl="0" eaLnBrk="1" fontAlgn="base" latinLnBrk="0" hangingPunct="1">
        <a:spcBef>
          <a:spcPts val="1600"/>
        </a:spcBef>
        <a:spcAft>
          <a:spcPct val="0"/>
        </a:spcAft>
        <a:buFont typeface="Arial" pitchFamily="34" charset="0"/>
        <a:buChar char="•"/>
        <a:defRPr lang="en-US" sz="1800" b="0" kern="1200" dirty="0" smtClean="0">
          <a:solidFill>
            <a:schemeClr val="tx1"/>
          </a:solidFill>
          <a:latin typeface="Arial" pitchFamily="34" charset="0"/>
          <a:ea typeface="+mn-ea"/>
          <a:cs typeface="Arial" pitchFamily="34" charset="0"/>
          <a:sym typeface="Gill Sans"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en.wikipedia.org/wiki/List_of_largest_power_stations_in_the_worl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en.wikipedia.org/wiki/List_of_largest_power_stations_in_the_world"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image" Target="../media/image16.jpeg"/><Relationship Id="rId1" Type="http://schemas.openxmlformats.org/officeDocument/2006/relationships/slideLayout" Target="../slideLayouts/slideLayout14.xml"/><Relationship Id="rId6" Type="http://schemas.openxmlformats.org/officeDocument/2006/relationships/image" Target="../media/image52.jpeg"/><Relationship Id="rId5" Type="http://schemas.openxmlformats.org/officeDocument/2006/relationships/image" Target="../media/image51.jpeg"/><Relationship Id="rId10" Type="http://schemas.openxmlformats.org/officeDocument/2006/relationships/image" Target="../media/image56.jpeg"/><Relationship Id="rId4" Type="http://schemas.openxmlformats.org/officeDocument/2006/relationships/image" Target="../media/image50.jpeg"/><Relationship Id="rId9" Type="http://schemas.openxmlformats.org/officeDocument/2006/relationships/image" Target="../media/image5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7.jpeg"/><Relationship Id="rId17" Type="http://schemas.openxmlformats.org/officeDocument/2006/relationships/image" Target="../media/image22.jpeg"/><Relationship Id="rId2" Type="http://schemas.openxmlformats.org/officeDocument/2006/relationships/image" Target="../media/image7.jpeg"/><Relationship Id="rId16" Type="http://schemas.openxmlformats.org/officeDocument/2006/relationships/image" Target="../media/image21.jpeg"/><Relationship Id="rId1" Type="http://schemas.openxmlformats.org/officeDocument/2006/relationships/slideLayout" Target="../slideLayouts/slideLayout14.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5" Type="http://schemas.openxmlformats.org/officeDocument/2006/relationships/image" Target="../media/image2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9.jpeg"/></Relationships>
</file>

<file path=ppt/slides/_rels/slide3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76.gif"/><Relationship Id="rId4" Type="http://schemas.openxmlformats.org/officeDocument/2006/relationships/image" Target="../media/image75.jpeg"/></Relationships>
</file>

<file path=ppt/slides/_rels/slide3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23.png"/><Relationship Id="rId2" Type="http://schemas.openxmlformats.org/officeDocument/2006/relationships/image" Target="../media/image12.jpeg"/><Relationship Id="rId1" Type="http://schemas.openxmlformats.org/officeDocument/2006/relationships/slideLayout" Target="../slideLayouts/slideLayout14.xml"/><Relationship Id="rId6" Type="http://schemas.openxmlformats.org/officeDocument/2006/relationships/image" Target="../media/image19.jpeg"/><Relationship Id="rId5" Type="http://schemas.openxmlformats.org/officeDocument/2006/relationships/image" Target="../media/image16.jpeg"/><Relationship Id="rId4" Type="http://schemas.openxmlformats.org/officeDocument/2006/relationships/image" Target="../media/image15.jpeg"/></Relationships>
</file>

<file path=ppt/slides/_rels/slide4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83.jpeg"/><Relationship Id="rId4" Type="http://schemas.openxmlformats.org/officeDocument/2006/relationships/image" Target="../media/image82.jpeg"/></Relationships>
</file>

<file path=ppt/slides/_rels/slide4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jpeg"/><Relationship Id="rId5" Type="http://schemas.openxmlformats.org/officeDocument/2006/relationships/image" Target="../media/image89.png"/><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hyperlink" Target="http://en.wikipedia.org/wiki/File:PressurizedWaterReactor.gif" TargetMode="External"/><Relationship Id="rId1" Type="http://schemas.openxmlformats.org/officeDocument/2006/relationships/slideLayout" Target="../slideLayouts/slideLayout14.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hyperlink" Target="http://en.wikipedia.org/wiki/File:Reactor_Vessel_head.jp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hyperlink" Target="http://en.wikipedia.org/wiki/File:BoilingWaterReactor.gif" TargetMode="Externa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hyperlink" Target="http://en.wikipedia.org/wiki/File:Bwr-rpv.svg" TargetMode="External"/><Relationship Id="rId2" Type="http://schemas.openxmlformats.org/officeDocument/2006/relationships/image" Target="../media/image97.jpeg"/><Relationship Id="rId1" Type="http://schemas.openxmlformats.org/officeDocument/2006/relationships/slideLayout" Target="../slideLayouts/slideLayout14.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7.jpeg"/><Relationship Id="rId3" Type="http://schemas.openxmlformats.org/officeDocument/2006/relationships/image" Target="../media/image8.jpeg"/><Relationship Id="rId7" Type="http://schemas.openxmlformats.org/officeDocument/2006/relationships/image" Target="../media/image20.jpeg"/><Relationship Id="rId12"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11" Type="http://schemas.openxmlformats.org/officeDocument/2006/relationships/image" Target="../media/image25.jpeg"/><Relationship Id="rId5" Type="http://schemas.openxmlformats.org/officeDocument/2006/relationships/image" Target="../media/image10.jpeg"/><Relationship Id="rId10" Type="http://schemas.openxmlformats.org/officeDocument/2006/relationships/image" Target="../media/image24.jpeg"/><Relationship Id="rId4" Type="http://schemas.openxmlformats.org/officeDocument/2006/relationships/image" Target="../media/image9.jpeg"/><Relationship Id="rId9" Type="http://schemas.openxmlformats.org/officeDocument/2006/relationships/image" Target="../media/image22.jpeg"/></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hyperlink" Target="http://upload.wikimedia.org/wikipedia/commons/3/35/Bruce-Nuclear-Szmurlo.jpg" TargetMode="External"/><Relationship Id="rId1" Type="http://schemas.openxmlformats.org/officeDocument/2006/relationships/slideLayout" Target="../slideLayouts/slideLayout14.xml"/><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8" Type="http://schemas.openxmlformats.org/officeDocument/2006/relationships/image" Target="../media/image109.gif"/><Relationship Id="rId3" Type="http://schemas.openxmlformats.org/officeDocument/2006/relationships/image" Target="../media/image106.jpeg"/><Relationship Id="rId7" Type="http://schemas.openxmlformats.org/officeDocument/2006/relationships/image" Target="../media/image108.jpeg"/><Relationship Id="rId2" Type="http://schemas.openxmlformats.org/officeDocument/2006/relationships/hyperlink" Target="http://en.wikipedia.org/wiki/File:Ignalina_20050629.jpg" TargetMode="External"/><Relationship Id="rId1" Type="http://schemas.openxmlformats.org/officeDocument/2006/relationships/slideLayout" Target="../slideLayouts/slideLayout14.xml"/><Relationship Id="rId6" Type="http://schemas.openxmlformats.org/officeDocument/2006/relationships/hyperlink" Target="http://en.wikipedia.org/wiki/File:Chernobyl_Nuclear_Power_Plant.jpg" TargetMode="External"/><Relationship Id="rId5" Type="http://schemas.openxmlformats.org/officeDocument/2006/relationships/image" Target="../media/image107.jpeg"/><Relationship Id="rId4" Type="http://schemas.openxmlformats.org/officeDocument/2006/relationships/hyperlink" Target="http://en.wikipedia.org/wiki/File:Chernobyl_Disaster.jpg"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10.gif"/><Relationship Id="rId7" Type="http://schemas.openxmlformats.org/officeDocument/2006/relationships/image" Target="../media/image112.jpeg"/><Relationship Id="rId2" Type="http://schemas.openxmlformats.org/officeDocument/2006/relationships/hyperlink" Target="http://en.wikipedia.org/wiki/File:Shevchenko_BN350.gif" TargetMode="External"/><Relationship Id="rId1" Type="http://schemas.openxmlformats.org/officeDocument/2006/relationships/slideLayout" Target="../slideLayouts/slideLayout14.xml"/><Relationship Id="rId6" Type="http://schemas.openxmlformats.org/officeDocument/2006/relationships/hyperlink" Target="http://en.wikipedia.org/wiki/File:DounreayJM.jpg" TargetMode="External"/><Relationship Id="rId5" Type="http://schemas.openxmlformats.org/officeDocument/2006/relationships/image" Target="../media/image111.jpeg"/><Relationship Id="rId4" Type="http://schemas.openxmlformats.org/officeDocument/2006/relationships/hyperlink" Target="http://en.wikipedia.org/wiki/File:Superph%C3%A9nix.jp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14.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7.jpeg"/><Relationship Id="rId7" Type="http://schemas.openxmlformats.org/officeDocument/2006/relationships/image" Target="../media/image119.jpeg"/><Relationship Id="rId2" Type="http://schemas.openxmlformats.org/officeDocument/2006/relationships/hyperlink" Target="http://en.wikipedia.org/wiki/File:CANDU_at_Qinshan.jpg" TargetMode="External"/><Relationship Id="rId1" Type="http://schemas.openxmlformats.org/officeDocument/2006/relationships/slideLayout" Target="../slideLayouts/slideLayout2.xml"/><Relationship Id="rId6" Type="http://schemas.openxmlformats.org/officeDocument/2006/relationships/hyperlink" Target="http://www.ieeeghn.org/wiki/index.php/Image:Shippingport.jpg" TargetMode="External"/><Relationship Id="rId5" Type="http://schemas.openxmlformats.org/officeDocument/2006/relationships/image" Target="../media/image118.jpeg"/><Relationship Id="rId4" Type="http://schemas.openxmlformats.org/officeDocument/2006/relationships/hyperlink" Target="http://en.wikipedia.org/wiki/File:EPR_OLK3_lage.jpg"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21.jpeg"/></Relationships>
</file>

<file path=ppt/slides/_rels/slide6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24.jpeg"/><Relationship Id="rId4" Type="http://schemas.openxmlformats.org/officeDocument/2006/relationships/image" Target="../media/image123.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14.xml"/><Relationship Id="rId6" Type="http://schemas.openxmlformats.org/officeDocument/2006/relationships/image" Target="../media/image136.jpeg"/><Relationship Id="rId5" Type="http://schemas.openxmlformats.org/officeDocument/2006/relationships/image" Target="../media/image135.png"/><Relationship Id="rId4" Type="http://schemas.openxmlformats.org/officeDocument/2006/relationships/image" Target="../media/image134.png"/></Relationships>
</file>

<file path=ppt/slides/_rels/slide77.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hyperlink" Target="//upload.wikimedia.org/wikipedia/en/1/1b/Chernobyl_Disaster.jpg" TargetMode="External"/><Relationship Id="rId1" Type="http://schemas.openxmlformats.org/officeDocument/2006/relationships/slideLayout" Target="../slideLayouts/slideLayout14.xml"/><Relationship Id="rId5" Type="http://schemas.openxmlformats.org/officeDocument/2006/relationships/image" Target="../media/image141.jpeg"/><Relationship Id="rId4" Type="http://schemas.openxmlformats.org/officeDocument/2006/relationships/hyperlink" Target="//upload.wikimedia.org/wikipedia/commons/7/7d/Fukushima_I_by_Digital_Globe.jp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hyperlink" Target="//upload.wikimedia.org/wikipedia/commons/4/4a/Loppusijoituskapseli.jpg" TargetMode="External"/><Relationship Id="rId1" Type="http://schemas.openxmlformats.org/officeDocument/2006/relationships/slideLayout" Target="../slideLayouts/slideLayout14.xml"/><Relationship Id="rId6" Type="http://schemas.openxmlformats.org/officeDocument/2006/relationships/image" Target="../media/image144.jpeg"/><Relationship Id="rId5" Type="http://schemas.openxmlformats.org/officeDocument/2006/relationships/image" Target="../media/image143.png"/><Relationship Id="rId4" Type="http://schemas.openxmlformats.org/officeDocument/2006/relationships/hyperlink" Target="//upload.wikimedia.org/wikipedia/commons/7/77/Onkalo-kaaviokuva.png"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www.eia.gov/forecasts/ieo/pdf/0484(2013).pdf" TargetMode="External"/><Relationship Id="rId2" Type="http://schemas.openxmlformats.org/officeDocument/2006/relationships/hyperlink" Target="http://www.bp.com/content/dam/bp/pdf/Statistical-Review-2012/statistical_review_of_world_energy_2012.pdf" TargetMode="External"/><Relationship Id="rId1" Type="http://schemas.openxmlformats.org/officeDocument/2006/relationships/slideLayout" Target="../slideLayouts/slideLayout2.xml"/><Relationship Id="rId6" Type="http://schemas.openxmlformats.org/officeDocument/2006/relationships/hyperlink" Target="http://www.oecd-nea.org/ndd/pubs/2013/7061-ebenfc.pdf" TargetMode="External"/><Relationship Id="rId5" Type="http://schemas.openxmlformats.org/officeDocument/2006/relationships/hyperlink" Target="http://www.un.org/wcm/webdav/site/climatechange/shared/Documents/AGECC%20summary%20report%5B1%5D.pdf" TargetMode="External"/><Relationship Id="rId4" Type="http://schemas.openxmlformats.org/officeDocument/2006/relationships/hyperlink" Target="http://www.eia.gov/totalenergy/data/annual/pdf/aer.pdf"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5"/>
          <p:cNvSpPr txBox="1">
            <a:spLocks noChangeArrowheads="1"/>
          </p:cNvSpPr>
          <p:nvPr/>
        </p:nvSpPr>
        <p:spPr>
          <a:xfrm>
            <a:off x="0" y="6552728"/>
            <a:ext cx="4464496" cy="260648"/>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6" name="Rectangle 15"/>
          <p:cNvSpPr txBox="1">
            <a:spLocks noChangeArrowheads="1"/>
          </p:cNvSpPr>
          <p:nvPr/>
        </p:nvSpPr>
        <p:spPr>
          <a:xfrm>
            <a:off x="35496" y="116632"/>
            <a:ext cx="4608512" cy="548680"/>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3200" b="1" kern="0" dirty="0" smtClean="0">
                <a:solidFill>
                  <a:schemeClr val="bg1"/>
                </a:solidFill>
                <a:latin typeface="Cambria" pitchFamily="18" charset="0"/>
                <a:cs typeface="+mn-cs"/>
              </a:rPr>
              <a:t>School of Engineering</a:t>
            </a:r>
          </a:p>
        </p:txBody>
      </p:sp>
      <p:sp>
        <p:nvSpPr>
          <p:cNvPr id="7" name="Rectangle 15"/>
          <p:cNvSpPr txBox="1">
            <a:spLocks noChangeArrowheads="1"/>
          </p:cNvSpPr>
          <p:nvPr/>
        </p:nvSpPr>
        <p:spPr>
          <a:xfrm>
            <a:off x="46160" y="5373216"/>
            <a:ext cx="4597847" cy="864096"/>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2400" b="1" kern="0" dirty="0" smtClean="0">
                <a:solidFill>
                  <a:srgbClr val="0070C0"/>
                </a:solidFill>
                <a:latin typeface="Cambria" pitchFamily="18" charset="0"/>
                <a:cs typeface="+mn-cs"/>
              </a:rPr>
              <a:t>Jeff </a:t>
            </a:r>
            <a:r>
              <a:rPr lang="en-US" sz="2400" b="1" kern="0" dirty="0" smtClean="0">
                <a:solidFill>
                  <a:srgbClr val="0070C0"/>
                </a:solidFill>
                <a:latin typeface="Cambria" pitchFamily="18" charset="0"/>
              </a:rPr>
              <a:t>Gomes</a:t>
            </a:r>
            <a:endParaRPr lang="en-US" sz="2000" b="1" kern="0" dirty="0" smtClean="0">
              <a:solidFill>
                <a:srgbClr val="0070C0"/>
              </a:solidFill>
              <a:latin typeface="Cambria" pitchFamily="18" charset="0"/>
            </a:endParaRPr>
          </a:p>
          <a:p>
            <a:pPr algn="ctr">
              <a:lnSpc>
                <a:spcPct val="90000"/>
              </a:lnSpc>
              <a:spcBef>
                <a:spcPts val="450"/>
              </a:spcBef>
              <a:buClr>
                <a:srgbClr val="4B4F55"/>
              </a:buClr>
              <a:buSzPct val="100000"/>
              <a:buFont typeface="Times New Roman" pitchFamily="18" charset="0"/>
              <a:buNone/>
              <a:defRPr/>
            </a:pPr>
            <a:r>
              <a:rPr lang="en-US" sz="2000" b="1" kern="0" dirty="0" smtClean="0">
                <a:solidFill>
                  <a:srgbClr val="0070C0"/>
                </a:solidFill>
                <a:latin typeface="Cambria" pitchFamily="18" charset="0"/>
              </a:rPr>
              <a:t>October 2013</a:t>
            </a:r>
          </a:p>
        </p:txBody>
      </p:sp>
      <p:sp>
        <p:nvSpPr>
          <p:cNvPr id="2" name="TextBox 1"/>
          <p:cNvSpPr txBox="1"/>
          <p:nvPr/>
        </p:nvSpPr>
        <p:spPr>
          <a:xfrm>
            <a:off x="0" y="764704"/>
            <a:ext cx="4716016" cy="1384995"/>
          </a:xfrm>
          <a:prstGeom prst="rect">
            <a:avLst/>
          </a:prstGeom>
          <a:noFill/>
        </p:spPr>
        <p:txBody>
          <a:bodyPr wrap="square" rtlCol="0">
            <a:spAutoFit/>
          </a:bodyPr>
          <a:lstStyle/>
          <a:p>
            <a:pPr algn="ctr"/>
            <a:r>
              <a:rPr lang="en-GB" sz="2800" b="1" dirty="0" smtClean="0">
                <a:solidFill>
                  <a:srgbClr val="0070C0"/>
                </a:solidFill>
              </a:rPr>
              <a:t>EG5066 Energy Technologies: Current Issues and Future Directions</a:t>
            </a:r>
            <a:endParaRPr lang="en-GB" sz="2800" b="1" dirty="0">
              <a:solidFill>
                <a:srgbClr val="0070C0"/>
              </a:solidFill>
            </a:endParaRPr>
          </a:p>
        </p:txBody>
      </p:sp>
      <p:sp>
        <p:nvSpPr>
          <p:cNvPr id="3" name="TextBox 2"/>
          <p:cNvSpPr txBox="1"/>
          <p:nvPr/>
        </p:nvSpPr>
        <p:spPr>
          <a:xfrm>
            <a:off x="0" y="3259671"/>
            <a:ext cx="4716016" cy="769441"/>
          </a:xfrm>
          <a:prstGeom prst="rect">
            <a:avLst/>
          </a:prstGeom>
          <a:noFill/>
        </p:spPr>
        <p:txBody>
          <a:bodyPr wrap="square" rtlCol="0">
            <a:spAutoFit/>
          </a:bodyPr>
          <a:lstStyle/>
          <a:p>
            <a:pPr algn="ctr"/>
            <a:r>
              <a:rPr lang="en-GB" sz="4400" b="1" dirty="0" smtClean="0">
                <a:solidFill>
                  <a:srgbClr val="C00000"/>
                </a:solidFill>
              </a:rPr>
              <a:t>Nuclear Energy</a:t>
            </a:r>
            <a:endParaRPr lang="en-GB" sz="4400" b="1" dirty="0">
              <a:solidFill>
                <a:srgbClr val="C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5" name="Title 1"/>
          <p:cNvSpPr txBox="1">
            <a:spLocks/>
          </p:cNvSpPr>
          <p:nvPr/>
        </p:nvSpPr>
        <p:spPr>
          <a:xfrm>
            <a:off x="152400" y="44624"/>
            <a:ext cx="6948264" cy="692696"/>
          </a:xfrm>
          <a:prstGeom prst="rect">
            <a:avLst/>
          </a:prstGeom>
        </p:spPr>
        <p:txBody>
          <a:bodyPr/>
          <a:lstStyle>
            <a:lvl1pPr algn="l" defTabSz="914400" rtl="0" eaLnBrk="1" fontAlgn="base" latinLnBrk="0" hangingPunct="1">
              <a:spcBef>
                <a:spcPct val="0"/>
              </a:spcBef>
              <a:spcAft>
                <a:spcPct val="0"/>
              </a:spcAft>
              <a:buNone/>
              <a:defRPr lang="en-GB" sz="3600" b="1" kern="1200" baseline="0" dirty="0" smtClean="0">
                <a:solidFill>
                  <a:srgbClr val="FFFFFF"/>
                </a:solidFill>
                <a:latin typeface="Arial" charset="0"/>
                <a:ea typeface="+mj-ea"/>
                <a:cs typeface="Arial" charset="0"/>
                <a:sym typeface="Arial" charset="0"/>
              </a:defRPr>
            </a:lvl1pPr>
          </a:lstStyle>
          <a:p>
            <a:r>
              <a:rPr lang="en-GB" dirty="0" smtClean="0"/>
              <a:t>Growth Trends (1985-2010):</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xmlns="" val="3560501069"/>
              </p:ext>
            </p:extLst>
          </p:nvPr>
        </p:nvGraphicFramePr>
        <p:xfrm>
          <a:off x="323528" y="1052734"/>
          <a:ext cx="8568952" cy="3695945"/>
        </p:xfrm>
        <a:graphic>
          <a:graphicData uri="http://schemas.openxmlformats.org/drawingml/2006/table">
            <a:tbl>
              <a:tblPr firstRow="1" bandRow="1">
                <a:tableStyleId>{2A488322-F2BA-4B5B-9748-0D474271808F}</a:tableStyleId>
              </a:tblPr>
              <a:tblGrid>
                <a:gridCol w="2142238"/>
                <a:gridCol w="2142238"/>
                <a:gridCol w="2268252"/>
                <a:gridCol w="2016224"/>
              </a:tblGrid>
              <a:tr h="1405737">
                <a:tc>
                  <a:txBody>
                    <a:bodyPr/>
                    <a:lstStyle/>
                    <a:p>
                      <a:pPr algn="ctr"/>
                      <a:endParaRPr lang="en-GB" sz="2000" dirty="0">
                        <a:solidFill>
                          <a:schemeClr val="accent1"/>
                        </a:solidFill>
                      </a:endParaRPr>
                    </a:p>
                  </a:txBody>
                  <a:tcPr/>
                </a:tc>
                <a:tc>
                  <a:txBody>
                    <a:bodyPr/>
                    <a:lstStyle/>
                    <a:p>
                      <a:pPr algn="ctr"/>
                      <a:r>
                        <a:rPr lang="en-GB" sz="2000" dirty="0" smtClean="0">
                          <a:solidFill>
                            <a:schemeClr val="accent1"/>
                          </a:solidFill>
                        </a:rPr>
                        <a:t>Production</a:t>
                      </a:r>
                    </a:p>
                    <a:p>
                      <a:pPr algn="ctr"/>
                      <a:r>
                        <a:rPr lang="en-GB" sz="2000" dirty="0" smtClean="0">
                          <a:solidFill>
                            <a:schemeClr val="accent1"/>
                          </a:solidFill>
                        </a:rPr>
                        <a:t>2010</a:t>
                      </a:r>
                      <a:endParaRPr lang="en-GB" sz="2000" dirty="0">
                        <a:solidFill>
                          <a:schemeClr val="accent1"/>
                        </a:solidFill>
                      </a:endParaRPr>
                    </a:p>
                  </a:txBody>
                  <a:tcPr/>
                </a:tc>
                <a:tc>
                  <a:txBody>
                    <a:bodyPr/>
                    <a:lstStyle/>
                    <a:p>
                      <a:pPr algn="ctr"/>
                      <a:r>
                        <a:rPr lang="en-GB" sz="2000" dirty="0" smtClean="0">
                          <a:solidFill>
                            <a:schemeClr val="accent1"/>
                          </a:solidFill>
                        </a:rPr>
                        <a:t>Historical</a:t>
                      </a:r>
                    </a:p>
                    <a:p>
                      <a:pPr algn="ctr"/>
                      <a:r>
                        <a:rPr lang="en-GB" sz="2000" dirty="0" smtClean="0">
                          <a:solidFill>
                            <a:schemeClr val="accent1"/>
                          </a:solidFill>
                        </a:rPr>
                        <a:t>Growth</a:t>
                      </a:r>
                      <a:endParaRPr lang="en-GB" sz="2000" dirty="0">
                        <a:solidFill>
                          <a:schemeClr val="accent1"/>
                        </a:solidFill>
                      </a:endParaRPr>
                    </a:p>
                  </a:txBody>
                  <a:tcPr/>
                </a:tc>
                <a:tc>
                  <a:txBody>
                    <a:bodyPr/>
                    <a:lstStyle/>
                    <a:p>
                      <a:pPr algn="ctr"/>
                      <a:r>
                        <a:rPr lang="en-GB" sz="2000" dirty="0" smtClean="0">
                          <a:solidFill>
                            <a:schemeClr val="accent1"/>
                          </a:solidFill>
                        </a:rPr>
                        <a:t>Growth(%)</a:t>
                      </a:r>
                      <a:endParaRPr lang="en-GB" sz="2000" dirty="0">
                        <a:solidFill>
                          <a:schemeClr val="accent1"/>
                        </a:solidFill>
                      </a:endParaRPr>
                    </a:p>
                  </a:txBody>
                  <a:tcPr/>
                </a:tc>
              </a:tr>
              <a:tr h="743615">
                <a:tc>
                  <a:txBody>
                    <a:bodyPr/>
                    <a:lstStyle/>
                    <a:p>
                      <a:pPr algn="ctr"/>
                      <a:r>
                        <a:rPr lang="en-GB" b="1" dirty="0" smtClean="0">
                          <a:solidFill>
                            <a:srgbClr val="0070C0"/>
                          </a:solidFill>
                        </a:rPr>
                        <a:t>Oil</a:t>
                      </a:r>
                      <a:endParaRPr lang="en-GB" b="1" dirty="0">
                        <a:solidFill>
                          <a:srgbClr val="0070C0"/>
                        </a:solidFill>
                      </a:endParaRPr>
                    </a:p>
                  </a:txBody>
                  <a:tcPr/>
                </a:tc>
                <a:tc>
                  <a:txBody>
                    <a:bodyPr/>
                    <a:lstStyle/>
                    <a:p>
                      <a:pPr algn="ctr"/>
                      <a:r>
                        <a:rPr lang="en-GB" dirty="0" smtClean="0">
                          <a:solidFill>
                            <a:srgbClr val="0070C0"/>
                          </a:solidFill>
                        </a:rPr>
                        <a:t>86M </a:t>
                      </a:r>
                      <a:r>
                        <a:rPr lang="en-GB" dirty="0" err="1" smtClean="0">
                          <a:solidFill>
                            <a:srgbClr val="0070C0"/>
                          </a:solidFill>
                        </a:rPr>
                        <a:t>mbo</a:t>
                      </a:r>
                      <a:r>
                        <a:rPr lang="en-GB" dirty="0" smtClean="0">
                          <a:solidFill>
                            <a:srgbClr val="0070C0"/>
                          </a:solidFill>
                        </a:rPr>
                        <a:t>/day</a:t>
                      </a:r>
                      <a:endParaRPr lang="en-GB" dirty="0">
                        <a:solidFill>
                          <a:srgbClr val="0070C0"/>
                        </a:solidFill>
                      </a:endParaRPr>
                    </a:p>
                  </a:txBody>
                  <a:tcPr/>
                </a:tc>
                <a:tc>
                  <a:txBody>
                    <a:bodyPr/>
                    <a:lstStyle/>
                    <a:p>
                      <a:pPr algn="ctr"/>
                      <a:r>
                        <a:rPr lang="en-GB" dirty="0" smtClean="0">
                          <a:solidFill>
                            <a:srgbClr val="0070C0"/>
                          </a:solidFill>
                        </a:rPr>
                        <a:t>1</a:t>
                      </a:r>
                      <a:r>
                        <a:rPr lang="en-GB" baseline="0" dirty="0" smtClean="0">
                          <a:solidFill>
                            <a:srgbClr val="0070C0"/>
                          </a:solidFill>
                        </a:rPr>
                        <a:t>M </a:t>
                      </a:r>
                      <a:r>
                        <a:rPr lang="en-GB" baseline="0" dirty="0" err="1" smtClean="0">
                          <a:solidFill>
                            <a:srgbClr val="0070C0"/>
                          </a:solidFill>
                        </a:rPr>
                        <a:t>mbo</a:t>
                      </a:r>
                      <a:r>
                        <a:rPr lang="en-GB" baseline="0" dirty="0" smtClean="0">
                          <a:solidFill>
                            <a:srgbClr val="0070C0"/>
                          </a:solidFill>
                        </a:rPr>
                        <a:t>/year</a:t>
                      </a:r>
                      <a:endParaRPr lang="en-GB" dirty="0">
                        <a:solidFill>
                          <a:srgbClr val="0070C0"/>
                        </a:solidFill>
                      </a:endParaRPr>
                    </a:p>
                  </a:txBody>
                  <a:tcPr/>
                </a:tc>
                <a:tc>
                  <a:txBody>
                    <a:bodyPr/>
                    <a:lstStyle/>
                    <a:p>
                      <a:pPr algn="ctr"/>
                      <a:r>
                        <a:rPr lang="en-GB" dirty="0" smtClean="0">
                          <a:solidFill>
                            <a:srgbClr val="0070C0"/>
                          </a:solidFill>
                        </a:rPr>
                        <a:t>1.2</a:t>
                      </a:r>
                      <a:endParaRPr lang="en-GB" dirty="0">
                        <a:solidFill>
                          <a:srgbClr val="0070C0"/>
                        </a:solidFill>
                      </a:endParaRPr>
                    </a:p>
                  </a:txBody>
                  <a:tcPr/>
                </a:tc>
              </a:tr>
              <a:tr h="802978">
                <a:tc>
                  <a:txBody>
                    <a:bodyPr/>
                    <a:lstStyle/>
                    <a:p>
                      <a:pPr algn="ctr"/>
                      <a:r>
                        <a:rPr lang="en-GB" b="1" dirty="0" smtClean="0">
                          <a:solidFill>
                            <a:srgbClr val="0070C0"/>
                          </a:solidFill>
                        </a:rPr>
                        <a:t>Coal</a:t>
                      </a:r>
                      <a:endParaRPr lang="en-GB" b="1" dirty="0">
                        <a:solidFill>
                          <a:srgbClr val="0070C0"/>
                        </a:solidFill>
                      </a:endParaRPr>
                    </a:p>
                  </a:txBody>
                  <a:tcPr/>
                </a:tc>
                <a:tc>
                  <a:txBody>
                    <a:bodyPr/>
                    <a:lstStyle/>
                    <a:p>
                      <a:pPr algn="ctr"/>
                      <a:r>
                        <a:rPr lang="en-GB" dirty="0" smtClean="0">
                          <a:solidFill>
                            <a:srgbClr val="0070C0"/>
                          </a:solidFill>
                        </a:rPr>
                        <a:t>3.6B Toe</a:t>
                      </a:r>
                      <a:endParaRPr lang="en-GB" dirty="0">
                        <a:solidFill>
                          <a:srgbClr val="0070C0"/>
                        </a:solidFill>
                      </a:endParaRPr>
                    </a:p>
                  </a:txBody>
                  <a:tcPr/>
                </a:tc>
                <a:tc>
                  <a:txBody>
                    <a:bodyPr/>
                    <a:lstStyle/>
                    <a:p>
                      <a:pPr algn="ctr"/>
                      <a:r>
                        <a:rPr lang="en-GB" dirty="0" smtClean="0">
                          <a:solidFill>
                            <a:srgbClr val="0070C0"/>
                          </a:solidFill>
                        </a:rPr>
                        <a:t>160M toe/year</a:t>
                      </a:r>
                      <a:endParaRPr lang="en-GB" dirty="0">
                        <a:solidFill>
                          <a:srgbClr val="0070C0"/>
                        </a:solidFill>
                      </a:endParaRPr>
                    </a:p>
                  </a:txBody>
                  <a:tcPr/>
                </a:tc>
                <a:tc>
                  <a:txBody>
                    <a:bodyPr/>
                    <a:lstStyle/>
                    <a:p>
                      <a:pPr algn="ctr"/>
                      <a:r>
                        <a:rPr lang="en-GB" dirty="0" smtClean="0">
                          <a:solidFill>
                            <a:srgbClr val="0070C0"/>
                          </a:solidFill>
                        </a:rPr>
                        <a:t>4.4</a:t>
                      </a:r>
                      <a:endParaRPr lang="en-GB" dirty="0">
                        <a:solidFill>
                          <a:srgbClr val="0070C0"/>
                        </a:solidFill>
                      </a:endParaRPr>
                    </a:p>
                  </a:txBody>
                  <a:tcPr/>
                </a:tc>
              </a:tr>
              <a:tr h="743615">
                <a:tc>
                  <a:txBody>
                    <a:bodyPr/>
                    <a:lstStyle/>
                    <a:p>
                      <a:pPr algn="ctr"/>
                      <a:r>
                        <a:rPr lang="en-GB" b="1" dirty="0" smtClean="0">
                          <a:solidFill>
                            <a:srgbClr val="0070C0"/>
                          </a:solidFill>
                        </a:rPr>
                        <a:t>Gas</a:t>
                      </a:r>
                      <a:endParaRPr lang="en-GB" b="1" dirty="0">
                        <a:solidFill>
                          <a:srgbClr val="0070C0"/>
                        </a:solidFill>
                      </a:endParaRPr>
                    </a:p>
                  </a:txBody>
                  <a:tcPr/>
                </a:tc>
                <a:tc>
                  <a:txBody>
                    <a:bodyPr/>
                    <a:lstStyle/>
                    <a:p>
                      <a:pPr algn="ctr"/>
                      <a:r>
                        <a:rPr lang="en-GB" dirty="0" smtClean="0">
                          <a:solidFill>
                            <a:srgbClr val="0070C0"/>
                          </a:solidFill>
                        </a:rPr>
                        <a:t>3150B m</a:t>
                      </a:r>
                      <a:r>
                        <a:rPr lang="en-GB" baseline="30000" dirty="0" smtClean="0">
                          <a:solidFill>
                            <a:srgbClr val="0070C0"/>
                          </a:solidFill>
                        </a:rPr>
                        <a:t>3</a:t>
                      </a:r>
                      <a:endParaRPr lang="en-GB" baseline="30000"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70C0"/>
                          </a:solidFill>
                        </a:rPr>
                        <a:t>60B m</a:t>
                      </a:r>
                      <a:r>
                        <a:rPr lang="en-GB" baseline="30000" dirty="0" smtClean="0">
                          <a:solidFill>
                            <a:srgbClr val="0070C0"/>
                          </a:solidFill>
                        </a:rPr>
                        <a:t>3</a:t>
                      </a:r>
                      <a:r>
                        <a:rPr lang="en-GB" dirty="0" smtClean="0">
                          <a:solidFill>
                            <a:srgbClr val="0070C0"/>
                          </a:solidFill>
                        </a:rPr>
                        <a:t>/year</a:t>
                      </a:r>
                      <a:endParaRPr lang="en-GB" dirty="0">
                        <a:solidFill>
                          <a:srgbClr val="0070C0"/>
                        </a:solidFill>
                      </a:endParaRPr>
                    </a:p>
                  </a:txBody>
                  <a:tcPr/>
                </a:tc>
                <a:tc>
                  <a:txBody>
                    <a:bodyPr/>
                    <a:lstStyle/>
                    <a:p>
                      <a:pPr algn="ctr"/>
                      <a:r>
                        <a:rPr lang="en-GB" dirty="0" smtClean="0">
                          <a:solidFill>
                            <a:srgbClr val="0070C0"/>
                          </a:solidFill>
                        </a:rPr>
                        <a:t>1.9</a:t>
                      </a:r>
                      <a:endParaRPr lang="en-GB" dirty="0">
                        <a:solidFill>
                          <a:srgbClr val="0070C0"/>
                        </a:solidFill>
                      </a:endParaRPr>
                    </a:p>
                  </a:txBody>
                  <a:tcPr/>
                </a:tc>
              </a:tr>
            </a:tbl>
          </a:graphicData>
        </a:graphic>
      </p:graphicFrame>
      <p:sp>
        <p:nvSpPr>
          <p:cNvPr id="7" name="TextBox 6"/>
          <p:cNvSpPr txBox="1"/>
          <p:nvPr/>
        </p:nvSpPr>
        <p:spPr>
          <a:xfrm>
            <a:off x="467544" y="5518973"/>
            <a:ext cx="2661947" cy="646331"/>
          </a:xfrm>
          <a:prstGeom prst="rect">
            <a:avLst/>
          </a:prstGeom>
          <a:noFill/>
        </p:spPr>
        <p:txBody>
          <a:bodyPr wrap="none" rtlCol="0">
            <a:spAutoFit/>
          </a:bodyPr>
          <a:lstStyle/>
          <a:p>
            <a:r>
              <a:rPr lang="en-GB" b="1" dirty="0" smtClean="0">
                <a:solidFill>
                  <a:srgbClr val="0070C0"/>
                </a:solidFill>
              </a:rPr>
              <a:t>toe: Tonnes oil equivalent</a:t>
            </a:r>
          </a:p>
          <a:p>
            <a:r>
              <a:rPr lang="en-GB" b="1" dirty="0" err="1">
                <a:solidFill>
                  <a:srgbClr val="0070C0"/>
                </a:solidFill>
              </a:rPr>
              <a:t>m</a:t>
            </a:r>
            <a:r>
              <a:rPr lang="en-GB" b="1" dirty="0" err="1" smtClean="0">
                <a:solidFill>
                  <a:srgbClr val="0070C0"/>
                </a:solidFill>
              </a:rPr>
              <a:t>bo</a:t>
            </a:r>
            <a:r>
              <a:rPr lang="en-GB" b="1" dirty="0" smtClean="0">
                <a:solidFill>
                  <a:srgbClr val="0070C0"/>
                </a:solidFill>
              </a:rPr>
              <a:t>: million barrel of oil  </a:t>
            </a:r>
            <a:endParaRPr lang="en-GB" b="1" dirty="0">
              <a:solidFill>
                <a:srgbClr val="0070C0"/>
              </a:solidFill>
            </a:endParaRPr>
          </a:p>
        </p:txBody>
      </p:sp>
      <p:sp>
        <p:nvSpPr>
          <p:cNvPr id="8" name="TextBox 7"/>
          <p:cNvSpPr txBox="1"/>
          <p:nvPr/>
        </p:nvSpPr>
        <p:spPr>
          <a:xfrm>
            <a:off x="4849792" y="5517232"/>
            <a:ext cx="4314707" cy="923330"/>
          </a:xfrm>
          <a:prstGeom prst="rect">
            <a:avLst/>
          </a:prstGeom>
          <a:noFill/>
        </p:spPr>
        <p:txBody>
          <a:bodyPr wrap="none" rtlCol="0">
            <a:spAutoFit/>
          </a:bodyPr>
          <a:lstStyle/>
          <a:p>
            <a:r>
              <a:rPr lang="en-GB" b="1" dirty="0" smtClean="0">
                <a:solidFill>
                  <a:srgbClr val="0070C0"/>
                </a:solidFill>
              </a:rPr>
              <a:t>1 toe = 11.63 </a:t>
            </a:r>
            <a:r>
              <a:rPr lang="en-GB" b="1" dirty="0" err="1" smtClean="0">
                <a:solidFill>
                  <a:srgbClr val="0070C0"/>
                </a:solidFill>
              </a:rPr>
              <a:t>MWh</a:t>
            </a:r>
            <a:r>
              <a:rPr lang="en-GB" b="1" dirty="0" smtClean="0">
                <a:solidFill>
                  <a:srgbClr val="0070C0"/>
                </a:solidFill>
              </a:rPr>
              <a:t> = 41.87 GJ = 39.7M BTU</a:t>
            </a:r>
          </a:p>
          <a:p>
            <a:r>
              <a:rPr lang="en-GB" b="1" dirty="0" smtClean="0">
                <a:solidFill>
                  <a:srgbClr val="0070C0"/>
                </a:solidFill>
              </a:rPr>
              <a:t>1 toe = 7.4 barrel of oil equivalent (</a:t>
            </a:r>
            <a:r>
              <a:rPr lang="en-GB" b="1" dirty="0" err="1" smtClean="0">
                <a:solidFill>
                  <a:srgbClr val="0070C0"/>
                </a:solidFill>
              </a:rPr>
              <a:t>boe</a:t>
            </a:r>
            <a:r>
              <a:rPr lang="en-GB" b="1" dirty="0" smtClean="0">
                <a:solidFill>
                  <a:srgbClr val="0070C0"/>
                </a:solidFill>
              </a:rPr>
              <a:t>)</a:t>
            </a:r>
          </a:p>
          <a:p>
            <a:r>
              <a:rPr lang="en-GB" b="1" dirty="0" smtClean="0">
                <a:solidFill>
                  <a:srgbClr val="0070C0"/>
                </a:solidFill>
              </a:rPr>
              <a:t>1 barrel of oil = 159 litres</a:t>
            </a:r>
            <a:endParaRPr lang="en-GB" b="1" dirty="0">
              <a:solidFill>
                <a:srgbClr val="0070C0"/>
              </a:solidFill>
            </a:endParaRPr>
          </a:p>
        </p:txBody>
      </p:sp>
    </p:spTree>
    <p:extLst>
      <p:ext uri="{BB962C8B-B14F-4D97-AF65-F5344CB8AC3E}">
        <p14:creationId xmlns:p14="http://schemas.microsoft.com/office/powerpoint/2010/main" xmlns="" val="20886817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6948264" cy="692696"/>
          </a:xfrm>
          <a:prstGeom prst="rect">
            <a:avLst/>
          </a:prstGeom>
        </p:spPr>
        <p:txBody>
          <a:bodyPr/>
          <a:lstStyle>
            <a:lvl1pPr algn="l" defTabSz="914400" rtl="0" eaLnBrk="1" fontAlgn="base" latinLnBrk="0" hangingPunct="1">
              <a:spcBef>
                <a:spcPct val="0"/>
              </a:spcBef>
              <a:spcAft>
                <a:spcPct val="0"/>
              </a:spcAft>
              <a:buNone/>
              <a:defRPr lang="en-GB" sz="3600" b="1" kern="1200" baseline="0" dirty="0" smtClean="0">
                <a:solidFill>
                  <a:srgbClr val="FFFFFF"/>
                </a:solidFill>
                <a:latin typeface="Arial" charset="0"/>
                <a:ea typeface="+mj-ea"/>
                <a:cs typeface="Arial" charset="0"/>
                <a:sym typeface="Arial" charset="0"/>
              </a:defRPr>
            </a:lvl1pPr>
          </a:lstStyle>
          <a:p>
            <a:r>
              <a:rPr lang="en-GB" dirty="0" smtClean="0"/>
              <a:t>Growth Trends (1985-2010):</a:t>
            </a:r>
            <a:endParaRPr lang="en-GB" dirty="0"/>
          </a:p>
        </p:txBody>
      </p:sp>
      <p:sp>
        <p:nvSpPr>
          <p:cNvPr id="6"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pic>
        <p:nvPicPr>
          <p:cNvPr id="7" name="Content Placeholder 7" descr="NUCA.bmp"/>
          <p:cNvPicPr>
            <a:picLocks noChangeAspect="1"/>
          </p:cNvPicPr>
          <p:nvPr/>
        </p:nvPicPr>
        <p:blipFill>
          <a:blip r:embed="rId2" cstate="print"/>
          <a:stretch>
            <a:fillRect/>
          </a:stretch>
        </p:blipFill>
        <p:spPr>
          <a:xfrm>
            <a:off x="35496" y="776313"/>
            <a:ext cx="4176464" cy="5596927"/>
          </a:xfrm>
          <a:prstGeom prst="rect">
            <a:avLst/>
          </a:prstGeom>
        </p:spPr>
      </p:pic>
      <p:pic>
        <p:nvPicPr>
          <p:cNvPr id="10" name="Content Placeholder 7" descr="HYDA.bmp"/>
          <p:cNvPicPr>
            <a:picLocks noChangeAspect="1"/>
          </p:cNvPicPr>
          <p:nvPr/>
        </p:nvPicPr>
        <p:blipFill>
          <a:blip r:embed="rId3" cstate="print"/>
          <a:stretch>
            <a:fillRect/>
          </a:stretch>
        </p:blipFill>
        <p:spPr>
          <a:xfrm>
            <a:off x="5040104" y="785205"/>
            <a:ext cx="4068399" cy="5452107"/>
          </a:xfrm>
          <a:prstGeom prst="rect">
            <a:avLst/>
          </a:prstGeom>
        </p:spPr>
      </p:pic>
      <p:sp>
        <p:nvSpPr>
          <p:cNvPr id="11" name="TextBox 10"/>
          <p:cNvSpPr txBox="1"/>
          <p:nvPr/>
        </p:nvSpPr>
        <p:spPr>
          <a:xfrm>
            <a:off x="5658458" y="6320353"/>
            <a:ext cx="3522054" cy="276999"/>
          </a:xfrm>
          <a:prstGeom prst="rect">
            <a:avLst/>
          </a:prstGeom>
          <a:noFill/>
        </p:spPr>
        <p:txBody>
          <a:bodyPr wrap="none" rtlCol="0">
            <a:spAutoFit/>
          </a:bodyPr>
          <a:lstStyle/>
          <a:p>
            <a:r>
              <a:rPr lang="en-GB" sz="1200" b="1" dirty="0" smtClean="0">
                <a:solidFill>
                  <a:srgbClr val="0070C0"/>
                </a:solidFill>
              </a:rPr>
              <a:t>Source: BP Statistical Review of World Energy (2012)</a:t>
            </a:r>
            <a:endParaRPr lang="en-GB" sz="1200" dirty="0"/>
          </a:p>
        </p:txBody>
      </p:sp>
    </p:spTree>
    <p:extLst>
      <p:ext uri="{BB962C8B-B14F-4D97-AF65-F5344CB8AC3E}">
        <p14:creationId xmlns:p14="http://schemas.microsoft.com/office/powerpoint/2010/main" xmlns="" val="1959043728"/>
      </p:ext>
    </p:extLst>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7" name="Title 1"/>
          <p:cNvSpPr txBox="1">
            <a:spLocks/>
          </p:cNvSpPr>
          <p:nvPr/>
        </p:nvSpPr>
        <p:spPr>
          <a:xfrm>
            <a:off x="0" y="0"/>
            <a:ext cx="7668344" cy="692696"/>
          </a:xfrm>
          <a:prstGeom prst="rect">
            <a:avLst/>
          </a:prstGeom>
        </p:spPr>
        <p:txBody>
          <a:bodyPr/>
          <a:lstStyle>
            <a:lvl1pPr algn="l" defTabSz="914400" rtl="0" eaLnBrk="1" fontAlgn="base" latinLnBrk="0" hangingPunct="1">
              <a:spcBef>
                <a:spcPct val="0"/>
              </a:spcBef>
              <a:spcAft>
                <a:spcPct val="0"/>
              </a:spcAft>
              <a:buNone/>
              <a:defRPr lang="en-GB" sz="3600" b="1" kern="1200" baseline="0" dirty="0" smtClean="0">
                <a:solidFill>
                  <a:srgbClr val="FFFFFF"/>
                </a:solidFill>
                <a:latin typeface="Arial" charset="0"/>
                <a:ea typeface="+mj-ea"/>
                <a:cs typeface="Arial" charset="0"/>
                <a:sym typeface="Arial" charset="0"/>
              </a:defRPr>
            </a:lvl1pPr>
          </a:lstStyle>
          <a:p>
            <a:r>
              <a:rPr lang="en-GB" sz="3200" dirty="0" smtClean="0"/>
              <a:t>World Energy Consumption (10</a:t>
            </a:r>
            <a:r>
              <a:rPr lang="en-GB" sz="3200" baseline="30000" dirty="0" smtClean="0"/>
              <a:t>15</a:t>
            </a:r>
            <a:r>
              <a:rPr lang="en-GB" sz="3200" dirty="0" smtClean="0"/>
              <a:t> BTU)</a:t>
            </a:r>
            <a:endParaRPr lang="en-GB" sz="32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692696"/>
            <a:ext cx="9144000" cy="5887523"/>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7325233" y="6272442"/>
            <a:ext cx="1818768" cy="307777"/>
          </a:xfrm>
          <a:prstGeom prst="rect">
            <a:avLst/>
          </a:prstGeom>
          <a:noFill/>
        </p:spPr>
        <p:txBody>
          <a:bodyPr wrap="none" rtlCol="0">
            <a:spAutoFit/>
          </a:bodyPr>
          <a:lstStyle/>
          <a:p>
            <a:r>
              <a:rPr lang="en-GB" sz="1400" b="1" dirty="0" smtClean="0">
                <a:solidFill>
                  <a:srgbClr val="0070C0"/>
                </a:solidFill>
              </a:rPr>
              <a:t>Source: DoE/EIA-0484</a:t>
            </a:r>
            <a:endParaRPr lang="en-GB" sz="1400" dirty="0"/>
          </a:p>
        </p:txBody>
      </p:sp>
    </p:spTree>
    <p:extLst>
      <p:ext uri="{BB962C8B-B14F-4D97-AF65-F5344CB8AC3E}">
        <p14:creationId xmlns:p14="http://schemas.microsoft.com/office/powerpoint/2010/main" xmlns="" val="9481693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6" name="Title 1"/>
          <p:cNvSpPr txBox="1">
            <a:spLocks/>
          </p:cNvSpPr>
          <p:nvPr/>
        </p:nvSpPr>
        <p:spPr>
          <a:xfrm>
            <a:off x="107504" y="116632"/>
            <a:ext cx="7632848" cy="576064"/>
          </a:xfrm>
          <a:prstGeom prst="rect">
            <a:avLst/>
          </a:prstGeom>
        </p:spPr>
        <p:txBody>
          <a:bodyPr/>
          <a:lstStyle>
            <a:lvl1pPr algn="l" defTabSz="914400" rtl="0" eaLnBrk="1" fontAlgn="base" latinLnBrk="0" hangingPunct="1">
              <a:spcBef>
                <a:spcPct val="0"/>
              </a:spcBef>
              <a:spcAft>
                <a:spcPct val="0"/>
              </a:spcAft>
              <a:buNone/>
              <a:defRPr lang="en-GB" sz="3600" b="1" kern="1200" baseline="0" dirty="0" smtClean="0">
                <a:solidFill>
                  <a:srgbClr val="FFFFFF"/>
                </a:solidFill>
                <a:latin typeface="Arial" charset="0"/>
                <a:ea typeface="+mj-ea"/>
                <a:cs typeface="Arial" charset="0"/>
                <a:sym typeface="Arial" charset="0"/>
              </a:defRPr>
            </a:lvl1pPr>
          </a:lstStyle>
          <a:p>
            <a:r>
              <a:rPr lang="en-GB" sz="2400" dirty="0" smtClean="0"/>
              <a:t>World Energy Consumption (fuel type,</a:t>
            </a:r>
            <a:r>
              <a:rPr lang="en-GB" sz="2400" dirty="0"/>
              <a:t> 10</a:t>
            </a:r>
            <a:r>
              <a:rPr lang="en-GB" sz="2400" baseline="30000" dirty="0"/>
              <a:t>15</a:t>
            </a:r>
            <a:r>
              <a:rPr lang="en-GB" sz="2400" dirty="0"/>
              <a:t> BTU</a:t>
            </a:r>
            <a:r>
              <a:rPr lang="en-GB" sz="2400" dirty="0" smtClean="0"/>
              <a:t>)</a:t>
            </a:r>
            <a:endParaRPr lang="en-GB" sz="2400" dirty="0"/>
          </a:p>
        </p:txBody>
      </p:sp>
      <p:pic>
        <p:nvPicPr>
          <p:cNvPr id="9" name="Picture 8"/>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43608" y="692696"/>
            <a:ext cx="6290052" cy="4824535"/>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10" name="TextBox 9"/>
          <p:cNvSpPr txBox="1"/>
          <p:nvPr/>
        </p:nvSpPr>
        <p:spPr>
          <a:xfrm>
            <a:off x="7380312" y="908720"/>
            <a:ext cx="1818768" cy="307777"/>
          </a:xfrm>
          <a:prstGeom prst="rect">
            <a:avLst/>
          </a:prstGeom>
          <a:noFill/>
        </p:spPr>
        <p:txBody>
          <a:bodyPr wrap="none" rtlCol="0">
            <a:spAutoFit/>
          </a:bodyPr>
          <a:lstStyle/>
          <a:p>
            <a:r>
              <a:rPr lang="en-GB" sz="1400" b="1" dirty="0" smtClean="0">
                <a:solidFill>
                  <a:srgbClr val="0070C0"/>
                </a:solidFill>
              </a:rPr>
              <a:t>Source: DoE/EIA-0484</a:t>
            </a:r>
            <a:endParaRPr lang="en-GB" sz="1400" dirty="0"/>
          </a:p>
        </p:txBody>
      </p:sp>
      <p:sp>
        <p:nvSpPr>
          <p:cNvPr id="11" name="TextBox 10"/>
          <p:cNvSpPr txBox="1"/>
          <p:nvPr/>
        </p:nvSpPr>
        <p:spPr>
          <a:xfrm>
            <a:off x="35496" y="5622339"/>
            <a:ext cx="9001000" cy="1015663"/>
          </a:xfrm>
          <a:prstGeom prst="rect">
            <a:avLst/>
          </a:prstGeom>
          <a:noFill/>
        </p:spPr>
        <p:txBody>
          <a:bodyPr wrap="square" rtlCol="0">
            <a:spAutoFit/>
          </a:bodyPr>
          <a:lstStyle/>
          <a:p>
            <a:pPr marL="285750" indent="-285750" algn="just">
              <a:buClr>
                <a:srgbClr val="0070C0"/>
              </a:buClr>
              <a:buFont typeface="Wingdings" panose="05000000000000000000" pitchFamily="2" charset="2"/>
              <a:buChar char="Ø"/>
            </a:pPr>
            <a:r>
              <a:rPr lang="en-GB" sz="2000" dirty="0" smtClean="0">
                <a:solidFill>
                  <a:srgbClr val="0070C0"/>
                </a:solidFill>
              </a:rPr>
              <a:t>Petroleum liquids fuels: </a:t>
            </a:r>
            <a:r>
              <a:rPr lang="en-GB" sz="2000" dirty="0">
                <a:solidFill>
                  <a:srgbClr val="0070C0"/>
                </a:solidFill>
              </a:rPr>
              <a:t>crude oil and lease condensate, natural gas plant liquids, bitumen, extra-heavy oil, and refinery </a:t>
            </a:r>
            <a:r>
              <a:rPr lang="en-GB" sz="2000" dirty="0" smtClean="0">
                <a:solidFill>
                  <a:srgbClr val="0070C0"/>
                </a:solidFill>
              </a:rPr>
              <a:t>gains;</a:t>
            </a:r>
          </a:p>
          <a:p>
            <a:pPr marL="285750" indent="-285750" algn="just">
              <a:buClr>
                <a:srgbClr val="0070C0"/>
              </a:buClr>
              <a:buFont typeface="Wingdings" panose="05000000000000000000" pitchFamily="2" charset="2"/>
              <a:buChar char="Ø"/>
            </a:pPr>
            <a:r>
              <a:rPr lang="en-GB" sz="2000" dirty="0" smtClean="0">
                <a:solidFill>
                  <a:srgbClr val="0070C0"/>
                </a:solidFill>
              </a:rPr>
              <a:t>Other liquids fuels: gas-to-liquids</a:t>
            </a:r>
            <a:r>
              <a:rPr lang="en-GB" sz="2000" dirty="0">
                <a:solidFill>
                  <a:srgbClr val="0070C0"/>
                </a:solidFill>
              </a:rPr>
              <a:t>, coal-to-liquids, </a:t>
            </a:r>
            <a:r>
              <a:rPr lang="en-GB" sz="2000" dirty="0" err="1" smtClean="0">
                <a:solidFill>
                  <a:srgbClr val="0070C0"/>
                </a:solidFill>
              </a:rPr>
              <a:t>kerogen</a:t>
            </a:r>
            <a:r>
              <a:rPr lang="en-GB" sz="2000" dirty="0" smtClean="0">
                <a:solidFill>
                  <a:srgbClr val="0070C0"/>
                </a:solidFill>
              </a:rPr>
              <a:t> and biofuels.</a:t>
            </a:r>
          </a:p>
        </p:txBody>
      </p:sp>
    </p:spTree>
    <p:extLst>
      <p:ext uri="{BB962C8B-B14F-4D97-AF65-F5344CB8AC3E}">
        <p14:creationId xmlns:p14="http://schemas.microsoft.com/office/powerpoint/2010/main" xmlns="" val="30491155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9512" y="724600"/>
            <a:ext cx="5661726" cy="4360584"/>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7" name="Title 1"/>
          <p:cNvSpPr txBox="1">
            <a:spLocks/>
          </p:cNvSpPr>
          <p:nvPr/>
        </p:nvSpPr>
        <p:spPr>
          <a:xfrm>
            <a:off x="-72008" y="116632"/>
            <a:ext cx="7956376" cy="576064"/>
          </a:xfrm>
          <a:prstGeom prst="rect">
            <a:avLst/>
          </a:prstGeom>
        </p:spPr>
        <p:txBody>
          <a:bodyPr/>
          <a:lstStyle>
            <a:lvl1pPr algn="l" defTabSz="914400" rtl="0" eaLnBrk="1" fontAlgn="base" latinLnBrk="0" hangingPunct="1">
              <a:spcBef>
                <a:spcPct val="0"/>
              </a:spcBef>
              <a:spcAft>
                <a:spcPct val="0"/>
              </a:spcAft>
              <a:buNone/>
              <a:defRPr lang="en-GB" sz="3600" b="1" kern="1200" baseline="0" dirty="0" smtClean="0">
                <a:solidFill>
                  <a:srgbClr val="FFFFFF"/>
                </a:solidFill>
                <a:latin typeface="Arial" charset="0"/>
                <a:ea typeface="+mj-ea"/>
                <a:cs typeface="Arial" charset="0"/>
                <a:sym typeface="Arial" charset="0"/>
              </a:defRPr>
            </a:lvl1pPr>
          </a:lstStyle>
          <a:p>
            <a:pPr algn="ctr"/>
            <a:r>
              <a:rPr lang="en-GB" sz="2400" dirty="0" smtClean="0"/>
              <a:t>World Net Electricity Generation (fuel type,</a:t>
            </a:r>
            <a:r>
              <a:rPr lang="en-GB" sz="2400" dirty="0"/>
              <a:t> </a:t>
            </a:r>
            <a:r>
              <a:rPr lang="en-GB" sz="2400" dirty="0" smtClean="0"/>
              <a:t>10</a:t>
            </a:r>
            <a:r>
              <a:rPr lang="en-GB" sz="2400" baseline="30000" dirty="0" smtClean="0"/>
              <a:t>12 </a:t>
            </a:r>
            <a:r>
              <a:rPr lang="en-GB" sz="2400" dirty="0" smtClean="0"/>
              <a:t>kWh)</a:t>
            </a:r>
            <a:endParaRPr lang="en-GB" sz="2400" dirty="0"/>
          </a:p>
        </p:txBody>
      </p:sp>
      <p:sp>
        <p:nvSpPr>
          <p:cNvPr id="8" name="TextBox 7"/>
          <p:cNvSpPr txBox="1"/>
          <p:nvPr/>
        </p:nvSpPr>
        <p:spPr>
          <a:xfrm>
            <a:off x="5868144" y="3717032"/>
            <a:ext cx="3024336" cy="369332"/>
          </a:xfrm>
          <a:prstGeom prst="rect">
            <a:avLst/>
          </a:prstGeom>
          <a:noFill/>
        </p:spPr>
        <p:txBody>
          <a:bodyPr wrap="square" rtlCol="0">
            <a:spAutoFit/>
          </a:bodyPr>
          <a:lstStyle/>
          <a:p>
            <a:r>
              <a:rPr lang="en-GB" b="1" dirty="0" smtClean="0">
                <a:solidFill>
                  <a:srgbClr val="0070C0"/>
                </a:solidFill>
              </a:rPr>
              <a:t>Variation (2010-40):</a:t>
            </a:r>
          </a:p>
        </p:txBody>
      </p:sp>
      <p:graphicFrame>
        <p:nvGraphicFramePr>
          <p:cNvPr id="9" name="Table 8"/>
          <p:cNvGraphicFramePr>
            <a:graphicFrameLocks noGrp="1"/>
          </p:cNvGraphicFramePr>
          <p:nvPr>
            <p:extLst>
              <p:ext uri="{D42A27DB-BD31-4B8C-83A1-F6EECF244321}">
                <p14:modId xmlns:p14="http://schemas.microsoft.com/office/powerpoint/2010/main" xmlns="" val="2004310352"/>
              </p:ext>
            </p:extLst>
          </p:nvPr>
        </p:nvGraphicFramePr>
        <p:xfrm>
          <a:off x="5912178" y="4084280"/>
          <a:ext cx="3240360" cy="2225040"/>
        </p:xfrm>
        <a:graphic>
          <a:graphicData uri="http://schemas.openxmlformats.org/drawingml/2006/table">
            <a:tbl>
              <a:tblPr firstRow="1" bandRow="1">
                <a:tableStyleId>{327F97BB-C833-4FB7-BDE5-3F7075034690}</a:tableStyleId>
              </a:tblPr>
              <a:tblGrid>
                <a:gridCol w="2304256"/>
                <a:gridCol w="936104"/>
              </a:tblGrid>
              <a:tr h="370840">
                <a:tc>
                  <a:txBody>
                    <a:bodyPr/>
                    <a:lstStyle/>
                    <a:p>
                      <a:pPr algn="ctr"/>
                      <a:r>
                        <a:rPr lang="en-GB" b="0" dirty="0" smtClean="0"/>
                        <a:t>Liquids</a:t>
                      </a:r>
                      <a:endParaRPr lang="en-GB" b="0" dirty="0"/>
                    </a:p>
                  </a:txBody>
                  <a:tcPr/>
                </a:tc>
                <a:tc>
                  <a:txBody>
                    <a:bodyPr/>
                    <a:lstStyle/>
                    <a:p>
                      <a:pPr algn="ctr"/>
                      <a:r>
                        <a:rPr lang="en-GB" dirty="0" smtClean="0"/>
                        <a:t>-1.0 %</a:t>
                      </a:r>
                      <a:endParaRPr lang="en-GB" dirty="0"/>
                    </a:p>
                  </a:txBody>
                  <a:tcPr/>
                </a:tc>
              </a:tr>
              <a:tr h="370840">
                <a:tc>
                  <a:txBody>
                    <a:bodyPr/>
                    <a:lstStyle/>
                    <a:p>
                      <a:pPr algn="ctr"/>
                      <a:r>
                        <a:rPr lang="en-GB" b="0" dirty="0" smtClean="0"/>
                        <a:t>Nuclear</a:t>
                      </a:r>
                      <a:endParaRPr lang="en-GB" b="0" dirty="0"/>
                    </a:p>
                  </a:txBody>
                  <a:tcPr/>
                </a:tc>
                <a:tc>
                  <a:txBody>
                    <a:bodyPr/>
                    <a:lstStyle/>
                    <a:p>
                      <a:pPr algn="ctr"/>
                      <a:r>
                        <a:rPr lang="en-GB" dirty="0" smtClean="0"/>
                        <a:t>2.5%</a:t>
                      </a:r>
                      <a:endParaRPr lang="en-GB" dirty="0"/>
                    </a:p>
                  </a:txBody>
                  <a:tcPr/>
                </a:tc>
              </a:tr>
              <a:tr h="370840">
                <a:tc>
                  <a:txBody>
                    <a:bodyPr/>
                    <a:lstStyle/>
                    <a:p>
                      <a:pPr algn="ctr"/>
                      <a:r>
                        <a:rPr lang="en-GB" b="0" dirty="0" smtClean="0"/>
                        <a:t>Natural Gas</a:t>
                      </a:r>
                      <a:endParaRPr lang="en-GB" b="0" dirty="0"/>
                    </a:p>
                  </a:txBody>
                  <a:tcPr/>
                </a:tc>
                <a:tc>
                  <a:txBody>
                    <a:bodyPr/>
                    <a:lstStyle/>
                    <a:p>
                      <a:pPr algn="ctr"/>
                      <a:r>
                        <a:rPr lang="en-GB" dirty="0" smtClean="0"/>
                        <a:t>2.5%</a:t>
                      </a:r>
                      <a:endParaRPr lang="en-GB" dirty="0"/>
                    </a:p>
                  </a:txBody>
                  <a:tcPr/>
                </a:tc>
              </a:tr>
              <a:tr h="370840">
                <a:tc>
                  <a:txBody>
                    <a:bodyPr/>
                    <a:lstStyle/>
                    <a:p>
                      <a:pPr algn="ctr"/>
                      <a:r>
                        <a:rPr lang="en-GB" b="0" dirty="0" smtClean="0"/>
                        <a:t>Renewables</a:t>
                      </a:r>
                      <a:endParaRPr lang="en-GB" b="0" dirty="0"/>
                    </a:p>
                  </a:txBody>
                  <a:tcPr/>
                </a:tc>
                <a:tc>
                  <a:txBody>
                    <a:bodyPr/>
                    <a:lstStyle/>
                    <a:p>
                      <a:pPr algn="ctr"/>
                      <a:r>
                        <a:rPr lang="en-GB" dirty="0" smtClean="0"/>
                        <a:t>2.8%</a:t>
                      </a:r>
                      <a:endParaRPr lang="en-GB" dirty="0"/>
                    </a:p>
                  </a:txBody>
                  <a:tcPr/>
                </a:tc>
              </a:tr>
              <a:tr h="370840">
                <a:tc>
                  <a:txBody>
                    <a:bodyPr/>
                    <a:lstStyle/>
                    <a:p>
                      <a:pPr algn="ctr"/>
                      <a:r>
                        <a:rPr lang="en-GB" b="0" dirty="0" smtClean="0"/>
                        <a:t>Coal</a:t>
                      </a:r>
                      <a:endParaRPr lang="en-GB" b="0" dirty="0"/>
                    </a:p>
                  </a:txBody>
                  <a:tcPr/>
                </a:tc>
                <a:tc>
                  <a:txBody>
                    <a:bodyPr/>
                    <a:lstStyle/>
                    <a:p>
                      <a:pPr algn="ctr"/>
                      <a:r>
                        <a:rPr lang="en-GB" dirty="0" smtClean="0"/>
                        <a:t>1.8%</a:t>
                      </a:r>
                      <a:endParaRPr lang="en-GB" dirty="0"/>
                    </a:p>
                  </a:txBody>
                  <a:tcPr/>
                </a:tc>
              </a:tr>
              <a:tr h="370840">
                <a:tc>
                  <a:txBody>
                    <a:bodyPr/>
                    <a:lstStyle/>
                    <a:p>
                      <a:pPr algn="ctr"/>
                      <a:r>
                        <a:rPr lang="en-GB" b="1" dirty="0" smtClean="0">
                          <a:solidFill>
                            <a:srgbClr val="FFFF66"/>
                          </a:solidFill>
                        </a:rPr>
                        <a:t>WORLD</a:t>
                      </a:r>
                      <a:endParaRPr lang="en-GB" b="1" dirty="0">
                        <a:solidFill>
                          <a:srgbClr val="FFFF66"/>
                        </a:solidFill>
                      </a:endParaRPr>
                    </a:p>
                  </a:txBody>
                  <a:tcPr/>
                </a:tc>
                <a:tc>
                  <a:txBody>
                    <a:bodyPr/>
                    <a:lstStyle/>
                    <a:p>
                      <a:pPr algn="ctr"/>
                      <a:r>
                        <a:rPr lang="en-GB" b="1" dirty="0" smtClean="0">
                          <a:solidFill>
                            <a:srgbClr val="FFFF66"/>
                          </a:solidFill>
                        </a:rPr>
                        <a:t>2.2%</a:t>
                      </a:r>
                      <a:endParaRPr lang="en-GB" b="1" dirty="0">
                        <a:solidFill>
                          <a:srgbClr val="FFFF66"/>
                        </a:solidFill>
                      </a:endParaRPr>
                    </a:p>
                  </a:txBody>
                  <a:tcPr/>
                </a:tc>
              </a:tr>
            </a:tbl>
          </a:graphicData>
        </a:graphic>
      </p:graphicFrame>
      <p:sp>
        <p:nvSpPr>
          <p:cNvPr id="10" name="TextBox 9"/>
          <p:cNvSpPr txBox="1"/>
          <p:nvPr/>
        </p:nvSpPr>
        <p:spPr>
          <a:xfrm>
            <a:off x="7308304" y="6289575"/>
            <a:ext cx="1818768" cy="307777"/>
          </a:xfrm>
          <a:prstGeom prst="rect">
            <a:avLst/>
          </a:prstGeom>
          <a:noFill/>
        </p:spPr>
        <p:txBody>
          <a:bodyPr wrap="none" rtlCol="0">
            <a:spAutoFit/>
          </a:bodyPr>
          <a:lstStyle/>
          <a:p>
            <a:r>
              <a:rPr lang="en-GB" sz="1400" b="1" dirty="0" smtClean="0">
                <a:solidFill>
                  <a:srgbClr val="0070C0"/>
                </a:solidFill>
              </a:rPr>
              <a:t>Source: DoE/EIA-0484</a:t>
            </a:r>
            <a:endParaRPr lang="en-GB" sz="1400" dirty="0"/>
          </a:p>
        </p:txBody>
      </p:sp>
    </p:spTree>
    <p:extLst>
      <p:ext uri="{BB962C8B-B14F-4D97-AF65-F5344CB8AC3E}">
        <p14:creationId xmlns:p14="http://schemas.microsoft.com/office/powerpoint/2010/main" xmlns="" val="14567085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7625" y="692696"/>
            <a:ext cx="4619625" cy="35433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72000" y="3068960"/>
            <a:ext cx="4619625" cy="35433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592992" y="5589240"/>
            <a:ext cx="1818768" cy="307777"/>
          </a:xfrm>
          <a:prstGeom prst="rect">
            <a:avLst/>
          </a:prstGeom>
          <a:noFill/>
        </p:spPr>
        <p:txBody>
          <a:bodyPr wrap="none" rtlCol="0">
            <a:spAutoFit/>
          </a:bodyPr>
          <a:lstStyle/>
          <a:p>
            <a:r>
              <a:rPr lang="en-GB" sz="1400" b="1" dirty="0" smtClean="0">
                <a:solidFill>
                  <a:srgbClr val="0070C0"/>
                </a:solidFill>
              </a:rPr>
              <a:t>Source: DoE/EIA-0484</a:t>
            </a:r>
            <a:endParaRPr lang="en-GB" sz="1400" dirty="0"/>
          </a:p>
        </p:txBody>
      </p:sp>
      <p:sp>
        <p:nvSpPr>
          <p:cNvPr id="12" name="Title 1"/>
          <p:cNvSpPr txBox="1">
            <a:spLocks/>
          </p:cNvSpPr>
          <p:nvPr/>
        </p:nvSpPr>
        <p:spPr>
          <a:xfrm>
            <a:off x="1" y="116632"/>
            <a:ext cx="7956376" cy="576064"/>
          </a:xfrm>
          <a:prstGeom prst="rect">
            <a:avLst/>
          </a:prstGeom>
        </p:spPr>
        <p:txBody>
          <a:bodyPr/>
          <a:lstStyle>
            <a:lvl1pPr algn="l" defTabSz="914400" rtl="0" eaLnBrk="1" fontAlgn="base" latinLnBrk="0" hangingPunct="1">
              <a:spcBef>
                <a:spcPct val="0"/>
              </a:spcBef>
              <a:spcAft>
                <a:spcPct val="0"/>
              </a:spcAft>
              <a:buNone/>
              <a:defRPr lang="en-GB" sz="3600" b="1" kern="1200" baseline="0" dirty="0" smtClean="0">
                <a:solidFill>
                  <a:srgbClr val="FFFFFF"/>
                </a:solidFill>
                <a:latin typeface="Arial" charset="0"/>
                <a:ea typeface="+mj-ea"/>
                <a:cs typeface="Arial" charset="0"/>
                <a:sym typeface="Arial" charset="0"/>
              </a:defRPr>
            </a:lvl1pPr>
          </a:lstStyle>
          <a:p>
            <a:pPr algn="ctr"/>
            <a:r>
              <a:rPr lang="en-GB" sz="2000" dirty="0" smtClean="0"/>
              <a:t>World Residential/Commercial Consumption (10</a:t>
            </a:r>
            <a:r>
              <a:rPr lang="en-GB" sz="2000" baseline="30000" dirty="0" smtClean="0"/>
              <a:t>15 </a:t>
            </a:r>
            <a:r>
              <a:rPr lang="en-GB" sz="2000" dirty="0" smtClean="0"/>
              <a:t>BTU)</a:t>
            </a:r>
            <a:endParaRPr lang="en-GB" sz="2000" dirty="0"/>
          </a:p>
        </p:txBody>
      </p:sp>
      <p:sp>
        <p:nvSpPr>
          <p:cNvPr id="13" name="TextBox 12"/>
          <p:cNvSpPr txBox="1"/>
          <p:nvPr/>
        </p:nvSpPr>
        <p:spPr>
          <a:xfrm>
            <a:off x="1306267" y="980728"/>
            <a:ext cx="1240340" cy="369332"/>
          </a:xfrm>
          <a:prstGeom prst="rect">
            <a:avLst/>
          </a:prstGeom>
          <a:noFill/>
        </p:spPr>
        <p:txBody>
          <a:bodyPr wrap="none" rtlCol="0">
            <a:spAutoFit/>
          </a:bodyPr>
          <a:lstStyle/>
          <a:p>
            <a:r>
              <a:rPr lang="en-GB" b="1" dirty="0" smtClean="0">
                <a:solidFill>
                  <a:srgbClr val="0070C0"/>
                </a:solidFill>
              </a:rPr>
              <a:t>Residential</a:t>
            </a:r>
            <a:endParaRPr lang="en-GB" b="1" dirty="0">
              <a:solidFill>
                <a:srgbClr val="0070C0"/>
              </a:solidFill>
            </a:endParaRPr>
          </a:p>
        </p:txBody>
      </p:sp>
      <p:sp>
        <p:nvSpPr>
          <p:cNvPr id="14" name="TextBox 13"/>
          <p:cNvSpPr txBox="1"/>
          <p:nvPr/>
        </p:nvSpPr>
        <p:spPr>
          <a:xfrm>
            <a:off x="5940152" y="3068960"/>
            <a:ext cx="1321131" cy="369332"/>
          </a:xfrm>
          <a:prstGeom prst="rect">
            <a:avLst/>
          </a:prstGeom>
          <a:noFill/>
        </p:spPr>
        <p:txBody>
          <a:bodyPr wrap="none" rtlCol="0">
            <a:spAutoFit/>
          </a:bodyPr>
          <a:lstStyle/>
          <a:p>
            <a:r>
              <a:rPr lang="en-GB" b="1" dirty="0" smtClean="0">
                <a:solidFill>
                  <a:srgbClr val="0070C0"/>
                </a:solidFill>
              </a:rPr>
              <a:t>Commercial</a:t>
            </a:r>
            <a:endParaRPr lang="en-GB" b="1" dirty="0">
              <a:solidFill>
                <a:srgbClr val="0070C0"/>
              </a:solidFill>
            </a:endParaRPr>
          </a:p>
        </p:txBody>
      </p:sp>
    </p:spTree>
    <p:extLst>
      <p:ext uri="{BB962C8B-B14F-4D97-AF65-F5344CB8AC3E}">
        <p14:creationId xmlns:p14="http://schemas.microsoft.com/office/powerpoint/2010/main" xmlns="" val="39503166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692696"/>
            <a:ext cx="4579936" cy="3512858"/>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79937" y="3140968"/>
            <a:ext cx="4584701" cy="34861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10" name="Title 1"/>
          <p:cNvSpPr txBox="1">
            <a:spLocks/>
          </p:cNvSpPr>
          <p:nvPr/>
        </p:nvSpPr>
        <p:spPr>
          <a:xfrm>
            <a:off x="1" y="116632"/>
            <a:ext cx="7956376" cy="576064"/>
          </a:xfrm>
          <a:prstGeom prst="rect">
            <a:avLst/>
          </a:prstGeom>
        </p:spPr>
        <p:txBody>
          <a:bodyPr/>
          <a:lstStyle>
            <a:lvl1pPr algn="l" defTabSz="914400" rtl="0" eaLnBrk="1" fontAlgn="base" latinLnBrk="0" hangingPunct="1">
              <a:spcBef>
                <a:spcPct val="0"/>
              </a:spcBef>
              <a:spcAft>
                <a:spcPct val="0"/>
              </a:spcAft>
              <a:buNone/>
              <a:defRPr lang="en-GB" sz="3600" b="1" kern="1200" baseline="0" dirty="0" smtClean="0">
                <a:solidFill>
                  <a:srgbClr val="FFFFFF"/>
                </a:solidFill>
                <a:latin typeface="Arial" charset="0"/>
                <a:ea typeface="+mj-ea"/>
                <a:cs typeface="Arial" charset="0"/>
                <a:sym typeface="Arial" charset="0"/>
              </a:defRPr>
            </a:lvl1pPr>
          </a:lstStyle>
          <a:p>
            <a:pPr algn="ctr"/>
            <a:r>
              <a:rPr lang="en-GB" sz="2000" dirty="0" smtClean="0"/>
              <a:t>World Industrial Sector Consumption (10</a:t>
            </a:r>
            <a:r>
              <a:rPr lang="en-GB" sz="2000" baseline="30000" dirty="0" smtClean="0"/>
              <a:t>15 </a:t>
            </a:r>
            <a:r>
              <a:rPr lang="en-GB" sz="2000" dirty="0" smtClean="0"/>
              <a:t>BTU)</a:t>
            </a:r>
            <a:endParaRPr lang="en-GB" sz="2000" dirty="0"/>
          </a:p>
        </p:txBody>
      </p:sp>
      <p:sp>
        <p:nvSpPr>
          <p:cNvPr id="11" name="TextBox 10"/>
          <p:cNvSpPr txBox="1"/>
          <p:nvPr/>
        </p:nvSpPr>
        <p:spPr>
          <a:xfrm>
            <a:off x="592992" y="5589240"/>
            <a:ext cx="1818768" cy="307777"/>
          </a:xfrm>
          <a:prstGeom prst="rect">
            <a:avLst/>
          </a:prstGeom>
          <a:noFill/>
        </p:spPr>
        <p:txBody>
          <a:bodyPr wrap="none" rtlCol="0">
            <a:spAutoFit/>
          </a:bodyPr>
          <a:lstStyle/>
          <a:p>
            <a:r>
              <a:rPr lang="en-GB" sz="1400" b="1" dirty="0" smtClean="0">
                <a:solidFill>
                  <a:srgbClr val="0070C0"/>
                </a:solidFill>
              </a:rPr>
              <a:t>Source: DoE/EIA-0484</a:t>
            </a:r>
            <a:endParaRPr lang="en-GB" sz="1400" dirty="0"/>
          </a:p>
        </p:txBody>
      </p:sp>
    </p:spTree>
    <p:extLst>
      <p:ext uri="{BB962C8B-B14F-4D97-AF65-F5344CB8AC3E}">
        <p14:creationId xmlns:p14="http://schemas.microsoft.com/office/powerpoint/2010/main" xmlns="" val="7918272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5" name="Rectangle 1"/>
          <p:cNvSpPr>
            <a:spLocks noChangeArrowheads="1"/>
          </p:cNvSpPr>
          <p:nvPr/>
        </p:nvSpPr>
        <p:spPr bwMode="auto">
          <a:xfrm>
            <a:off x="2892425" y="8890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Arial" charset="0"/>
              </a:rPr>
              <a:t/>
            </a:r>
            <a:br>
              <a:rPr kumimoji="0" lang="en-US" altLang="en-US" sz="1800" b="0" i="0" u="none" strike="noStrike" cap="none" normalizeH="0" baseline="0" smtClean="0">
                <a:ln>
                  <a:noFill/>
                </a:ln>
                <a:solidFill>
                  <a:schemeClr val="tx1"/>
                </a:solidFill>
                <a:effectLst/>
                <a:latin typeface="Arial" charset="0"/>
                <a:cs typeface="Arial" charset="0"/>
              </a:rPr>
            </a:b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6" name="Rectangle 5"/>
          <p:cNvSpPr/>
          <p:nvPr/>
        </p:nvSpPr>
        <p:spPr>
          <a:xfrm>
            <a:off x="0" y="179348"/>
            <a:ext cx="6516216" cy="461665"/>
          </a:xfrm>
          <a:prstGeom prst="rect">
            <a:avLst/>
          </a:prstGeom>
        </p:spPr>
        <p:txBody>
          <a:bodyPr wrap="square">
            <a:spAutoFit/>
          </a:bodyPr>
          <a:lstStyle/>
          <a:p>
            <a:r>
              <a:rPr lang="en-GB" sz="2400" b="1" dirty="0" smtClean="0">
                <a:solidFill>
                  <a:schemeClr val="bg1"/>
                </a:solidFill>
              </a:rPr>
              <a:t>Energy Consumption: Transport Sector (10</a:t>
            </a:r>
            <a:r>
              <a:rPr lang="en-GB" sz="2400" b="1" baseline="30000" dirty="0" smtClean="0">
                <a:solidFill>
                  <a:schemeClr val="bg1"/>
                </a:solidFill>
              </a:rPr>
              <a:t>15</a:t>
            </a:r>
            <a:r>
              <a:rPr lang="en-GB" sz="2400" b="1" dirty="0" smtClean="0">
                <a:solidFill>
                  <a:schemeClr val="bg1"/>
                </a:solidFill>
              </a:rPr>
              <a:t> BTU)</a:t>
            </a:r>
            <a:endParaRPr lang="en-GB" sz="2400" dirty="0">
              <a:solidFill>
                <a:schemeClr val="bg1"/>
              </a:solidFill>
            </a:endParaRPr>
          </a:p>
        </p:txBody>
      </p:sp>
      <p:graphicFrame>
        <p:nvGraphicFramePr>
          <p:cNvPr id="7" name="Table 6"/>
          <p:cNvGraphicFramePr>
            <a:graphicFrameLocks noGrp="1"/>
          </p:cNvGraphicFramePr>
          <p:nvPr>
            <p:extLst>
              <p:ext uri="{D42A27DB-BD31-4B8C-83A1-F6EECF244321}">
                <p14:modId xmlns:p14="http://schemas.microsoft.com/office/powerpoint/2010/main" xmlns="" val="157790243"/>
              </p:ext>
            </p:extLst>
          </p:nvPr>
        </p:nvGraphicFramePr>
        <p:xfrm>
          <a:off x="72009" y="775626"/>
          <a:ext cx="8964487" cy="5029638"/>
        </p:xfrm>
        <a:graphic>
          <a:graphicData uri="http://schemas.openxmlformats.org/drawingml/2006/table">
            <a:tbl>
              <a:tblPr firstRow="1" bandRow="1">
                <a:tableStyleId>{327F97BB-C833-4FB7-BDE5-3F7075034690}</a:tableStyleId>
              </a:tblPr>
              <a:tblGrid>
                <a:gridCol w="3240359"/>
                <a:gridCol w="1030835"/>
                <a:gridCol w="917583"/>
                <a:gridCol w="715878"/>
                <a:gridCol w="720080"/>
                <a:gridCol w="864096"/>
                <a:gridCol w="1475656"/>
              </a:tblGrid>
              <a:tr h="628766">
                <a:tc>
                  <a:txBody>
                    <a:bodyPr/>
                    <a:lstStyle/>
                    <a:p>
                      <a:pPr algn="ctr"/>
                      <a:r>
                        <a:rPr lang="en-GB" dirty="0" smtClean="0"/>
                        <a:t>Region</a:t>
                      </a:r>
                      <a:endParaRPr lang="en-GB" dirty="0"/>
                    </a:p>
                  </a:txBody>
                  <a:tcPr/>
                </a:tc>
                <a:tc>
                  <a:txBody>
                    <a:bodyPr/>
                    <a:lstStyle/>
                    <a:p>
                      <a:pPr algn="ctr"/>
                      <a:r>
                        <a:rPr lang="en-GB" dirty="0" smtClean="0"/>
                        <a:t>2010</a:t>
                      </a:r>
                      <a:endParaRPr lang="en-GB" dirty="0"/>
                    </a:p>
                  </a:txBody>
                  <a:tcPr/>
                </a:tc>
                <a:tc>
                  <a:txBody>
                    <a:bodyPr/>
                    <a:lstStyle/>
                    <a:p>
                      <a:pPr algn="ctr"/>
                      <a:r>
                        <a:rPr lang="en-GB" dirty="0" smtClean="0"/>
                        <a:t>2015</a:t>
                      </a:r>
                      <a:endParaRPr lang="en-GB" dirty="0"/>
                    </a:p>
                  </a:txBody>
                  <a:tcPr/>
                </a:tc>
                <a:tc>
                  <a:txBody>
                    <a:bodyPr/>
                    <a:lstStyle/>
                    <a:p>
                      <a:pPr algn="ctr"/>
                      <a:r>
                        <a:rPr lang="en-GB" dirty="0" smtClean="0"/>
                        <a:t>2020</a:t>
                      </a:r>
                      <a:endParaRPr lang="en-GB" dirty="0"/>
                    </a:p>
                  </a:txBody>
                  <a:tcPr/>
                </a:tc>
                <a:tc>
                  <a:txBody>
                    <a:bodyPr/>
                    <a:lstStyle/>
                    <a:p>
                      <a:pPr algn="ctr"/>
                      <a:r>
                        <a:rPr lang="en-GB" dirty="0" smtClean="0"/>
                        <a:t>2030</a:t>
                      </a:r>
                      <a:endParaRPr lang="en-GB" dirty="0"/>
                    </a:p>
                  </a:txBody>
                  <a:tcPr/>
                </a:tc>
                <a:tc>
                  <a:txBody>
                    <a:bodyPr/>
                    <a:lstStyle/>
                    <a:p>
                      <a:pPr algn="ctr"/>
                      <a:r>
                        <a:rPr lang="en-GB" dirty="0" smtClean="0"/>
                        <a:t>2040</a:t>
                      </a:r>
                      <a:endParaRPr lang="en-GB" dirty="0"/>
                    </a:p>
                  </a:txBody>
                  <a:tcPr/>
                </a:tc>
                <a:tc>
                  <a:txBody>
                    <a:bodyPr/>
                    <a:lstStyle/>
                    <a:p>
                      <a:pPr algn="ctr"/>
                      <a:r>
                        <a:rPr lang="en-GB" dirty="0" smtClean="0"/>
                        <a:t>Aver.</a:t>
                      </a:r>
                      <a:r>
                        <a:rPr lang="en-GB" baseline="0" dirty="0" smtClean="0"/>
                        <a:t>  Annual % change</a:t>
                      </a:r>
                      <a:endParaRPr lang="en-GB" dirty="0"/>
                    </a:p>
                  </a:txBody>
                  <a:tcPr/>
                </a:tc>
              </a:tr>
              <a:tr h="359294">
                <a:tc>
                  <a:txBody>
                    <a:bodyPr/>
                    <a:lstStyle/>
                    <a:p>
                      <a:pPr algn="ctr"/>
                      <a:r>
                        <a:rPr lang="en-GB" b="1" dirty="0" smtClean="0">
                          <a:solidFill>
                            <a:srgbClr val="FFFF00"/>
                          </a:solidFill>
                        </a:rPr>
                        <a:t>OECD</a:t>
                      </a:r>
                      <a:endParaRPr lang="en-GB" b="1" dirty="0">
                        <a:solidFill>
                          <a:srgbClr val="FFFF00"/>
                        </a:solidFill>
                      </a:endParaRPr>
                    </a:p>
                  </a:txBody>
                  <a:tcPr/>
                </a:tc>
                <a:tc>
                  <a:txBody>
                    <a:bodyPr/>
                    <a:lstStyle/>
                    <a:p>
                      <a:pPr algn="ctr"/>
                      <a:r>
                        <a:rPr lang="en-GB" b="1" dirty="0" smtClean="0">
                          <a:solidFill>
                            <a:srgbClr val="FFFF00"/>
                          </a:solidFill>
                        </a:rPr>
                        <a:t>57.9</a:t>
                      </a:r>
                      <a:endParaRPr lang="en-GB" b="1" dirty="0">
                        <a:solidFill>
                          <a:srgbClr val="FFFF00"/>
                        </a:solidFill>
                      </a:endParaRPr>
                    </a:p>
                  </a:txBody>
                  <a:tcPr/>
                </a:tc>
                <a:tc>
                  <a:txBody>
                    <a:bodyPr/>
                    <a:lstStyle/>
                    <a:p>
                      <a:pPr algn="ctr"/>
                      <a:r>
                        <a:rPr lang="en-GB" b="1" dirty="0" smtClean="0">
                          <a:solidFill>
                            <a:srgbClr val="FFFF00"/>
                          </a:solidFill>
                        </a:rPr>
                        <a:t>56.0</a:t>
                      </a:r>
                      <a:endParaRPr lang="en-GB" b="1" dirty="0">
                        <a:solidFill>
                          <a:srgbClr val="FFFF00"/>
                        </a:solidFill>
                      </a:endParaRPr>
                    </a:p>
                  </a:txBody>
                  <a:tcPr/>
                </a:tc>
                <a:tc>
                  <a:txBody>
                    <a:bodyPr/>
                    <a:lstStyle/>
                    <a:p>
                      <a:pPr algn="ctr"/>
                      <a:r>
                        <a:rPr lang="en-GB" b="1" dirty="0" smtClean="0">
                          <a:solidFill>
                            <a:srgbClr val="FFFF00"/>
                          </a:solidFill>
                        </a:rPr>
                        <a:t>55.9</a:t>
                      </a:r>
                      <a:endParaRPr lang="en-GB" b="1" dirty="0">
                        <a:solidFill>
                          <a:srgbClr val="FFFF00"/>
                        </a:solidFill>
                      </a:endParaRPr>
                    </a:p>
                  </a:txBody>
                  <a:tcPr/>
                </a:tc>
                <a:tc>
                  <a:txBody>
                    <a:bodyPr/>
                    <a:lstStyle/>
                    <a:p>
                      <a:pPr algn="ctr"/>
                      <a:r>
                        <a:rPr lang="en-GB" b="1" dirty="0" smtClean="0">
                          <a:solidFill>
                            <a:srgbClr val="FFFF00"/>
                          </a:solidFill>
                        </a:rPr>
                        <a:t>54.5</a:t>
                      </a:r>
                      <a:endParaRPr lang="en-GB" b="1" dirty="0">
                        <a:solidFill>
                          <a:srgbClr val="FFFF00"/>
                        </a:solidFill>
                      </a:endParaRPr>
                    </a:p>
                  </a:txBody>
                  <a:tcPr/>
                </a:tc>
                <a:tc>
                  <a:txBody>
                    <a:bodyPr/>
                    <a:lstStyle/>
                    <a:p>
                      <a:pPr algn="ctr"/>
                      <a:r>
                        <a:rPr lang="en-GB" b="1" dirty="0" smtClean="0">
                          <a:solidFill>
                            <a:srgbClr val="FFFF00"/>
                          </a:solidFill>
                        </a:rPr>
                        <a:t>55.5</a:t>
                      </a:r>
                      <a:endParaRPr lang="en-GB" b="1" dirty="0">
                        <a:solidFill>
                          <a:srgbClr val="FFFF00"/>
                        </a:solidFill>
                      </a:endParaRPr>
                    </a:p>
                  </a:txBody>
                  <a:tcPr/>
                </a:tc>
                <a:tc>
                  <a:txBody>
                    <a:bodyPr/>
                    <a:lstStyle/>
                    <a:p>
                      <a:pPr algn="ctr"/>
                      <a:r>
                        <a:rPr lang="en-GB" b="1" dirty="0" smtClean="0">
                          <a:solidFill>
                            <a:srgbClr val="FFFF00"/>
                          </a:solidFill>
                        </a:rPr>
                        <a:t>-0.1</a:t>
                      </a:r>
                      <a:endParaRPr lang="en-GB" b="1" dirty="0">
                        <a:solidFill>
                          <a:srgbClr val="FFFF00"/>
                        </a:solidFill>
                      </a:endParaRPr>
                    </a:p>
                  </a:txBody>
                  <a:tcPr/>
                </a:tc>
              </a:tr>
              <a:tr h="359294">
                <a:tc>
                  <a:txBody>
                    <a:bodyPr/>
                    <a:lstStyle/>
                    <a:p>
                      <a:pPr algn="ctr"/>
                      <a:r>
                        <a:rPr lang="en-GB" dirty="0" smtClean="0"/>
                        <a:t>Americas</a:t>
                      </a:r>
                      <a:endParaRPr lang="en-GB" dirty="0"/>
                    </a:p>
                  </a:txBody>
                  <a:tcPr/>
                </a:tc>
                <a:tc>
                  <a:txBody>
                    <a:bodyPr/>
                    <a:lstStyle/>
                    <a:p>
                      <a:pPr algn="ctr"/>
                      <a:r>
                        <a:rPr lang="en-GB" dirty="0" smtClean="0"/>
                        <a:t>32.7</a:t>
                      </a:r>
                      <a:endParaRPr lang="en-GB" dirty="0"/>
                    </a:p>
                  </a:txBody>
                  <a:tcPr/>
                </a:tc>
                <a:tc>
                  <a:txBody>
                    <a:bodyPr/>
                    <a:lstStyle/>
                    <a:p>
                      <a:pPr algn="ctr"/>
                      <a:r>
                        <a:rPr lang="en-GB" dirty="0" smtClean="0"/>
                        <a:t>32.5</a:t>
                      </a:r>
                      <a:endParaRPr lang="en-GB" dirty="0"/>
                    </a:p>
                  </a:txBody>
                  <a:tcPr/>
                </a:tc>
                <a:tc>
                  <a:txBody>
                    <a:bodyPr/>
                    <a:lstStyle/>
                    <a:p>
                      <a:pPr algn="ctr"/>
                      <a:r>
                        <a:rPr lang="en-GB" dirty="0" smtClean="0"/>
                        <a:t>32.5</a:t>
                      </a:r>
                      <a:endParaRPr lang="en-GB" dirty="0"/>
                    </a:p>
                  </a:txBody>
                  <a:tcPr/>
                </a:tc>
                <a:tc>
                  <a:txBody>
                    <a:bodyPr/>
                    <a:lstStyle/>
                    <a:p>
                      <a:pPr algn="ctr"/>
                      <a:r>
                        <a:rPr lang="en-GB" dirty="0" smtClean="0"/>
                        <a:t>31.7</a:t>
                      </a:r>
                      <a:endParaRPr lang="en-GB" dirty="0"/>
                    </a:p>
                  </a:txBody>
                  <a:tcPr/>
                </a:tc>
                <a:tc>
                  <a:txBody>
                    <a:bodyPr/>
                    <a:lstStyle/>
                    <a:p>
                      <a:pPr algn="ctr"/>
                      <a:r>
                        <a:rPr lang="en-GB" dirty="0" smtClean="0"/>
                        <a:t>32.9</a:t>
                      </a:r>
                      <a:endParaRPr lang="en-GB" dirty="0"/>
                    </a:p>
                  </a:txBody>
                  <a:tcPr/>
                </a:tc>
                <a:tc>
                  <a:txBody>
                    <a:bodyPr/>
                    <a:lstStyle/>
                    <a:p>
                      <a:pPr algn="ctr"/>
                      <a:r>
                        <a:rPr lang="en-GB" dirty="0" smtClean="0"/>
                        <a:t>0.0</a:t>
                      </a:r>
                      <a:endParaRPr lang="en-GB" dirty="0"/>
                    </a:p>
                  </a:txBody>
                  <a:tcPr/>
                </a:tc>
              </a:tr>
              <a:tr h="359294">
                <a:tc>
                  <a:txBody>
                    <a:bodyPr/>
                    <a:lstStyle/>
                    <a:p>
                      <a:pPr algn="ctr"/>
                      <a:r>
                        <a:rPr lang="en-GB" dirty="0" smtClean="0"/>
                        <a:t>Europe</a:t>
                      </a:r>
                      <a:endParaRPr lang="en-GB" dirty="0"/>
                    </a:p>
                  </a:txBody>
                  <a:tcPr/>
                </a:tc>
                <a:tc>
                  <a:txBody>
                    <a:bodyPr/>
                    <a:lstStyle/>
                    <a:p>
                      <a:pPr algn="ctr"/>
                      <a:r>
                        <a:rPr lang="en-GB" dirty="0" smtClean="0"/>
                        <a:t>18</a:t>
                      </a:r>
                      <a:endParaRPr lang="en-GB" dirty="0"/>
                    </a:p>
                  </a:txBody>
                  <a:tcPr/>
                </a:tc>
                <a:tc>
                  <a:txBody>
                    <a:bodyPr/>
                    <a:lstStyle/>
                    <a:p>
                      <a:pPr algn="ctr"/>
                      <a:r>
                        <a:rPr lang="en-GB" dirty="0" smtClean="0"/>
                        <a:t>16.3</a:t>
                      </a:r>
                      <a:endParaRPr lang="en-GB" dirty="0"/>
                    </a:p>
                  </a:txBody>
                  <a:tcPr/>
                </a:tc>
                <a:tc>
                  <a:txBody>
                    <a:bodyPr/>
                    <a:lstStyle/>
                    <a:p>
                      <a:pPr algn="ctr"/>
                      <a:r>
                        <a:rPr lang="en-GB" dirty="0" smtClean="0"/>
                        <a:t>16.2</a:t>
                      </a:r>
                      <a:endParaRPr lang="en-GB" dirty="0"/>
                    </a:p>
                  </a:txBody>
                  <a:tcPr/>
                </a:tc>
                <a:tc>
                  <a:txBody>
                    <a:bodyPr/>
                    <a:lstStyle/>
                    <a:p>
                      <a:pPr algn="ctr"/>
                      <a:r>
                        <a:rPr lang="en-GB" dirty="0" smtClean="0"/>
                        <a:t>15.7</a:t>
                      </a:r>
                      <a:endParaRPr lang="en-GB" dirty="0"/>
                    </a:p>
                  </a:txBody>
                  <a:tcPr/>
                </a:tc>
                <a:tc>
                  <a:txBody>
                    <a:bodyPr/>
                    <a:lstStyle/>
                    <a:p>
                      <a:pPr algn="ctr"/>
                      <a:r>
                        <a:rPr lang="en-GB" dirty="0" smtClean="0"/>
                        <a:t>15.7</a:t>
                      </a:r>
                      <a:endParaRPr lang="en-GB" dirty="0"/>
                    </a:p>
                  </a:txBody>
                  <a:tcPr/>
                </a:tc>
                <a:tc>
                  <a:txBody>
                    <a:bodyPr/>
                    <a:lstStyle/>
                    <a:p>
                      <a:pPr algn="ctr"/>
                      <a:r>
                        <a:rPr lang="en-GB" dirty="0" smtClean="0"/>
                        <a:t>-0.5</a:t>
                      </a:r>
                      <a:endParaRPr lang="en-GB" dirty="0"/>
                    </a:p>
                  </a:txBody>
                  <a:tcPr/>
                </a:tc>
              </a:tr>
              <a:tr h="359294">
                <a:tc>
                  <a:txBody>
                    <a:bodyPr/>
                    <a:lstStyle/>
                    <a:p>
                      <a:pPr algn="ctr"/>
                      <a:r>
                        <a:rPr lang="en-GB" dirty="0" smtClean="0"/>
                        <a:t>Asia</a:t>
                      </a:r>
                      <a:endParaRPr lang="en-GB" dirty="0"/>
                    </a:p>
                  </a:txBody>
                  <a:tcPr/>
                </a:tc>
                <a:tc>
                  <a:txBody>
                    <a:bodyPr/>
                    <a:lstStyle/>
                    <a:p>
                      <a:pPr algn="ctr"/>
                      <a:r>
                        <a:rPr lang="en-GB" dirty="0" smtClean="0"/>
                        <a:t>7.1</a:t>
                      </a:r>
                      <a:endParaRPr lang="en-GB" dirty="0"/>
                    </a:p>
                  </a:txBody>
                  <a:tcPr/>
                </a:tc>
                <a:tc>
                  <a:txBody>
                    <a:bodyPr/>
                    <a:lstStyle/>
                    <a:p>
                      <a:pPr algn="ctr"/>
                      <a:r>
                        <a:rPr lang="en-GB" dirty="0" smtClean="0"/>
                        <a:t>7.2</a:t>
                      </a:r>
                      <a:endParaRPr lang="en-GB" dirty="0"/>
                    </a:p>
                  </a:txBody>
                  <a:tcPr/>
                </a:tc>
                <a:tc>
                  <a:txBody>
                    <a:bodyPr/>
                    <a:lstStyle/>
                    <a:p>
                      <a:pPr algn="ctr"/>
                      <a:r>
                        <a:rPr lang="en-GB" dirty="0" smtClean="0"/>
                        <a:t>7.1</a:t>
                      </a:r>
                      <a:endParaRPr lang="en-GB" dirty="0"/>
                    </a:p>
                  </a:txBody>
                  <a:tcPr/>
                </a:tc>
                <a:tc>
                  <a:txBody>
                    <a:bodyPr/>
                    <a:lstStyle/>
                    <a:p>
                      <a:pPr algn="ctr"/>
                      <a:r>
                        <a:rPr lang="en-GB" dirty="0" smtClean="0"/>
                        <a:t>7.0</a:t>
                      </a:r>
                      <a:endParaRPr lang="en-GB" dirty="0"/>
                    </a:p>
                  </a:txBody>
                  <a:tcPr/>
                </a:tc>
                <a:tc>
                  <a:txBody>
                    <a:bodyPr/>
                    <a:lstStyle/>
                    <a:p>
                      <a:pPr algn="ctr"/>
                      <a:r>
                        <a:rPr lang="en-GB" dirty="0" smtClean="0"/>
                        <a:t>7</a:t>
                      </a:r>
                      <a:endParaRPr lang="en-GB" dirty="0"/>
                    </a:p>
                  </a:txBody>
                  <a:tcPr/>
                </a:tc>
                <a:tc>
                  <a:txBody>
                    <a:bodyPr/>
                    <a:lstStyle/>
                    <a:p>
                      <a:pPr algn="ctr"/>
                      <a:r>
                        <a:rPr lang="en-GB" dirty="0" smtClean="0"/>
                        <a:t>-0.1</a:t>
                      </a:r>
                      <a:endParaRPr lang="en-GB" dirty="0"/>
                    </a:p>
                  </a:txBody>
                  <a:tcPr/>
                </a:tc>
              </a:tr>
              <a:tr h="375794">
                <a:tc>
                  <a:txBody>
                    <a:bodyPr/>
                    <a:lstStyle/>
                    <a:p>
                      <a:pPr algn="ctr"/>
                      <a:r>
                        <a:rPr lang="en-GB" b="1" dirty="0" smtClean="0">
                          <a:solidFill>
                            <a:srgbClr val="FFFF00"/>
                          </a:solidFill>
                        </a:rPr>
                        <a:t>Non-OECD</a:t>
                      </a:r>
                      <a:endParaRPr lang="en-GB" b="1" dirty="0">
                        <a:solidFill>
                          <a:srgbClr val="FFFF00"/>
                        </a:solidFill>
                      </a:endParaRPr>
                    </a:p>
                  </a:txBody>
                  <a:tcPr/>
                </a:tc>
                <a:tc>
                  <a:txBody>
                    <a:bodyPr/>
                    <a:lstStyle/>
                    <a:p>
                      <a:pPr algn="ctr"/>
                      <a:r>
                        <a:rPr lang="en-GB" b="1" dirty="0" smtClean="0">
                          <a:solidFill>
                            <a:srgbClr val="FFFF00"/>
                          </a:solidFill>
                        </a:rPr>
                        <a:t>43.1</a:t>
                      </a:r>
                      <a:endParaRPr lang="en-GB" b="1" dirty="0">
                        <a:solidFill>
                          <a:srgbClr val="FFFF00"/>
                        </a:solidFill>
                      </a:endParaRPr>
                    </a:p>
                  </a:txBody>
                  <a:tcPr/>
                </a:tc>
                <a:tc>
                  <a:txBody>
                    <a:bodyPr/>
                    <a:lstStyle/>
                    <a:p>
                      <a:pPr algn="ctr"/>
                      <a:r>
                        <a:rPr lang="en-GB" b="1" dirty="0" smtClean="0">
                          <a:solidFill>
                            <a:srgbClr val="FFFF00"/>
                          </a:solidFill>
                        </a:rPr>
                        <a:t>50.3</a:t>
                      </a:r>
                      <a:endParaRPr lang="en-GB" b="1" dirty="0">
                        <a:solidFill>
                          <a:srgbClr val="FFFF00"/>
                        </a:solidFill>
                      </a:endParaRPr>
                    </a:p>
                  </a:txBody>
                  <a:tcPr/>
                </a:tc>
                <a:tc>
                  <a:txBody>
                    <a:bodyPr/>
                    <a:lstStyle/>
                    <a:p>
                      <a:pPr algn="ctr"/>
                      <a:r>
                        <a:rPr lang="en-GB" b="1" dirty="0" smtClean="0">
                          <a:solidFill>
                            <a:srgbClr val="FFFF00"/>
                          </a:solidFill>
                        </a:rPr>
                        <a:t>56.4</a:t>
                      </a:r>
                      <a:endParaRPr lang="en-GB" b="1" dirty="0">
                        <a:solidFill>
                          <a:srgbClr val="FFFF00"/>
                        </a:solidFill>
                      </a:endParaRPr>
                    </a:p>
                  </a:txBody>
                  <a:tcPr/>
                </a:tc>
                <a:tc>
                  <a:txBody>
                    <a:bodyPr/>
                    <a:lstStyle/>
                    <a:p>
                      <a:pPr algn="ctr"/>
                      <a:r>
                        <a:rPr lang="en-GB" b="1" dirty="0" smtClean="0">
                          <a:solidFill>
                            <a:srgbClr val="FFFF00"/>
                          </a:solidFill>
                        </a:rPr>
                        <a:t>68.3</a:t>
                      </a:r>
                      <a:endParaRPr lang="en-GB" b="1" dirty="0">
                        <a:solidFill>
                          <a:srgbClr val="FFFF00"/>
                        </a:solidFill>
                      </a:endParaRPr>
                    </a:p>
                  </a:txBody>
                  <a:tcPr/>
                </a:tc>
                <a:tc>
                  <a:txBody>
                    <a:bodyPr/>
                    <a:lstStyle/>
                    <a:p>
                      <a:pPr algn="ctr"/>
                      <a:r>
                        <a:rPr lang="en-GB" b="1" dirty="0" smtClean="0">
                          <a:solidFill>
                            <a:srgbClr val="FFFF00"/>
                          </a:solidFill>
                        </a:rPr>
                        <a:t>83.9</a:t>
                      </a:r>
                      <a:endParaRPr lang="en-GB" b="1" dirty="0">
                        <a:solidFill>
                          <a:srgbClr val="FFFF00"/>
                        </a:solidFill>
                      </a:endParaRPr>
                    </a:p>
                  </a:txBody>
                  <a:tcPr/>
                </a:tc>
                <a:tc>
                  <a:txBody>
                    <a:bodyPr/>
                    <a:lstStyle/>
                    <a:p>
                      <a:pPr algn="ctr"/>
                      <a:r>
                        <a:rPr lang="en-GB" b="1" dirty="0" smtClean="0">
                          <a:solidFill>
                            <a:srgbClr val="FFFF00"/>
                          </a:solidFill>
                        </a:rPr>
                        <a:t>2.2</a:t>
                      </a:r>
                      <a:endParaRPr lang="en-GB" b="1" dirty="0">
                        <a:solidFill>
                          <a:srgbClr val="FFFF00"/>
                        </a:solidFill>
                      </a:endParaRPr>
                    </a:p>
                  </a:txBody>
                  <a:tcPr/>
                </a:tc>
              </a:tr>
              <a:tr h="378421">
                <a:tc>
                  <a:txBody>
                    <a:bodyPr/>
                    <a:lstStyle/>
                    <a:p>
                      <a:pPr algn="ctr"/>
                      <a:r>
                        <a:rPr lang="en-GB" dirty="0" smtClean="0"/>
                        <a:t>Europe and </a:t>
                      </a:r>
                      <a:r>
                        <a:rPr lang="en-GB" dirty="0" err="1" smtClean="0"/>
                        <a:t>Euroasia</a:t>
                      </a:r>
                      <a:endParaRPr lang="en-GB" dirty="0"/>
                    </a:p>
                  </a:txBody>
                  <a:tcPr/>
                </a:tc>
                <a:tc>
                  <a:txBody>
                    <a:bodyPr/>
                    <a:lstStyle/>
                    <a:p>
                      <a:pPr algn="ctr"/>
                      <a:r>
                        <a:rPr lang="en-GB" dirty="0" smtClean="0"/>
                        <a:t>6.7</a:t>
                      </a:r>
                      <a:endParaRPr lang="en-GB" dirty="0"/>
                    </a:p>
                  </a:txBody>
                  <a:tcPr/>
                </a:tc>
                <a:tc>
                  <a:txBody>
                    <a:bodyPr/>
                    <a:lstStyle/>
                    <a:p>
                      <a:pPr algn="ctr"/>
                      <a:r>
                        <a:rPr lang="en-GB" dirty="0" smtClean="0"/>
                        <a:t>8.0</a:t>
                      </a:r>
                      <a:endParaRPr lang="en-GB" dirty="0"/>
                    </a:p>
                  </a:txBody>
                  <a:tcPr/>
                </a:tc>
                <a:tc>
                  <a:txBody>
                    <a:bodyPr/>
                    <a:lstStyle/>
                    <a:p>
                      <a:pPr algn="ctr"/>
                      <a:r>
                        <a:rPr lang="en-GB" dirty="0" smtClean="0"/>
                        <a:t>8.5</a:t>
                      </a:r>
                      <a:endParaRPr lang="en-GB" dirty="0"/>
                    </a:p>
                  </a:txBody>
                  <a:tcPr/>
                </a:tc>
                <a:tc>
                  <a:txBody>
                    <a:bodyPr/>
                    <a:lstStyle/>
                    <a:p>
                      <a:pPr algn="ctr"/>
                      <a:r>
                        <a:rPr lang="en-GB" dirty="0" smtClean="0"/>
                        <a:t>9.5</a:t>
                      </a:r>
                      <a:endParaRPr lang="en-GB" dirty="0"/>
                    </a:p>
                  </a:txBody>
                  <a:tcPr/>
                </a:tc>
                <a:tc>
                  <a:txBody>
                    <a:bodyPr/>
                    <a:lstStyle/>
                    <a:p>
                      <a:pPr algn="ctr"/>
                      <a:r>
                        <a:rPr lang="en-GB" dirty="0" smtClean="0"/>
                        <a:t>10.6</a:t>
                      </a:r>
                      <a:endParaRPr lang="en-GB" dirty="0"/>
                    </a:p>
                  </a:txBody>
                  <a:tcPr/>
                </a:tc>
                <a:tc>
                  <a:txBody>
                    <a:bodyPr/>
                    <a:lstStyle/>
                    <a:p>
                      <a:pPr algn="ctr"/>
                      <a:r>
                        <a:rPr lang="en-GB" dirty="0" smtClean="0"/>
                        <a:t>1.5</a:t>
                      </a:r>
                      <a:endParaRPr lang="en-GB" dirty="0"/>
                    </a:p>
                  </a:txBody>
                  <a:tcPr/>
                </a:tc>
              </a:tr>
              <a:tr h="359294">
                <a:tc>
                  <a:txBody>
                    <a:bodyPr/>
                    <a:lstStyle/>
                    <a:p>
                      <a:pPr algn="ctr"/>
                      <a:r>
                        <a:rPr lang="en-GB" dirty="0" smtClean="0"/>
                        <a:t>Asia</a:t>
                      </a:r>
                      <a:endParaRPr lang="en-GB" dirty="0"/>
                    </a:p>
                  </a:txBody>
                  <a:tcPr/>
                </a:tc>
                <a:tc>
                  <a:txBody>
                    <a:bodyPr/>
                    <a:lstStyle/>
                    <a:p>
                      <a:pPr algn="ctr"/>
                      <a:r>
                        <a:rPr lang="en-GB" dirty="0" smtClean="0"/>
                        <a:t>19.9</a:t>
                      </a:r>
                      <a:endParaRPr lang="en-GB" dirty="0"/>
                    </a:p>
                  </a:txBody>
                  <a:tcPr/>
                </a:tc>
                <a:tc>
                  <a:txBody>
                    <a:bodyPr/>
                    <a:lstStyle/>
                    <a:p>
                      <a:pPr algn="ctr"/>
                      <a:r>
                        <a:rPr lang="en-GB" dirty="0" smtClean="0"/>
                        <a:t>23.5</a:t>
                      </a:r>
                      <a:endParaRPr lang="en-GB" dirty="0"/>
                    </a:p>
                  </a:txBody>
                  <a:tcPr/>
                </a:tc>
                <a:tc>
                  <a:txBody>
                    <a:bodyPr/>
                    <a:lstStyle/>
                    <a:p>
                      <a:pPr algn="ctr"/>
                      <a:r>
                        <a:rPr lang="en-GB" dirty="0" smtClean="0"/>
                        <a:t>28.0</a:t>
                      </a:r>
                      <a:endParaRPr lang="en-GB" dirty="0"/>
                    </a:p>
                  </a:txBody>
                  <a:tcPr/>
                </a:tc>
                <a:tc>
                  <a:txBody>
                    <a:bodyPr/>
                    <a:lstStyle/>
                    <a:p>
                      <a:pPr algn="ctr"/>
                      <a:r>
                        <a:rPr lang="en-GB" dirty="0" smtClean="0"/>
                        <a:t>37.0</a:t>
                      </a:r>
                      <a:endParaRPr lang="en-GB" dirty="0"/>
                    </a:p>
                  </a:txBody>
                  <a:tcPr/>
                </a:tc>
                <a:tc>
                  <a:txBody>
                    <a:bodyPr/>
                    <a:lstStyle/>
                    <a:p>
                      <a:pPr algn="ctr"/>
                      <a:r>
                        <a:rPr lang="en-GB" dirty="0" smtClean="0"/>
                        <a:t>49.2</a:t>
                      </a:r>
                      <a:endParaRPr lang="en-GB" dirty="0"/>
                    </a:p>
                  </a:txBody>
                  <a:tcPr/>
                </a:tc>
                <a:tc>
                  <a:txBody>
                    <a:bodyPr/>
                    <a:lstStyle/>
                    <a:p>
                      <a:pPr algn="ctr"/>
                      <a:r>
                        <a:rPr lang="en-GB" dirty="0" smtClean="0"/>
                        <a:t>3.1</a:t>
                      </a:r>
                      <a:endParaRPr lang="en-GB" dirty="0"/>
                    </a:p>
                  </a:txBody>
                  <a:tcPr/>
                </a:tc>
              </a:tr>
              <a:tr h="392811">
                <a:tc>
                  <a:txBody>
                    <a:bodyPr/>
                    <a:lstStyle/>
                    <a:p>
                      <a:pPr algn="ctr"/>
                      <a:r>
                        <a:rPr lang="en-GB" dirty="0" smtClean="0"/>
                        <a:t>Middle-East</a:t>
                      </a:r>
                      <a:endParaRPr lang="en-GB" dirty="0"/>
                    </a:p>
                  </a:txBody>
                  <a:tcPr/>
                </a:tc>
                <a:tc>
                  <a:txBody>
                    <a:bodyPr/>
                    <a:lstStyle/>
                    <a:p>
                      <a:pPr algn="ctr"/>
                      <a:r>
                        <a:rPr lang="en-GB" dirty="0" smtClean="0"/>
                        <a:t>6</a:t>
                      </a:r>
                      <a:endParaRPr lang="en-GB" dirty="0"/>
                    </a:p>
                  </a:txBody>
                  <a:tcPr/>
                </a:tc>
                <a:tc>
                  <a:txBody>
                    <a:bodyPr/>
                    <a:lstStyle/>
                    <a:p>
                      <a:pPr algn="ctr"/>
                      <a:r>
                        <a:rPr lang="en-GB" dirty="0" smtClean="0"/>
                        <a:t>7.4</a:t>
                      </a:r>
                      <a:endParaRPr lang="en-GB" dirty="0"/>
                    </a:p>
                  </a:txBody>
                  <a:tcPr/>
                </a:tc>
                <a:tc>
                  <a:txBody>
                    <a:bodyPr/>
                    <a:lstStyle/>
                    <a:p>
                      <a:pPr algn="ctr"/>
                      <a:r>
                        <a:rPr lang="en-GB" dirty="0" smtClean="0"/>
                        <a:t>8.1</a:t>
                      </a:r>
                      <a:endParaRPr lang="en-GB" dirty="0"/>
                    </a:p>
                  </a:txBody>
                  <a:tcPr/>
                </a:tc>
                <a:tc>
                  <a:txBody>
                    <a:bodyPr/>
                    <a:lstStyle/>
                    <a:p>
                      <a:pPr algn="ctr"/>
                      <a:r>
                        <a:rPr lang="en-GB" dirty="0" smtClean="0"/>
                        <a:t>8.6</a:t>
                      </a:r>
                      <a:endParaRPr lang="en-GB" dirty="0"/>
                    </a:p>
                  </a:txBody>
                  <a:tcPr/>
                </a:tc>
                <a:tc>
                  <a:txBody>
                    <a:bodyPr/>
                    <a:lstStyle/>
                    <a:p>
                      <a:pPr algn="ctr"/>
                      <a:r>
                        <a:rPr lang="en-GB" dirty="0" smtClean="0"/>
                        <a:t>9.5</a:t>
                      </a:r>
                      <a:endParaRPr lang="en-GB" dirty="0"/>
                    </a:p>
                  </a:txBody>
                  <a:tcPr/>
                </a:tc>
                <a:tc>
                  <a:txBody>
                    <a:bodyPr/>
                    <a:lstStyle/>
                    <a:p>
                      <a:pPr algn="ctr"/>
                      <a:r>
                        <a:rPr lang="en-GB" dirty="0" smtClean="0"/>
                        <a:t>1.5</a:t>
                      </a:r>
                      <a:endParaRPr lang="en-GB" dirty="0"/>
                    </a:p>
                  </a:txBody>
                  <a:tcPr/>
                </a:tc>
              </a:tr>
              <a:tr h="359294">
                <a:tc>
                  <a:txBody>
                    <a:bodyPr/>
                    <a:lstStyle/>
                    <a:p>
                      <a:pPr algn="ctr"/>
                      <a:r>
                        <a:rPr lang="en-GB" dirty="0" smtClean="0"/>
                        <a:t>Africa</a:t>
                      </a:r>
                      <a:endParaRPr lang="en-GB" dirty="0"/>
                    </a:p>
                  </a:txBody>
                  <a:tcPr/>
                </a:tc>
                <a:tc>
                  <a:txBody>
                    <a:bodyPr/>
                    <a:lstStyle/>
                    <a:p>
                      <a:pPr algn="ctr"/>
                      <a:r>
                        <a:rPr lang="en-GB" dirty="0" smtClean="0"/>
                        <a:t>3.8</a:t>
                      </a:r>
                      <a:endParaRPr lang="en-GB" dirty="0"/>
                    </a:p>
                  </a:txBody>
                  <a:tcPr/>
                </a:tc>
                <a:tc>
                  <a:txBody>
                    <a:bodyPr/>
                    <a:lstStyle/>
                    <a:p>
                      <a:pPr algn="ctr"/>
                      <a:r>
                        <a:rPr lang="en-GB" dirty="0" smtClean="0"/>
                        <a:t>4.0</a:t>
                      </a:r>
                      <a:endParaRPr lang="en-GB" dirty="0"/>
                    </a:p>
                  </a:txBody>
                  <a:tcPr/>
                </a:tc>
                <a:tc>
                  <a:txBody>
                    <a:bodyPr/>
                    <a:lstStyle/>
                    <a:p>
                      <a:pPr algn="ctr"/>
                      <a:r>
                        <a:rPr lang="en-GB" dirty="0" smtClean="0"/>
                        <a:t>4.1</a:t>
                      </a:r>
                      <a:endParaRPr lang="en-GB" dirty="0"/>
                    </a:p>
                  </a:txBody>
                  <a:tcPr/>
                </a:tc>
                <a:tc>
                  <a:txBody>
                    <a:bodyPr/>
                    <a:lstStyle/>
                    <a:p>
                      <a:pPr algn="ctr"/>
                      <a:r>
                        <a:rPr lang="en-GB" dirty="0" smtClean="0"/>
                        <a:t>4.5</a:t>
                      </a:r>
                      <a:endParaRPr lang="en-GB" dirty="0"/>
                    </a:p>
                  </a:txBody>
                  <a:tcPr/>
                </a:tc>
                <a:tc>
                  <a:txBody>
                    <a:bodyPr/>
                    <a:lstStyle/>
                    <a:p>
                      <a:pPr algn="ctr"/>
                      <a:r>
                        <a:rPr lang="en-GB" dirty="0" smtClean="0"/>
                        <a:t>4.8</a:t>
                      </a:r>
                      <a:endParaRPr lang="en-GB" dirty="0"/>
                    </a:p>
                  </a:txBody>
                  <a:tcPr/>
                </a:tc>
                <a:tc>
                  <a:txBody>
                    <a:bodyPr/>
                    <a:lstStyle/>
                    <a:p>
                      <a:pPr algn="ctr"/>
                      <a:r>
                        <a:rPr lang="en-GB" dirty="0" smtClean="0"/>
                        <a:t>0.8</a:t>
                      </a:r>
                      <a:endParaRPr lang="en-GB" dirty="0"/>
                    </a:p>
                  </a:txBody>
                  <a:tcPr/>
                </a:tc>
              </a:tr>
              <a:tr h="484717">
                <a:tc>
                  <a:txBody>
                    <a:bodyPr/>
                    <a:lstStyle/>
                    <a:p>
                      <a:pPr algn="ctr"/>
                      <a:r>
                        <a:rPr lang="en-GB" dirty="0" smtClean="0"/>
                        <a:t>Central and South America</a:t>
                      </a:r>
                      <a:endParaRPr lang="en-GB" dirty="0"/>
                    </a:p>
                  </a:txBody>
                  <a:tcPr/>
                </a:tc>
                <a:tc>
                  <a:txBody>
                    <a:bodyPr/>
                    <a:lstStyle/>
                    <a:p>
                      <a:pPr algn="ctr"/>
                      <a:r>
                        <a:rPr lang="en-GB" dirty="0" smtClean="0"/>
                        <a:t>6.6</a:t>
                      </a:r>
                      <a:endParaRPr lang="en-GB" dirty="0"/>
                    </a:p>
                  </a:txBody>
                  <a:tcPr/>
                </a:tc>
                <a:tc>
                  <a:txBody>
                    <a:bodyPr/>
                    <a:lstStyle/>
                    <a:p>
                      <a:pPr algn="ctr"/>
                      <a:r>
                        <a:rPr lang="en-GB" dirty="0" smtClean="0"/>
                        <a:t>7.3</a:t>
                      </a:r>
                      <a:endParaRPr lang="en-GB" dirty="0"/>
                    </a:p>
                  </a:txBody>
                  <a:tcPr/>
                </a:tc>
                <a:tc>
                  <a:txBody>
                    <a:bodyPr/>
                    <a:lstStyle/>
                    <a:p>
                      <a:pPr algn="ctr"/>
                      <a:r>
                        <a:rPr lang="en-GB" dirty="0" smtClean="0"/>
                        <a:t>7.7</a:t>
                      </a:r>
                      <a:endParaRPr lang="en-GB" dirty="0"/>
                    </a:p>
                  </a:txBody>
                  <a:tcPr/>
                </a:tc>
                <a:tc>
                  <a:txBody>
                    <a:bodyPr/>
                    <a:lstStyle/>
                    <a:p>
                      <a:pPr algn="ctr"/>
                      <a:r>
                        <a:rPr lang="en-GB" dirty="0" smtClean="0"/>
                        <a:t>8.8</a:t>
                      </a:r>
                      <a:endParaRPr lang="en-GB" dirty="0"/>
                    </a:p>
                  </a:txBody>
                  <a:tcPr/>
                </a:tc>
                <a:tc>
                  <a:txBody>
                    <a:bodyPr/>
                    <a:lstStyle/>
                    <a:p>
                      <a:pPr algn="ctr"/>
                      <a:r>
                        <a:rPr lang="en-GB" dirty="0" smtClean="0"/>
                        <a:t>9.8</a:t>
                      </a:r>
                      <a:endParaRPr lang="en-GB" dirty="0"/>
                    </a:p>
                  </a:txBody>
                  <a:tcPr/>
                </a:tc>
                <a:tc>
                  <a:txBody>
                    <a:bodyPr/>
                    <a:lstStyle/>
                    <a:p>
                      <a:pPr algn="ctr"/>
                      <a:r>
                        <a:rPr lang="en-GB" dirty="0" smtClean="0"/>
                        <a:t>1.3</a:t>
                      </a:r>
                      <a:endParaRPr lang="en-GB" dirty="0"/>
                    </a:p>
                  </a:txBody>
                  <a:tcPr/>
                </a:tc>
              </a:tr>
              <a:tr h="563255">
                <a:tc>
                  <a:txBody>
                    <a:bodyPr/>
                    <a:lstStyle/>
                    <a:p>
                      <a:pPr algn="ctr"/>
                      <a:r>
                        <a:rPr lang="en-GB" b="1" dirty="0" smtClean="0">
                          <a:solidFill>
                            <a:srgbClr val="FFFF00"/>
                          </a:solidFill>
                        </a:rPr>
                        <a:t>TOTAL</a:t>
                      </a:r>
                      <a:endParaRPr lang="en-GB" b="1" dirty="0">
                        <a:solidFill>
                          <a:srgbClr val="FFFF00"/>
                        </a:solidFill>
                      </a:endParaRPr>
                    </a:p>
                  </a:txBody>
                  <a:tcPr/>
                </a:tc>
                <a:tc>
                  <a:txBody>
                    <a:bodyPr/>
                    <a:lstStyle/>
                    <a:p>
                      <a:pPr algn="ctr"/>
                      <a:r>
                        <a:rPr lang="en-GB" b="1" dirty="0" smtClean="0">
                          <a:solidFill>
                            <a:srgbClr val="FFFF00"/>
                          </a:solidFill>
                        </a:rPr>
                        <a:t>101.0</a:t>
                      </a:r>
                      <a:endParaRPr lang="en-GB" b="1" dirty="0">
                        <a:solidFill>
                          <a:srgbClr val="FFFF00"/>
                        </a:solidFill>
                      </a:endParaRPr>
                    </a:p>
                  </a:txBody>
                  <a:tcPr/>
                </a:tc>
                <a:tc>
                  <a:txBody>
                    <a:bodyPr/>
                    <a:lstStyle/>
                    <a:p>
                      <a:pPr algn="ctr"/>
                      <a:r>
                        <a:rPr lang="en-GB" b="1" dirty="0" smtClean="0">
                          <a:solidFill>
                            <a:srgbClr val="FFFF00"/>
                          </a:solidFill>
                        </a:rPr>
                        <a:t>106.2</a:t>
                      </a:r>
                      <a:endParaRPr lang="en-GB" b="1" dirty="0">
                        <a:solidFill>
                          <a:srgbClr val="FFFF00"/>
                        </a:solidFill>
                      </a:endParaRPr>
                    </a:p>
                  </a:txBody>
                  <a:tcPr/>
                </a:tc>
                <a:tc>
                  <a:txBody>
                    <a:bodyPr/>
                    <a:lstStyle/>
                    <a:p>
                      <a:pPr algn="ctr"/>
                      <a:r>
                        <a:rPr lang="en-GB" b="1" dirty="0" smtClean="0">
                          <a:solidFill>
                            <a:srgbClr val="FFFF00"/>
                          </a:solidFill>
                        </a:rPr>
                        <a:t>112.2</a:t>
                      </a:r>
                      <a:endParaRPr lang="en-GB" b="1" dirty="0">
                        <a:solidFill>
                          <a:srgbClr val="FFFF00"/>
                        </a:solidFill>
                      </a:endParaRPr>
                    </a:p>
                  </a:txBody>
                  <a:tcPr/>
                </a:tc>
                <a:tc>
                  <a:txBody>
                    <a:bodyPr/>
                    <a:lstStyle/>
                    <a:p>
                      <a:pPr algn="ctr"/>
                      <a:r>
                        <a:rPr lang="en-GB" b="1" dirty="0" smtClean="0">
                          <a:solidFill>
                            <a:srgbClr val="FFFF00"/>
                          </a:solidFill>
                        </a:rPr>
                        <a:t>122.8</a:t>
                      </a:r>
                      <a:endParaRPr lang="en-GB" b="1" dirty="0">
                        <a:solidFill>
                          <a:srgbClr val="FFFF00"/>
                        </a:solidFill>
                      </a:endParaRPr>
                    </a:p>
                  </a:txBody>
                  <a:tcPr/>
                </a:tc>
                <a:tc>
                  <a:txBody>
                    <a:bodyPr/>
                    <a:lstStyle/>
                    <a:p>
                      <a:pPr algn="ctr"/>
                      <a:r>
                        <a:rPr lang="en-GB" b="1" dirty="0" smtClean="0">
                          <a:solidFill>
                            <a:srgbClr val="FFFF00"/>
                          </a:solidFill>
                        </a:rPr>
                        <a:t>139.5</a:t>
                      </a:r>
                      <a:endParaRPr lang="en-GB" b="1" dirty="0">
                        <a:solidFill>
                          <a:srgbClr val="FFFF00"/>
                        </a:solidFill>
                      </a:endParaRPr>
                    </a:p>
                  </a:txBody>
                  <a:tcPr/>
                </a:tc>
                <a:tc>
                  <a:txBody>
                    <a:bodyPr/>
                    <a:lstStyle/>
                    <a:p>
                      <a:pPr algn="ctr"/>
                      <a:r>
                        <a:rPr lang="en-GB" b="1" dirty="0" smtClean="0">
                          <a:solidFill>
                            <a:srgbClr val="FFFF00"/>
                          </a:solidFill>
                        </a:rPr>
                        <a:t>1.1</a:t>
                      </a:r>
                      <a:endParaRPr lang="en-GB" b="1" dirty="0">
                        <a:solidFill>
                          <a:srgbClr val="FFFF00"/>
                        </a:solidFill>
                      </a:endParaRPr>
                    </a:p>
                  </a:txBody>
                  <a:tcPr/>
                </a:tc>
              </a:tr>
            </a:tbl>
          </a:graphicData>
        </a:graphic>
      </p:graphicFrame>
      <p:sp>
        <p:nvSpPr>
          <p:cNvPr id="9" name="TextBox 8"/>
          <p:cNvSpPr txBox="1"/>
          <p:nvPr/>
        </p:nvSpPr>
        <p:spPr>
          <a:xfrm>
            <a:off x="395536" y="5877272"/>
            <a:ext cx="8370946" cy="400110"/>
          </a:xfrm>
          <a:prstGeom prst="rect">
            <a:avLst/>
          </a:prstGeom>
          <a:noFill/>
        </p:spPr>
        <p:txBody>
          <a:bodyPr wrap="none" rtlCol="0">
            <a:spAutoFit/>
          </a:bodyPr>
          <a:lstStyle/>
          <a:p>
            <a:pPr algn="just"/>
            <a:r>
              <a:rPr lang="en-GB" sz="2000" b="1" dirty="0" smtClean="0">
                <a:solidFill>
                  <a:srgbClr val="0070C0"/>
                </a:solidFill>
              </a:rPr>
              <a:t>Energy used to move people and goods by road, rail, air, water and pipeline. </a:t>
            </a:r>
            <a:r>
              <a:rPr lang="en-GB" sz="2000" b="1" dirty="0">
                <a:solidFill>
                  <a:srgbClr val="0070C0"/>
                </a:solidFill>
              </a:rPr>
              <a:t> </a:t>
            </a:r>
          </a:p>
        </p:txBody>
      </p:sp>
      <p:sp>
        <p:nvSpPr>
          <p:cNvPr id="10" name="TextBox 9"/>
          <p:cNvSpPr txBox="1"/>
          <p:nvPr/>
        </p:nvSpPr>
        <p:spPr>
          <a:xfrm>
            <a:off x="7361744" y="6309320"/>
            <a:ext cx="1818768" cy="307777"/>
          </a:xfrm>
          <a:prstGeom prst="rect">
            <a:avLst/>
          </a:prstGeom>
          <a:noFill/>
        </p:spPr>
        <p:txBody>
          <a:bodyPr wrap="none" rtlCol="0">
            <a:spAutoFit/>
          </a:bodyPr>
          <a:lstStyle/>
          <a:p>
            <a:r>
              <a:rPr lang="en-GB" sz="1400" b="1" dirty="0" smtClean="0">
                <a:solidFill>
                  <a:srgbClr val="0070C0"/>
                </a:solidFill>
              </a:rPr>
              <a:t>Source: DoE/EIA-0484</a:t>
            </a:r>
            <a:endParaRPr lang="en-GB" sz="1400" dirty="0"/>
          </a:p>
        </p:txBody>
      </p:sp>
    </p:spTree>
    <p:extLst>
      <p:ext uri="{BB962C8B-B14F-4D97-AF65-F5344CB8AC3E}">
        <p14:creationId xmlns:p14="http://schemas.microsoft.com/office/powerpoint/2010/main" xmlns="" val="25491477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63517" y="1916832"/>
            <a:ext cx="5896915" cy="4608513"/>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72008" y="116632"/>
            <a:ext cx="6876256" cy="461665"/>
          </a:xfrm>
          <a:prstGeom prst="rect">
            <a:avLst/>
          </a:prstGeom>
        </p:spPr>
        <p:txBody>
          <a:bodyPr wrap="square">
            <a:spAutoFit/>
          </a:bodyPr>
          <a:lstStyle/>
          <a:p>
            <a:r>
              <a:rPr lang="en-GB" sz="2400" b="1" dirty="0" smtClean="0">
                <a:solidFill>
                  <a:schemeClr val="bg1"/>
                </a:solidFill>
              </a:rPr>
              <a:t>World liquid consumption </a:t>
            </a:r>
            <a:r>
              <a:rPr lang="en-GB" sz="2400" b="1" dirty="0">
                <a:solidFill>
                  <a:schemeClr val="bg1"/>
                </a:solidFill>
              </a:rPr>
              <a:t>(10</a:t>
            </a:r>
            <a:r>
              <a:rPr lang="en-GB" sz="2400" b="1" baseline="30000" dirty="0">
                <a:solidFill>
                  <a:schemeClr val="bg1"/>
                </a:solidFill>
              </a:rPr>
              <a:t>15</a:t>
            </a:r>
            <a:r>
              <a:rPr lang="en-GB" sz="2400" b="1" dirty="0">
                <a:solidFill>
                  <a:schemeClr val="bg1"/>
                </a:solidFill>
              </a:rPr>
              <a:t> BTU</a:t>
            </a:r>
            <a:r>
              <a:rPr lang="en-GB" sz="2400" b="1" dirty="0" smtClean="0">
                <a:solidFill>
                  <a:schemeClr val="bg1"/>
                </a:solidFill>
              </a:rPr>
              <a:t>)</a:t>
            </a:r>
            <a:endParaRPr lang="en-GB" sz="2400" dirty="0">
              <a:solidFill>
                <a:schemeClr val="bg1"/>
              </a:solidFill>
            </a:endParaRPr>
          </a:p>
        </p:txBody>
      </p:sp>
      <p:sp>
        <p:nvSpPr>
          <p:cNvPr id="8" name="TextBox 7"/>
          <p:cNvSpPr txBox="1"/>
          <p:nvPr/>
        </p:nvSpPr>
        <p:spPr>
          <a:xfrm>
            <a:off x="16928" y="6309320"/>
            <a:ext cx="1818768" cy="307777"/>
          </a:xfrm>
          <a:prstGeom prst="rect">
            <a:avLst/>
          </a:prstGeom>
          <a:noFill/>
        </p:spPr>
        <p:txBody>
          <a:bodyPr wrap="none" rtlCol="0">
            <a:spAutoFit/>
          </a:bodyPr>
          <a:lstStyle/>
          <a:p>
            <a:r>
              <a:rPr lang="en-GB" sz="1400" b="1" dirty="0" smtClean="0">
                <a:solidFill>
                  <a:srgbClr val="0070C0"/>
                </a:solidFill>
              </a:rPr>
              <a:t>Source: DoE/EIA-0484</a:t>
            </a:r>
            <a:endParaRPr lang="en-GB" sz="1400" dirty="0"/>
          </a:p>
        </p:txBody>
      </p:sp>
      <p:sp>
        <p:nvSpPr>
          <p:cNvPr id="9" name="TextBox 8"/>
          <p:cNvSpPr txBox="1"/>
          <p:nvPr/>
        </p:nvSpPr>
        <p:spPr>
          <a:xfrm>
            <a:off x="-40780" y="765875"/>
            <a:ext cx="8270726" cy="1200329"/>
          </a:xfrm>
          <a:prstGeom prst="rect">
            <a:avLst/>
          </a:prstGeom>
          <a:noFill/>
        </p:spPr>
        <p:txBody>
          <a:bodyPr wrap="none" rtlCol="0">
            <a:spAutoFit/>
          </a:bodyPr>
          <a:lstStyle/>
          <a:p>
            <a:pPr marL="285750" indent="-285750" algn="just">
              <a:buFont typeface="Wingdings" panose="05000000000000000000" pitchFamily="2" charset="2"/>
              <a:buChar char="Ø"/>
            </a:pPr>
            <a:r>
              <a:rPr lang="en-GB" dirty="0" smtClean="0">
                <a:solidFill>
                  <a:srgbClr val="0070C0"/>
                </a:solidFill>
              </a:rPr>
              <a:t>Petroleum and other liquid fuels are the main component of energy sector energy;</a:t>
            </a:r>
            <a:r>
              <a:rPr lang="en-GB" dirty="0">
                <a:solidFill>
                  <a:srgbClr val="0070C0"/>
                </a:solidFill>
              </a:rPr>
              <a:t> </a:t>
            </a:r>
            <a:endParaRPr lang="en-GB" dirty="0" smtClean="0">
              <a:solidFill>
                <a:srgbClr val="0070C0"/>
              </a:solidFill>
            </a:endParaRPr>
          </a:p>
          <a:p>
            <a:pPr marL="285750" indent="-285750" algn="just">
              <a:buFont typeface="Wingdings" panose="05000000000000000000" pitchFamily="2" charset="2"/>
              <a:buChar char="Ø"/>
            </a:pPr>
            <a:r>
              <a:rPr lang="en-GB" dirty="0" smtClean="0">
                <a:solidFill>
                  <a:srgbClr val="0070C0"/>
                </a:solidFill>
              </a:rPr>
              <a:t>Transport </a:t>
            </a:r>
            <a:r>
              <a:rPr lang="en-GB" dirty="0">
                <a:solidFill>
                  <a:srgbClr val="0070C0"/>
                </a:solidFill>
              </a:rPr>
              <a:t>accounts for 63% of total growth in energy consumption over 2010-40;</a:t>
            </a:r>
          </a:p>
          <a:p>
            <a:pPr marL="285750" indent="-285750" algn="just">
              <a:buFont typeface="Wingdings" panose="05000000000000000000" pitchFamily="2" charset="2"/>
              <a:buChar char="Ø"/>
            </a:pPr>
            <a:r>
              <a:rPr lang="en-GB" dirty="0">
                <a:solidFill>
                  <a:srgbClr val="0070C0"/>
                </a:solidFill>
              </a:rPr>
              <a:t>Transport </a:t>
            </a:r>
            <a:r>
              <a:rPr lang="en-GB" dirty="0" smtClean="0">
                <a:solidFill>
                  <a:srgbClr val="0070C0"/>
                </a:solidFill>
              </a:rPr>
              <a:t>Sector (2010-40): </a:t>
            </a:r>
            <a:r>
              <a:rPr lang="en-GB" b="1" dirty="0">
                <a:solidFill>
                  <a:srgbClr val="C00000"/>
                </a:solidFill>
              </a:rPr>
              <a:t>+36x10</a:t>
            </a:r>
            <a:r>
              <a:rPr lang="en-GB" b="1" baseline="30000" dirty="0">
                <a:solidFill>
                  <a:srgbClr val="C00000"/>
                </a:solidFill>
              </a:rPr>
              <a:t>15</a:t>
            </a:r>
            <a:r>
              <a:rPr lang="en-GB" b="1" dirty="0">
                <a:solidFill>
                  <a:srgbClr val="C00000"/>
                </a:solidFill>
              </a:rPr>
              <a:t> BTU</a:t>
            </a:r>
            <a:r>
              <a:rPr lang="en-GB" dirty="0">
                <a:solidFill>
                  <a:srgbClr val="0070C0"/>
                </a:solidFill>
              </a:rPr>
              <a:t>;</a:t>
            </a:r>
          </a:p>
          <a:p>
            <a:pPr marL="285750" indent="-285750" algn="just">
              <a:buFont typeface="Wingdings" panose="05000000000000000000" pitchFamily="2" charset="2"/>
              <a:buChar char="Ø"/>
            </a:pPr>
            <a:r>
              <a:rPr lang="en-GB" dirty="0">
                <a:solidFill>
                  <a:srgbClr val="0070C0"/>
                </a:solidFill>
              </a:rPr>
              <a:t>Industry </a:t>
            </a:r>
            <a:r>
              <a:rPr lang="en-GB" dirty="0" smtClean="0">
                <a:solidFill>
                  <a:srgbClr val="0070C0"/>
                </a:solidFill>
              </a:rPr>
              <a:t>Sector (2010-40): </a:t>
            </a:r>
            <a:r>
              <a:rPr lang="en-GB" b="1" dirty="0">
                <a:solidFill>
                  <a:srgbClr val="C00000"/>
                </a:solidFill>
              </a:rPr>
              <a:t>+25x10</a:t>
            </a:r>
            <a:r>
              <a:rPr lang="en-GB" b="1" baseline="30000" dirty="0">
                <a:solidFill>
                  <a:srgbClr val="C00000"/>
                </a:solidFill>
              </a:rPr>
              <a:t>15</a:t>
            </a:r>
            <a:r>
              <a:rPr lang="en-GB" b="1" dirty="0">
                <a:solidFill>
                  <a:srgbClr val="C00000"/>
                </a:solidFill>
              </a:rPr>
              <a:t> BTU</a:t>
            </a:r>
            <a:r>
              <a:rPr lang="en-GB" dirty="0" smtClean="0">
                <a:solidFill>
                  <a:srgbClr val="0070C0"/>
                </a:solidFill>
              </a:rPr>
              <a:t>;</a:t>
            </a:r>
            <a:endParaRPr lang="en-GB" dirty="0">
              <a:solidFill>
                <a:srgbClr val="0070C0"/>
              </a:solidFill>
            </a:endParaRPr>
          </a:p>
        </p:txBody>
      </p:sp>
    </p:spTree>
    <p:extLst>
      <p:ext uri="{BB962C8B-B14F-4D97-AF65-F5344CB8AC3E}">
        <p14:creationId xmlns:p14="http://schemas.microsoft.com/office/powerpoint/2010/main" xmlns="" val="7353406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784986199"/>
              </p:ext>
            </p:extLst>
          </p:nvPr>
        </p:nvGraphicFramePr>
        <p:xfrm>
          <a:off x="-36512" y="980728"/>
          <a:ext cx="9144000" cy="4978378"/>
        </p:xfrm>
        <a:graphic>
          <a:graphicData uri="http://schemas.openxmlformats.org/drawingml/2006/table">
            <a:tbl>
              <a:tblPr firstRow="1" bandRow="1">
                <a:tableStyleId>{35758FB7-9AC5-4552-8A53-C91805E547FA}</a:tableStyleId>
              </a:tblPr>
              <a:tblGrid>
                <a:gridCol w="683566"/>
                <a:gridCol w="2160240"/>
                <a:gridCol w="1728192"/>
                <a:gridCol w="1296144"/>
                <a:gridCol w="1872208"/>
                <a:gridCol w="1403650"/>
              </a:tblGrid>
              <a:tr h="792091">
                <a:tc>
                  <a:txBody>
                    <a:bodyPr/>
                    <a:lstStyle/>
                    <a:p>
                      <a:pPr algn="ctr"/>
                      <a:r>
                        <a:rPr lang="en-GB" dirty="0" smtClean="0">
                          <a:solidFill>
                            <a:schemeClr val="bg1"/>
                          </a:solidFill>
                        </a:rPr>
                        <a:t>Rank</a:t>
                      </a:r>
                      <a:endParaRPr lang="en-GB" dirty="0">
                        <a:solidFill>
                          <a:schemeClr val="bg1"/>
                        </a:solidFill>
                      </a:endParaRPr>
                    </a:p>
                  </a:txBody>
                  <a:tcPr/>
                </a:tc>
                <a:tc>
                  <a:txBody>
                    <a:bodyPr/>
                    <a:lstStyle/>
                    <a:p>
                      <a:pPr algn="ctr"/>
                      <a:r>
                        <a:rPr lang="en-GB" dirty="0" smtClean="0">
                          <a:solidFill>
                            <a:schemeClr val="bg1"/>
                          </a:solidFill>
                        </a:rPr>
                        <a:t>Plant</a:t>
                      </a:r>
                      <a:endParaRPr lang="en-GB" dirty="0">
                        <a:solidFill>
                          <a:schemeClr val="bg1"/>
                        </a:solidFill>
                      </a:endParaRPr>
                    </a:p>
                  </a:txBody>
                  <a:tcPr/>
                </a:tc>
                <a:tc>
                  <a:txBody>
                    <a:bodyPr/>
                    <a:lstStyle/>
                    <a:p>
                      <a:pPr algn="ctr"/>
                      <a:r>
                        <a:rPr lang="en-GB" dirty="0" smtClean="0">
                          <a:solidFill>
                            <a:schemeClr val="bg1"/>
                          </a:solidFill>
                        </a:rPr>
                        <a:t>Country</a:t>
                      </a:r>
                      <a:endParaRPr lang="en-GB" dirty="0">
                        <a:solidFill>
                          <a:schemeClr val="bg1"/>
                        </a:solidFill>
                      </a:endParaRPr>
                    </a:p>
                  </a:txBody>
                  <a:tcPr/>
                </a:tc>
                <a:tc>
                  <a:txBody>
                    <a:bodyPr/>
                    <a:lstStyle/>
                    <a:p>
                      <a:pPr algn="ctr"/>
                      <a:r>
                        <a:rPr lang="en-GB" dirty="0" smtClean="0">
                          <a:solidFill>
                            <a:schemeClr val="bg1"/>
                          </a:solidFill>
                        </a:rPr>
                        <a:t>Capacity (</a:t>
                      </a:r>
                      <a:r>
                        <a:rPr lang="en-GB" dirty="0" err="1" smtClean="0">
                          <a:solidFill>
                            <a:schemeClr val="bg1"/>
                          </a:solidFill>
                        </a:rPr>
                        <a:t>MW</a:t>
                      </a:r>
                      <a:r>
                        <a:rPr lang="en-GB" baseline="-25000" dirty="0" err="1" smtClean="0">
                          <a:solidFill>
                            <a:schemeClr val="bg1"/>
                          </a:solidFill>
                        </a:rPr>
                        <a:t>el</a:t>
                      </a:r>
                      <a:r>
                        <a:rPr lang="en-GB" dirty="0" smtClean="0">
                          <a:solidFill>
                            <a:schemeClr val="bg1"/>
                          </a:solidFill>
                        </a:rPr>
                        <a:t>)</a:t>
                      </a:r>
                      <a:endParaRPr lang="en-GB" dirty="0">
                        <a:solidFill>
                          <a:schemeClr val="bg1"/>
                        </a:solidFill>
                      </a:endParaRPr>
                    </a:p>
                  </a:txBody>
                  <a:tcPr/>
                </a:tc>
                <a:tc>
                  <a:txBody>
                    <a:bodyPr/>
                    <a:lstStyle/>
                    <a:p>
                      <a:pPr algn="ctr"/>
                      <a:r>
                        <a:rPr lang="en-GB" sz="1800" b="1" i="0" kern="1200" dirty="0" smtClean="0">
                          <a:solidFill>
                            <a:schemeClr val="bg1"/>
                          </a:solidFill>
                          <a:effectLst/>
                          <a:latin typeface="+mn-lt"/>
                          <a:ea typeface="+mn-ea"/>
                          <a:cs typeface="+mn-cs"/>
                        </a:rPr>
                        <a:t>Aver. Annual Elect. Gen. (</a:t>
                      </a:r>
                      <a:r>
                        <a:rPr lang="en-GB" sz="1800" b="1" i="0" kern="1200" dirty="0" err="1" smtClean="0">
                          <a:solidFill>
                            <a:schemeClr val="bg1"/>
                          </a:solidFill>
                          <a:effectLst/>
                          <a:latin typeface="+mn-lt"/>
                          <a:ea typeface="+mn-ea"/>
                          <a:cs typeface="+mn-cs"/>
                        </a:rPr>
                        <a:t>TWh</a:t>
                      </a:r>
                      <a:r>
                        <a:rPr lang="en-GB" sz="1800" b="1" i="0" kern="1200" dirty="0" smtClean="0">
                          <a:solidFill>
                            <a:schemeClr val="bg1"/>
                          </a:solidFill>
                          <a:effectLst/>
                          <a:latin typeface="+mn-lt"/>
                          <a:ea typeface="+mn-ea"/>
                          <a:cs typeface="+mn-cs"/>
                        </a:rPr>
                        <a:t>)</a:t>
                      </a:r>
                      <a:endParaRPr lang="en-GB" dirty="0">
                        <a:solidFill>
                          <a:schemeClr val="bg1"/>
                        </a:solidFill>
                      </a:endParaRPr>
                    </a:p>
                  </a:txBody>
                  <a:tcPr/>
                </a:tc>
                <a:tc>
                  <a:txBody>
                    <a:bodyPr/>
                    <a:lstStyle/>
                    <a:p>
                      <a:pPr algn="ctr"/>
                      <a:r>
                        <a:rPr lang="en-GB" dirty="0" smtClean="0">
                          <a:solidFill>
                            <a:schemeClr val="bg1"/>
                          </a:solidFill>
                        </a:rPr>
                        <a:t>Plant Type</a:t>
                      </a:r>
                      <a:endParaRPr lang="en-GB" dirty="0">
                        <a:solidFill>
                          <a:schemeClr val="bg1"/>
                        </a:solidFill>
                      </a:endParaRPr>
                    </a:p>
                  </a:txBody>
                  <a:tcPr/>
                </a:tc>
              </a:tr>
              <a:tr h="394023">
                <a:tc>
                  <a:txBody>
                    <a:bodyPr/>
                    <a:lstStyle/>
                    <a:p>
                      <a:pPr algn="ctr"/>
                      <a:r>
                        <a:rPr lang="en-GB" dirty="0" smtClean="0"/>
                        <a:t>1</a:t>
                      </a:r>
                      <a:endParaRPr lang="en-GB" dirty="0"/>
                    </a:p>
                  </a:txBody>
                  <a:tcPr/>
                </a:tc>
                <a:tc>
                  <a:txBody>
                    <a:bodyPr/>
                    <a:lstStyle/>
                    <a:p>
                      <a:pPr algn="ctr"/>
                      <a:r>
                        <a:rPr lang="en-GB" dirty="0" smtClean="0"/>
                        <a:t>3-Gorges</a:t>
                      </a:r>
                      <a:r>
                        <a:rPr lang="en-GB" baseline="0" dirty="0" smtClean="0"/>
                        <a:t> Dam</a:t>
                      </a:r>
                      <a:endParaRPr lang="en-GB" dirty="0"/>
                    </a:p>
                  </a:txBody>
                  <a:tcPr/>
                </a:tc>
                <a:tc>
                  <a:txBody>
                    <a:bodyPr/>
                    <a:lstStyle/>
                    <a:p>
                      <a:pPr algn="ctr"/>
                      <a:r>
                        <a:rPr lang="en-GB" dirty="0" smtClean="0"/>
                        <a:t>China</a:t>
                      </a:r>
                      <a:endParaRPr lang="en-GB" dirty="0"/>
                    </a:p>
                  </a:txBody>
                  <a:tcPr/>
                </a:tc>
                <a:tc>
                  <a:txBody>
                    <a:bodyPr/>
                    <a:lstStyle/>
                    <a:p>
                      <a:pPr algn="ctr"/>
                      <a:r>
                        <a:rPr lang="en-GB" dirty="0" smtClean="0"/>
                        <a:t>22500</a:t>
                      </a:r>
                      <a:endParaRPr lang="en-GB" dirty="0"/>
                    </a:p>
                  </a:txBody>
                  <a:tcPr/>
                </a:tc>
                <a:tc>
                  <a:txBody>
                    <a:bodyPr/>
                    <a:lstStyle/>
                    <a:p>
                      <a:pPr algn="ctr"/>
                      <a:r>
                        <a:rPr lang="en-GB" dirty="0" smtClean="0"/>
                        <a:t>98.1</a:t>
                      </a:r>
                      <a:endParaRPr lang="en-GB" dirty="0"/>
                    </a:p>
                  </a:txBody>
                  <a:tcPr/>
                </a:tc>
                <a:tc>
                  <a:txBody>
                    <a:bodyPr/>
                    <a:lstStyle/>
                    <a:p>
                      <a:pPr algn="ctr"/>
                      <a:r>
                        <a:rPr lang="en-GB" dirty="0" smtClean="0"/>
                        <a:t>Hydro</a:t>
                      </a:r>
                      <a:endParaRPr lang="en-GB" dirty="0"/>
                    </a:p>
                  </a:txBody>
                  <a:tcPr/>
                </a:tc>
              </a:tr>
              <a:tr h="394023">
                <a:tc>
                  <a:txBody>
                    <a:bodyPr/>
                    <a:lstStyle/>
                    <a:p>
                      <a:pPr algn="ctr"/>
                      <a:r>
                        <a:rPr lang="en-GB" dirty="0" smtClean="0"/>
                        <a:t>2</a:t>
                      </a:r>
                      <a:endParaRPr lang="en-GB" dirty="0"/>
                    </a:p>
                  </a:txBody>
                  <a:tcPr/>
                </a:tc>
                <a:tc>
                  <a:txBody>
                    <a:bodyPr/>
                    <a:lstStyle/>
                    <a:p>
                      <a:pPr algn="ctr"/>
                      <a:r>
                        <a:rPr lang="en-GB" dirty="0" err="1" smtClean="0"/>
                        <a:t>Itaipu</a:t>
                      </a:r>
                      <a:r>
                        <a:rPr lang="en-GB" dirty="0" smtClean="0"/>
                        <a:t> Dam</a:t>
                      </a:r>
                      <a:endParaRPr lang="en-GB" dirty="0"/>
                    </a:p>
                  </a:txBody>
                  <a:tcPr/>
                </a:tc>
                <a:tc>
                  <a:txBody>
                    <a:bodyPr/>
                    <a:lstStyle/>
                    <a:p>
                      <a:pPr algn="ctr"/>
                      <a:r>
                        <a:rPr lang="en-GB" dirty="0" smtClean="0"/>
                        <a:t>Brazil/Paraguay</a:t>
                      </a:r>
                      <a:endParaRPr lang="en-GB" dirty="0"/>
                    </a:p>
                  </a:txBody>
                  <a:tcPr/>
                </a:tc>
                <a:tc>
                  <a:txBody>
                    <a:bodyPr/>
                    <a:lstStyle/>
                    <a:p>
                      <a:pPr algn="ctr"/>
                      <a:r>
                        <a:rPr lang="en-GB" dirty="0" smtClean="0"/>
                        <a:t>14000</a:t>
                      </a:r>
                      <a:endParaRPr lang="en-GB" dirty="0"/>
                    </a:p>
                  </a:txBody>
                  <a:tcPr/>
                </a:tc>
                <a:tc>
                  <a:txBody>
                    <a:bodyPr/>
                    <a:lstStyle/>
                    <a:p>
                      <a:pPr algn="ctr"/>
                      <a:r>
                        <a:rPr lang="en-GB" dirty="0" smtClean="0"/>
                        <a:t>98.2</a:t>
                      </a:r>
                      <a:endParaRPr lang="en-GB" dirty="0"/>
                    </a:p>
                  </a:txBody>
                  <a:tcPr/>
                </a:tc>
                <a:tc>
                  <a:txBody>
                    <a:bodyPr/>
                    <a:lstStyle/>
                    <a:p>
                      <a:pPr algn="ctr"/>
                      <a:r>
                        <a:rPr lang="en-GB" dirty="0" smtClean="0"/>
                        <a:t>Hydro</a:t>
                      </a:r>
                      <a:endParaRPr lang="en-GB" dirty="0"/>
                    </a:p>
                  </a:txBody>
                  <a:tcPr/>
                </a:tc>
              </a:tr>
              <a:tr h="394023">
                <a:tc>
                  <a:txBody>
                    <a:bodyPr/>
                    <a:lstStyle/>
                    <a:p>
                      <a:pPr algn="ctr"/>
                      <a:r>
                        <a:rPr lang="en-GB" dirty="0" smtClean="0"/>
                        <a:t>3</a:t>
                      </a:r>
                      <a:endParaRPr lang="en-GB" dirty="0"/>
                    </a:p>
                  </a:txBody>
                  <a:tcPr/>
                </a:tc>
                <a:tc>
                  <a:txBody>
                    <a:bodyPr/>
                    <a:lstStyle/>
                    <a:p>
                      <a:pPr algn="ctr"/>
                      <a:r>
                        <a:rPr lang="en-GB" dirty="0" err="1" smtClean="0"/>
                        <a:t>Guri</a:t>
                      </a:r>
                      <a:r>
                        <a:rPr lang="en-GB" dirty="0" smtClean="0"/>
                        <a:t> Dam</a:t>
                      </a:r>
                      <a:endParaRPr lang="en-GB" dirty="0"/>
                    </a:p>
                  </a:txBody>
                  <a:tcPr/>
                </a:tc>
                <a:tc>
                  <a:txBody>
                    <a:bodyPr/>
                    <a:lstStyle/>
                    <a:p>
                      <a:pPr algn="ctr"/>
                      <a:r>
                        <a:rPr lang="en-GB" dirty="0" smtClean="0"/>
                        <a:t>Venezuela</a:t>
                      </a:r>
                      <a:endParaRPr lang="en-GB" dirty="0"/>
                    </a:p>
                  </a:txBody>
                  <a:tcPr/>
                </a:tc>
                <a:tc>
                  <a:txBody>
                    <a:bodyPr/>
                    <a:lstStyle/>
                    <a:p>
                      <a:pPr algn="ctr"/>
                      <a:r>
                        <a:rPr lang="en-GB" dirty="0" smtClean="0"/>
                        <a:t>10235</a:t>
                      </a:r>
                      <a:endParaRPr lang="en-GB" dirty="0"/>
                    </a:p>
                  </a:txBody>
                  <a:tcPr/>
                </a:tc>
                <a:tc>
                  <a:txBody>
                    <a:bodyPr/>
                    <a:lstStyle/>
                    <a:p>
                      <a:pPr algn="ctr"/>
                      <a:r>
                        <a:rPr lang="en-GB" dirty="0" smtClean="0"/>
                        <a:t>53.41</a:t>
                      </a:r>
                      <a:endParaRPr lang="en-GB" dirty="0"/>
                    </a:p>
                  </a:txBody>
                  <a:tcPr/>
                </a:tc>
                <a:tc>
                  <a:txBody>
                    <a:bodyPr/>
                    <a:lstStyle/>
                    <a:p>
                      <a:pPr algn="ctr"/>
                      <a:r>
                        <a:rPr lang="en-GB" dirty="0" smtClean="0"/>
                        <a:t>Hydro</a:t>
                      </a:r>
                      <a:endParaRPr lang="en-GB" dirty="0"/>
                    </a:p>
                  </a:txBody>
                  <a:tcPr/>
                </a:tc>
              </a:tr>
              <a:tr h="394023">
                <a:tc>
                  <a:txBody>
                    <a:bodyPr/>
                    <a:lstStyle/>
                    <a:p>
                      <a:pPr algn="ctr"/>
                      <a:r>
                        <a:rPr lang="en-GB" dirty="0" smtClean="0"/>
                        <a:t>4</a:t>
                      </a:r>
                      <a:endParaRPr lang="en-GB" dirty="0"/>
                    </a:p>
                  </a:txBody>
                  <a:tcPr/>
                </a:tc>
                <a:tc>
                  <a:txBody>
                    <a:bodyPr/>
                    <a:lstStyle/>
                    <a:p>
                      <a:pPr algn="ctr"/>
                      <a:r>
                        <a:rPr lang="en-GB" dirty="0" err="1" smtClean="0"/>
                        <a:t>Tucurui</a:t>
                      </a:r>
                      <a:r>
                        <a:rPr lang="en-GB" dirty="0" smtClean="0"/>
                        <a:t> Dam</a:t>
                      </a:r>
                      <a:endParaRPr lang="en-GB" dirty="0"/>
                    </a:p>
                  </a:txBody>
                  <a:tcPr/>
                </a:tc>
                <a:tc>
                  <a:txBody>
                    <a:bodyPr/>
                    <a:lstStyle/>
                    <a:p>
                      <a:pPr algn="ctr"/>
                      <a:r>
                        <a:rPr lang="en-GB" dirty="0" smtClean="0"/>
                        <a:t>Brazil</a:t>
                      </a:r>
                      <a:endParaRPr lang="en-GB" dirty="0"/>
                    </a:p>
                  </a:txBody>
                  <a:tcPr/>
                </a:tc>
                <a:tc>
                  <a:txBody>
                    <a:bodyPr/>
                    <a:lstStyle/>
                    <a:p>
                      <a:pPr algn="ctr"/>
                      <a:r>
                        <a:rPr lang="en-GB" dirty="0" smtClean="0"/>
                        <a:t>8370</a:t>
                      </a:r>
                      <a:endParaRPr lang="en-GB" dirty="0"/>
                    </a:p>
                  </a:txBody>
                  <a:tcPr/>
                </a:tc>
                <a:tc>
                  <a:txBody>
                    <a:bodyPr/>
                    <a:lstStyle/>
                    <a:p>
                      <a:pPr algn="ctr"/>
                      <a:r>
                        <a:rPr lang="en-GB" dirty="0" smtClean="0"/>
                        <a:t>21.4</a:t>
                      </a:r>
                      <a:endParaRPr lang="en-GB" dirty="0"/>
                    </a:p>
                  </a:txBody>
                  <a:tcPr/>
                </a:tc>
                <a:tc>
                  <a:txBody>
                    <a:bodyPr/>
                    <a:lstStyle/>
                    <a:p>
                      <a:pPr algn="ctr"/>
                      <a:r>
                        <a:rPr lang="en-GB" dirty="0" smtClean="0"/>
                        <a:t>Hydro</a:t>
                      </a:r>
                      <a:endParaRPr lang="en-GB" dirty="0"/>
                    </a:p>
                  </a:txBody>
                  <a:tcPr/>
                </a:tc>
              </a:tr>
              <a:tr h="512140">
                <a:tc>
                  <a:txBody>
                    <a:bodyPr/>
                    <a:lstStyle/>
                    <a:p>
                      <a:pPr algn="ctr"/>
                      <a:r>
                        <a:rPr lang="en-GB" dirty="0" smtClean="0">
                          <a:solidFill>
                            <a:srgbClr val="C00000"/>
                          </a:solidFill>
                        </a:rPr>
                        <a:t>5</a:t>
                      </a:r>
                      <a:endParaRPr lang="en-GB" dirty="0">
                        <a:solidFill>
                          <a:srgbClr val="C0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err="1" smtClean="0">
                          <a:solidFill>
                            <a:srgbClr val="C00000"/>
                          </a:solidFill>
                        </a:rPr>
                        <a:t>Kashiwaazaki-Kariwa</a:t>
                      </a:r>
                      <a:endParaRPr lang="en-GB" dirty="0" smtClean="0">
                        <a:solidFill>
                          <a:srgbClr val="C00000"/>
                        </a:solidFill>
                      </a:endParaRPr>
                    </a:p>
                    <a:p>
                      <a:pPr algn="ctr"/>
                      <a:r>
                        <a:rPr lang="en-GB" dirty="0" smtClean="0">
                          <a:solidFill>
                            <a:srgbClr val="C00000"/>
                          </a:solidFill>
                        </a:rPr>
                        <a:t>NPP</a:t>
                      </a:r>
                      <a:endParaRPr lang="en-GB" dirty="0">
                        <a:solidFill>
                          <a:srgbClr val="C0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C00000"/>
                          </a:solidFill>
                        </a:rPr>
                        <a:t>Japan</a:t>
                      </a:r>
                    </a:p>
                    <a:p>
                      <a:pPr algn="ctr"/>
                      <a:endParaRPr lang="en-GB" dirty="0">
                        <a:solidFill>
                          <a:srgbClr val="C0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C00000"/>
                          </a:solidFill>
                        </a:rPr>
                        <a:t>8212</a:t>
                      </a:r>
                    </a:p>
                    <a:p>
                      <a:pPr algn="ctr"/>
                      <a:endParaRPr lang="en-GB" dirty="0">
                        <a:solidFill>
                          <a:srgbClr val="C00000"/>
                        </a:solidFill>
                      </a:endParaRPr>
                    </a:p>
                  </a:txBody>
                  <a:tcPr/>
                </a:tc>
                <a:tc>
                  <a:txBody>
                    <a:bodyPr/>
                    <a:lstStyle/>
                    <a:p>
                      <a:pPr algn="ctr"/>
                      <a:r>
                        <a:rPr lang="en-GB" dirty="0" smtClean="0">
                          <a:solidFill>
                            <a:srgbClr val="C00000"/>
                          </a:solidFill>
                        </a:rPr>
                        <a:t>24.63</a:t>
                      </a:r>
                      <a:endParaRPr lang="en-GB" dirty="0">
                        <a:solidFill>
                          <a:srgbClr val="C00000"/>
                        </a:solidFill>
                      </a:endParaRPr>
                    </a:p>
                  </a:txBody>
                  <a:tcPr/>
                </a:tc>
                <a:tc>
                  <a:txBody>
                    <a:bodyPr/>
                    <a:lstStyle/>
                    <a:p>
                      <a:pPr algn="ctr"/>
                      <a:r>
                        <a:rPr lang="en-GB" dirty="0" smtClean="0">
                          <a:solidFill>
                            <a:srgbClr val="C00000"/>
                          </a:solidFill>
                        </a:rPr>
                        <a:t>Nuclear</a:t>
                      </a:r>
                      <a:endParaRPr lang="en-GB" dirty="0">
                        <a:solidFill>
                          <a:srgbClr val="C00000"/>
                        </a:solidFill>
                      </a:endParaRPr>
                    </a:p>
                  </a:txBody>
                  <a:tcPr/>
                </a:tc>
              </a:tr>
              <a:tr h="394023">
                <a:tc>
                  <a:txBody>
                    <a:bodyPr/>
                    <a:lstStyle/>
                    <a:p>
                      <a:pPr algn="ctr"/>
                      <a:r>
                        <a:rPr lang="en-GB" dirty="0" smtClean="0"/>
                        <a:t>6</a:t>
                      </a:r>
                      <a:endParaRPr lang="en-GB" dirty="0"/>
                    </a:p>
                  </a:txBody>
                  <a:tcPr/>
                </a:tc>
                <a:tc>
                  <a:txBody>
                    <a:bodyPr/>
                    <a:lstStyle/>
                    <a:p>
                      <a:pPr algn="ctr"/>
                      <a:r>
                        <a:rPr lang="en-GB" dirty="0" smtClean="0"/>
                        <a:t>Grand Coulee Dam</a:t>
                      </a:r>
                      <a:endParaRPr lang="en-GB" dirty="0"/>
                    </a:p>
                  </a:txBody>
                  <a:tcPr/>
                </a:tc>
                <a:tc>
                  <a:txBody>
                    <a:bodyPr/>
                    <a:lstStyle/>
                    <a:p>
                      <a:pPr algn="ctr"/>
                      <a:r>
                        <a:rPr lang="en-GB" dirty="0" smtClean="0"/>
                        <a:t>USA</a:t>
                      </a:r>
                      <a:endParaRPr lang="en-GB" dirty="0"/>
                    </a:p>
                  </a:txBody>
                  <a:tcPr/>
                </a:tc>
                <a:tc>
                  <a:txBody>
                    <a:bodyPr/>
                    <a:lstStyle/>
                    <a:p>
                      <a:pPr algn="ctr"/>
                      <a:r>
                        <a:rPr lang="en-GB" dirty="0" smtClean="0"/>
                        <a:t>6809</a:t>
                      </a:r>
                      <a:endParaRPr lang="en-GB" dirty="0"/>
                    </a:p>
                  </a:txBody>
                  <a:tcPr/>
                </a:tc>
                <a:tc>
                  <a:txBody>
                    <a:bodyPr/>
                    <a:lstStyle/>
                    <a:p>
                      <a:pPr algn="ctr"/>
                      <a:r>
                        <a:rPr lang="en-GB" dirty="0" smtClean="0"/>
                        <a:t>21</a:t>
                      </a:r>
                      <a:endParaRPr lang="en-GB" dirty="0"/>
                    </a:p>
                  </a:txBody>
                  <a:tcPr/>
                </a:tc>
                <a:tc>
                  <a:txBody>
                    <a:bodyPr/>
                    <a:lstStyle/>
                    <a:p>
                      <a:pPr algn="ctr"/>
                      <a:r>
                        <a:rPr lang="en-GB" dirty="0" smtClean="0"/>
                        <a:t>Hydro</a:t>
                      </a:r>
                      <a:endParaRPr lang="en-GB" dirty="0"/>
                    </a:p>
                  </a:txBody>
                  <a:tcPr/>
                </a:tc>
              </a:tr>
              <a:tr h="394023">
                <a:tc>
                  <a:txBody>
                    <a:bodyPr/>
                    <a:lstStyle/>
                    <a:p>
                      <a:pPr algn="ctr"/>
                      <a:r>
                        <a:rPr lang="en-GB" dirty="0" smtClean="0"/>
                        <a:t>7</a:t>
                      </a:r>
                      <a:endParaRPr lang="en-GB" dirty="0"/>
                    </a:p>
                  </a:txBody>
                  <a:tcPr/>
                </a:tc>
                <a:tc>
                  <a:txBody>
                    <a:bodyPr/>
                    <a:lstStyle/>
                    <a:p>
                      <a:pPr algn="ctr"/>
                      <a:r>
                        <a:rPr lang="en-GB" dirty="0" err="1" smtClean="0"/>
                        <a:t>Longtan</a:t>
                      </a:r>
                      <a:r>
                        <a:rPr lang="en-GB" dirty="0" smtClean="0"/>
                        <a:t> Dam</a:t>
                      </a:r>
                      <a:endParaRPr lang="en-GB" dirty="0"/>
                    </a:p>
                  </a:txBody>
                  <a:tcPr/>
                </a:tc>
                <a:tc>
                  <a:txBody>
                    <a:bodyPr/>
                    <a:lstStyle/>
                    <a:p>
                      <a:pPr algn="ctr"/>
                      <a:r>
                        <a:rPr lang="en-GB" dirty="0" smtClean="0"/>
                        <a:t>China</a:t>
                      </a:r>
                      <a:endParaRPr lang="en-GB" dirty="0"/>
                    </a:p>
                  </a:txBody>
                  <a:tcPr/>
                </a:tc>
                <a:tc>
                  <a:txBody>
                    <a:bodyPr/>
                    <a:lstStyle/>
                    <a:p>
                      <a:pPr algn="ctr"/>
                      <a:r>
                        <a:rPr lang="en-GB" dirty="0" smtClean="0"/>
                        <a:t>6426</a:t>
                      </a:r>
                      <a:endParaRPr lang="en-GB" dirty="0"/>
                    </a:p>
                  </a:txBody>
                  <a:tcPr/>
                </a:tc>
                <a:tc>
                  <a:txBody>
                    <a:bodyPr/>
                    <a:lstStyle/>
                    <a:p>
                      <a:pPr algn="ctr"/>
                      <a:r>
                        <a:rPr lang="en-GB" dirty="0" smtClean="0"/>
                        <a:t>18.7</a:t>
                      </a:r>
                      <a:endParaRPr lang="en-GB" dirty="0"/>
                    </a:p>
                  </a:txBody>
                  <a:tcPr/>
                </a:tc>
                <a:tc>
                  <a:txBody>
                    <a:bodyPr/>
                    <a:lstStyle/>
                    <a:p>
                      <a:pPr algn="ctr"/>
                      <a:r>
                        <a:rPr lang="en-GB" dirty="0" smtClean="0"/>
                        <a:t>Hydro</a:t>
                      </a:r>
                      <a:endParaRPr lang="en-GB" dirty="0"/>
                    </a:p>
                  </a:txBody>
                  <a:tcPr/>
                </a:tc>
              </a:tr>
              <a:tr h="394023">
                <a:tc>
                  <a:txBody>
                    <a:bodyPr/>
                    <a:lstStyle/>
                    <a:p>
                      <a:pPr algn="ctr"/>
                      <a:r>
                        <a:rPr lang="en-GB" dirty="0" smtClean="0">
                          <a:solidFill>
                            <a:srgbClr val="C00000"/>
                          </a:solidFill>
                        </a:rPr>
                        <a:t>8</a:t>
                      </a:r>
                      <a:endParaRPr lang="en-GB" dirty="0">
                        <a:solidFill>
                          <a:srgbClr val="C00000"/>
                        </a:solidFill>
                      </a:endParaRPr>
                    </a:p>
                  </a:txBody>
                  <a:tcPr/>
                </a:tc>
                <a:tc>
                  <a:txBody>
                    <a:bodyPr/>
                    <a:lstStyle/>
                    <a:p>
                      <a:pPr algn="ctr"/>
                      <a:r>
                        <a:rPr lang="en-GB" dirty="0" smtClean="0">
                          <a:solidFill>
                            <a:srgbClr val="C00000"/>
                          </a:solidFill>
                        </a:rPr>
                        <a:t>Bruce NPP</a:t>
                      </a:r>
                      <a:endParaRPr lang="en-GB" dirty="0">
                        <a:solidFill>
                          <a:srgbClr val="C00000"/>
                        </a:solidFill>
                      </a:endParaRPr>
                    </a:p>
                  </a:txBody>
                  <a:tcPr/>
                </a:tc>
                <a:tc>
                  <a:txBody>
                    <a:bodyPr/>
                    <a:lstStyle/>
                    <a:p>
                      <a:pPr algn="ctr"/>
                      <a:r>
                        <a:rPr lang="en-GB" dirty="0" smtClean="0">
                          <a:solidFill>
                            <a:srgbClr val="C00000"/>
                          </a:solidFill>
                        </a:rPr>
                        <a:t>Canada</a:t>
                      </a:r>
                      <a:endParaRPr lang="en-GB" dirty="0">
                        <a:solidFill>
                          <a:srgbClr val="C00000"/>
                        </a:solidFill>
                      </a:endParaRPr>
                    </a:p>
                  </a:txBody>
                  <a:tcPr/>
                </a:tc>
                <a:tc>
                  <a:txBody>
                    <a:bodyPr/>
                    <a:lstStyle/>
                    <a:p>
                      <a:pPr algn="ctr"/>
                      <a:r>
                        <a:rPr lang="en-GB" dirty="0" smtClean="0">
                          <a:solidFill>
                            <a:srgbClr val="C00000"/>
                          </a:solidFill>
                        </a:rPr>
                        <a:t>6272</a:t>
                      </a:r>
                      <a:endParaRPr lang="en-GB" dirty="0">
                        <a:solidFill>
                          <a:srgbClr val="C00000"/>
                        </a:solidFill>
                      </a:endParaRPr>
                    </a:p>
                  </a:txBody>
                  <a:tcPr/>
                </a:tc>
                <a:tc>
                  <a:txBody>
                    <a:bodyPr/>
                    <a:lstStyle/>
                    <a:p>
                      <a:pPr algn="ctr"/>
                      <a:r>
                        <a:rPr lang="en-GB" dirty="0" smtClean="0">
                          <a:solidFill>
                            <a:srgbClr val="C00000"/>
                          </a:solidFill>
                        </a:rPr>
                        <a:t>36.25</a:t>
                      </a:r>
                      <a:endParaRPr lang="en-GB" dirty="0">
                        <a:solidFill>
                          <a:srgbClr val="C00000"/>
                        </a:solidFill>
                      </a:endParaRPr>
                    </a:p>
                  </a:txBody>
                  <a:tcPr/>
                </a:tc>
                <a:tc>
                  <a:txBody>
                    <a:bodyPr/>
                    <a:lstStyle/>
                    <a:p>
                      <a:pPr algn="ctr"/>
                      <a:r>
                        <a:rPr lang="en-GB" dirty="0" smtClean="0">
                          <a:solidFill>
                            <a:srgbClr val="C00000"/>
                          </a:solidFill>
                        </a:rPr>
                        <a:t>Nuclear</a:t>
                      </a:r>
                      <a:endParaRPr lang="en-GB" dirty="0">
                        <a:solidFill>
                          <a:srgbClr val="C00000"/>
                        </a:solidFill>
                      </a:endParaRPr>
                    </a:p>
                  </a:txBody>
                  <a:tcPr/>
                </a:tc>
              </a:tr>
              <a:tr h="394023">
                <a:tc>
                  <a:txBody>
                    <a:bodyPr/>
                    <a:lstStyle/>
                    <a:p>
                      <a:pPr algn="ctr"/>
                      <a:r>
                        <a:rPr lang="en-GB" dirty="0" smtClean="0">
                          <a:solidFill>
                            <a:srgbClr val="C00000"/>
                          </a:solidFill>
                        </a:rPr>
                        <a:t>9</a:t>
                      </a:r>
                      <a:endParaRPr lang="en-GB" dirty="0">
                        <a:solidFill>
                          <a:srgbClr val="C00000"/>
                        </a:solidFill>
                      </a:endParaRPr>
                    </a:p>
                  </a:txBody>
                  <a:tcPr/>
                </a:tc>
                <a:tc>
                  <a:txBody>
                    <a:bodyPr/>
                    <a:lstStyle/>
                    <a:p>
                      <a:pPr algn="ctr"/>
                      <a:r>
                        <a:rPr lang="en-GB" dirty="0" err="1" smtClean="0">
                          <a:solidFill>
                            <a:srgbClr val="C00000"/>
                          </a:solidFill>
                        </a:rPr>
                        <a:t>Uljin</a:t>
                      </a:r>
                      <a:r>
                        <a:rPr lang="en-GB" baseline="0" dirty="0" smtClean="0">
                          <a:solidFill>
                            <a:srgbClr val="C00000"/>
                          </a:solidFill>
                        </a:rPr>
                        <a:t> NPP</a:t>
                      </a:r>
                      <a:endParaRPr lang="en-GB" dirty="0">
                        <a:solidFill>
                          <a:srgbClr val="C00000"/>
                        </a:solidFill>
                      </a:endParaRPr>
                    </a:p>
                  </a:txBody>
                  <a:tcPr/>
                </a:tc>
                <a:tc>
                  <a:txBody>
                    <a:bodyPr/>
                    <a:lstStyle/>
                    <a:p>
                      <a:pPr algn="ctr"/>
                      <a:r>
                        <a:rPr lang="en-GB" dirty="0" smtClean="0">
                          <a:solidFill>
                            <a:srgbClr val="C00000"/>
                          </a:solidFill>
                        </a:rPr>
                        <a:t>South Korea</a:t>
                      </a:r>
                      <a:endParaRPr lang="en-GB" dirty="0">
                        <a:solidFill>
                          <a:srgbClr val="C00000"/>
                        </a:solidFill>
                      </a:endParaRPr>
                    </a:p>
                  </a:txBody>
                  <a:tcPr/>
                </a:tc>
                <a:tc>
                  <a:txBody>
                    <a:bodyPr/>
                    <a:lstStyle/>
                    <a:p>
                      <a:pPr algn="ctr"/>
                      <a:r>
                        <a:rPr lang="en-GB" dirty="0" smtClean="0">
                          <a:solidFill>
                            <a:srgbClr val="C00000"/>
                          </a:solidFill>
                        </a:rPr>
                        <a:t>6157</a:t>
                      </a:r>
                      <a:endParaRPr lang="en-GB" dirty="0">
                        <a:solidFill>
                          <a:srgbClr val="C00000"/>
                        </a:solidFill>
                      </a:endParaRPr>
                    </a:p>
                  </a:txBody>
                  <a:tcPr/>
                </a:tc>
                <a:tc>
                  <a:txBody>
                    <a:bodyPr/>
                    <a:lstStyle/>
                    <a:p>
                      <a:pPr algn="ctr"/>
                      <a:r>
                        <a:rPr lang="en-GB" dirty="0" smtClean="0">
                          <a:solidFill>
                            <a:srgbClr val="C00000"/>
                          </a:solidFill>
                        </a:rPr>
                        <a:t>44.81</a:t>
                      </a:r>
                      <a:endParaRPr lang="en-GB" dirty="0">
                        <a:solidFill>
                          <a:srgbClr val="C00000"/>
                        </a:solidFill>
                      </a:endParaRPr>
                    </a:p>
                  </a:txBody>
                  <a:tcPr/>
                </a:tc>
                <a:tc>
                  <a:txBody>
                    <a:bodyPr/>
                    <a:lstStyle/>
                    <a:p>
                      <a:pPr algn="ctr"/>
                      <a:r>
                        <a:rPr lang="en-GB" dirty="0" smtClean="0">
                          <a:solidFill>
                            <a:srgbClr val="C00000"/>
                          </a:solidFill>
                        </a:rPr>
                        <a:t>Nuclear</a:t>
                      </a:r>
                      <a:endParaRPr lang="en-GB" dirty="0">
                        <a:solidFill>
                          <a:srgbClr val="C00000"/>
                        </a:solidFill>
                      </a:endParaRPr>
                    </a:p>
                  </a:txBody>
                  <a:tcPr/>
                </a:tc>
              </a:tr>
              <a:tr h="394023">
                <a:tc>
                  <a:txBody>
                    <a:bodyPr/>
                    <a:lstStyle/>
                    <a:p>
                      <a:pPr algn="ctr"/>
                      <a:r>
                        <a:rPr lang="en-GB" dirty="0" smtClean="0">
                          <a:solidFill>
                            <a:srgbClr val="C00000"/>
                          </a:solidFill>
                        </a:rPr>
                        <a:t>10</a:t>
                      </a:r>
                      <a:endParaRPr lang="en-GB" dirty="0">
                        <a:solidFill>
                          <a:srgbClr val="C00000"/>
                        </a:solidFill>
                      </a:endParaRPr>
                    </a:p>
                  </a:txBody>
                  <a:tcPr/>
                </a:tc>
                <a:tc>
                  <a:txBody>
                    <a:bodyPr/>
                    <a:lstStyle/>
                    <a:p>
                      <a:pPr algn="ctr"/>
                      <a:r>
                        <a:rPr lang="en-GB" dirty="0" err="1" smtClean="0">
                          <a:solidFill>
                            <a:srgbClr val="C00000"/>
                          </a:solidFill>
                        </a:rPr>
                        <a:t>Yeonggwang</a:t>
                      </a:r>
                      <a:r>
                        <a:rPr lang="en-GB" dirty="0" smtClean="0">
                          <a:solidFill>
                            <a:srgbClr val="C00000"/>
                          </a:solidFill>
                        </a:rPr>
                        <a:t> NPP</a:t>
                      </a:r>
                      <a:endParaRPr lang="en-GB" dirty="0">
                        <a:solidFill>
                          <a:srgbClr val="C00000"/>
                        </a:solidFill>
                      </a:endParaRPr>
                    </a:p>
                  </a:txBody>
                  <a:tcPr/>
                </a:tc>
                <a:tc>
                  <a:txBody>
                    <a:bodyPr/>
                    <a:lstStyle/>
                    <a:p>
                      <a:pPr algn="ctr"/>
                      <a:r>
                        <a:rPr lang="en-GB" dirty="0" smtClean="0">
                          <a:solidFill>
                            <a:srgbClr val="C00000"/>
                          </a:solidFill>
                        </a:rPr>
                        <a:t>South</a:t>
                      </a:r>
                      <a:r>
                        <a:rPr lang="en-GB" baseline="0" dirty="0" smtClean="0">
                          <a:solidFill>
                            <a:srgbClr val="C00000"/>
                          </a:solidFill>
                        </a:rPr>
                        <a:t> Korea</a:t>
                      </a:r>
                      <a:endParaRPr lang="en-GB" dirty="0">
                        <a:solidFill>
                          <a:srgbClr val="C00000"/>
                        </a:solidFill>
                      </a:endParaRPr>
                    </a:p>
                  </a:txBody>
                  <a:tcPr/>
                </a:tc>
                <a:tc>
                  <a:txBody>
                    <a:bodyPr/>
                    <a:lstStyle/>
                    <a:p>
                      <a:pPr algn="ctr"/>
                      <a:r>
                        <a:rPr lang="en-GB" dirty="0" smtClean="0">
                          <a:solidFill>
                            <a:srgbClr val="C00000"/>
                          </a:solidFill>
                        </a:rPr>
                        <a:t>6139</a:t>
                      </a:r>
                      <a:endParaRPr lang="en-GB" dirty="0">
                        <a:solidFill>
                          <a:srgbClr val="C00000"/>
                        </a:solidFill>
                      </a:endParaRPr>
                    </a:p>
                  </a:txBody>
                  <a:tcPr/>
                </a:tc>
                <a:tc>
                  <a:txBody>
                    <a:bodyPr/>
                    <a:lstStyle/>
                    <a:p>
                      <a:pPr algn="ctr"/>
                      <a:r>
                        <a:rPr lang="en-GB" dirty="0" smtClean="0">
                          <a:solidFill>
                            <a:srgbClr val="C00000"/>
                          </a:solidFill>
                        </a:rPr>
                        <a:t>48.16</a:t>
                      </a:r>
                      <a:endParaRPr lang="en-GB" dirty="0">
                        <a:solidFill>
                          <a:srgbClr val="C00000"/>
                        </a:solidFill>
                      </a:endParaRPr>
                    </a:p>
                  </a:txBody>
                  <a:tcPr/>
                </a:tc>
                <a:tc>
                  <a:txBody>
                    <a:bodyPr/>
                    <a:lstStyle/>
                    <a:p>
                      <a:pPr algn="ctr"/>
                      <a:r>
                        <a:rPr lang="en-GB" dirty="0" smtClean="0">
                          <a:solidFill>
                            <a:srgbClr val="C00000"/>
                          </a:solidFill>
                        </a:rPr>
                        <a:t>Nuclear</a:t>
                      </a:r>
                      <a:endParaRPr lang="en-GB" dirty="0">
                        <a:solidFill>
                          <a:srgbClr val="C00000"/>
                        </a:solidFill>
                      </a:endParaRPr>
                    </a:p>
                  </a:txBody>
                  <a:tcPr/>
                </a:tc>
              </a:tr>
            </a:tbl>
          </a:graphicData>
        </a:graphic>
      </p:graphicFrame>
      <p:sp>
        <p:nvSpPr>
          <p:cNvPr id="7" name="TextBox 6"/>
          <p:cNvSpPr txBox="1"/>
          <p:nvPr/>
        </p:nvSpPr>
        <p:spPr>
          <a:xfrm>
            <a:off x="8014163" y="6228020"/>
            <a:ext cx="1122423" cy="369332"/>
          </a:xfrm>
          <a:prstGeom prst="rect">
            <a:avLst/>
          </a:prstGeom>
          <a:noFill/>
        </p:spPr>
        <p:txBody>
          <a:bodyPr wrap="none" rtlCol="0">
            <a:spAutoFit/>
          </a:bodyPr>
          <a:lstStyle/>
          <a:p>
            <a:r>
              <a:rPr lang="en-GB" dirty="0" smtClean="0">
                <a:solidFill>
                  <a:srgbClr val="0070C0"/>
                </a:solidFill>
                <a:hlinkClick r:id="rId2"/>
              </a:rPr>
              <a:t>Wikipedia</a:t>
            </a:r>
            <a:endParaRPr lang="en-GB" dirty="0">
              <a:solidFill>
                <a:srgbClr val="0070C0"/>
              </a:solidFill>
            </a:endParaRPr>
          </a:p>
        </p:txBody>
      </p:sp>
      <p:sp>
        <p:nvSpPr>
          <p:cNvPr id="8" name="TextBox 7"/>
          <p:cNvSpPr txBox="1"/>
          <p:nvPr/>
        </p:nvSpPr>
        <p:spPr>
          <a:xfrm>
            <a:off x="-16024" y="44624"/>
            <a:ext cx="7684368" cy="584775"/>
          </a:xfrm>
          <a:prstGeom prst="rect">
            <a:avLst/>
          </a:prstGeom>
          <a:noFill/>
        </p:spPr>
        <p:txBody>
          <a:bodyPr wrap="square" rtlCol="0">
            <a:spAutoFit/>
          </a:bodyPr>
          <a:lstStyle/>
          <a:p>
            <a:pPr algn="ctr"/>
            <a:r>
              <a:rPr lang="en-GB" sz="3200" b="1" dirty="0" smtClean="0">
                <a:solidFill>
                  <a:schemeClr val="bg1"/>
                </a:solidFill>
              </a:rPr>
              <a:t>10 Largest Power Plants of the World (2011)</a:t>
            </a:r>
            <a:endParaRPr lang="en-GB" sz="3200" b="1" dirty="0">
              <a:solidFill>
                <a:schemeClr val="bg1"/>
              </a:solidFill>
            </a:endParaRPr>
          </a:p>
        </p:txBody>
      </p:sp>
    </p:spTree>
    <p:extLst>
      <p:ext uri="{BB962C8B-B14F-4D97-AF65-F5344CB8AC3E}">
        <p14:creationId xmlns:p14="http://schemas.microsoft.com/office/powerpoint/2010/main" xmlns="" val="20886817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2" name="Title 1"/>
          <p:cNvSpPr>
            <a:spLocks noGrp="1"/>
          </p:cNvSpPr>
          <p:nvPr>
            <p:ph type="title"/>
          </p:nvPr>
        </p:nvSpPr>
        <p:spPr/>
        <p:txBody>
          <a:bodyPr/>
          <a:lstStyle/>
          <a:p>
            <a:r>
              <a:rPr lang="en-GB" dirty="0" smtClean="0"/>
              <a:t>Outline</a:t>
            </a:r>
            <a:endParaRPr lang="en-GB" dirty="0"/>
          </a:p>
        </p:txBody>
      </p:sp>
      <p:pic>
        <p:nvPicPr>
          <p:cNvPr id="4" name="Picture 2" descr="http://files.gereports.com/wp-content/uploads/2010/04/Vessel-horizontal.jpg"/>
          <p:cNvPicPr>
            <a:picLocks noChangeAspect="1" noChangeArrowheads="1"/>
          </p:cNvPicPr>
          <p:nvPr/>
        </p:nvPicPr>
        <p:blipFill>
          <a:blip r:embed="rId2" cstate="print"/>
          <a:srcRect/>
          <a:stretch>
            <a:fillRect/>
          </a:stretch>
        </p:blipFill>
        <p:spPr bwMode="auto">
          <a:xfrm>
            <a:off x="0" y="764704"/>
            <a:ext cx="4788024" cy="5760640"/>
          </a:xfrm>
          <a:prstGeom prst="rect">
            <a:avLst/>
          </a:prstGeom>
          <a:noFill/>
        </p:spPr>
      </p:pic>
      <p:sp>
        <p:nvSpPr>
          <p:cNvPr id="5" name="Text Box 2"/>
          <p:cNvSpPr txBox="1">
            <a:spLocks noChangeArrowheads="1"/>
          </p:cNvSpPr>
          <p:nvPr/>
        </p:nvSpPr>
        <p:spPr bwMode="auto">
          <a:xfrm>
            <a:off x="4788025" y="1772815"/>
            <a:ext cx="4355976" cy="44923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400" b="1">
                <a:solidFill>
                  <a:srgbClr val="000000"/>
                </a:solidFill>
                <a:latin typeface="Arial" charset="0"/>
                <a:ea typeface="WenQuanYi Micro Hei" charset="0"/>
                <a:cs typeface="WenQuanYi Micro Hei"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sz="1400" b="1">
                <a:solidFill>
                  <a:srgbClr val="000000"/>
                </a:solidFill>
                <a:latin typeface="Arial" charset="0"/>
                <a:ea typeface="WenQuanYi Micro Hei" charset="0"/>
                <a:cs typeface="WenQuanYi Micro Hei"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400" b="1">
                <a:solidFill>
                  <a:srgbClr val="000000"/>
                </a:solidFill>
                <a:latin typeface="Arial" charset="0"/>
                <a:ea typeface="WenQuanYi Micro Hei" charset="0"/>
                <a:cs typeface="WenQuanYi Micro Hei"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400" b="1">
                <a:solidFill>
                  <a:srgbClr val="000000"/>
                </a:solidFill>
                <a:latin typeface="Arial" charset="0"/>
                <a:ea typeface="WenQuanYi Micro Hei" charset="0"/>
                <a:cs typeface="WenQuanYi Micro Hei"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400" b="1">
                <a:solidFill>
                  <a:srgbClr val="000000"/>
                </a:solidFill>
                <a:latin typeface="Arial" charset="0"/>
                <a:ea typeface="WenQuanYi Micro Hei" charset="0"/>
                <a:cs typeface="WenQuanYi Micro Hei" charset="0"/>
              </a:defRPr>
            </a:lvl5pPr>
            <a:lvl6pPr marL="2514600" indent="-228600" algn="ctr" defTabSz="449263" fontAlgn="base">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sz="1400" b="1">
                <a:solidFill>
                  <a:srgbClr val="000000"/>
                </a:solidFill>
                <a:latin typeface="Arial" charset="0"/>
                <a:ea typeface="WenQuanYi Micro Hei" charset="0"/>
                <a:cs typeface="WenQuanYi Micro Hei" charset="0"/>
              </a:defRPr>
            </a:lvl6pPr>
            <a:lvl7pPr marL="2971800" indent="-228600" algn="ctr" defTabSz="449263" fontAlgn="base">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sz="1400" b="1">
                <a:solidFill>
                  <a:srgbClr val="000000"/>
                </a:solidFill>
                <a:latin typeface="Arial" charset="0"/>
                <a:ea typeface="WenQuanYi Micro Hei" charset="0"/>
                <a:cs typeface="WenQuanYi Micro Hei" charset="0"/>
              </a:defRPr>
            </a:lvl7pPr>
            <a:lvl8pPr marL="3429000" indent="-228600" algn="ctr" defTabSz="449263" fontAlgn="base">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sz="1400" b="1">
                <a:solidFill>
                  <a:srgbClr val="000000"/>
                </a:solidFill>
                <a:latin typeface="Arial" charset="0"/>
                <a:ea typeface="WenQuanYi Micro Hei" charset="0"/>
                <a:cs typeface="WenQuanYi Micro Hei" charset="0"/>
              </a:defRPr>
            </a:lvl8pPr>
            <a:lvl9pPr marL="3886200" indent="-228600" algn="ctr" defTabSz="449263" fontAlgn="base">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sz="1400" b="1">
                <a:solidFill>
                  <a:srgbClr val="000000"/>
                </a:solidFill>
                <a:latin typeface="Arial" charset="0"/>
                <a:ea typeface="WenQuanYi Micro Hei" charset="0"/>
                <a:cs typeface="WenQuanYi Micro Hei" charset="0"/>
              </a:defRPr>
            </a:lvl9pPr>
          </a:lstStyle>
          <a:p>
            <a:pPr marL="342900" indent="-342900" algn="l">
              <a:spcBef>
                <a:spcPts val="600"/>
              </a:spcBef>
              <a:buClr>
                <a:srgbClr val="0070C0"/>
              </a:buClr>
              <a:buSzPct val="90000"/>
              <a:buFont typeface="Wingdings" panose="05000000000000000000" pitchFamily="2" charset="2"/>
              <a:buChar char="Ø"/>
            </a:pPr>
            <a:r>
              <a:rPr lang="en-US" altLang="en-US" sz="2400" dirty="0" smtClean="0">
                <a:solidFill>
                  <a:srgbClr val="0070C0"/>
                </a:solidFill>
                <a:latin typeface="+mn-lt"/>
              </a:rPr>
              <a:t>Energy Consumption</a:t>
            </a:r>
          </a:p>
          <a:p>
            <a:pPr marL="342900" indent="-342900" algn="l">
              <a:spcBef>
                <a:spcPts val="600"/>
              </a:spcBef>
              <a:buClr>
                <a:srgbClr val="0070C0"/>
              </a:buClr>
              <a:buSzPct val="90000"/>
              <a:buFont typeface="Wingdings" panose="05000000000000000000" pitchFamily="2" charset="2"/>
              <a:buChar char="Ø"/>
            </a:pPr>
            <a:r>
              <a:rPr lang="en-US" altLang="en-US" sz="2400" dirty="0" smtClean="0">
                <a:solidFill>
                  <a:srgbClr val="0070C0"/>
                </a:solidFill>
                <a:latin typeface="+mn-lt"/>
              </a:rPr>
              <a:t>Economics </a:t>
            </a:r>
            <a:r>
              <a:rPr lang="en-US" altLang="en-US" sz="2400" dirty="0">
                <a:solidFill>
                  <a:srgbClr val="0070C0"/>
                </a:solidFill>
                <a:latin typeface="+mn-lt"/>
              </a:rPr>
              <a:t>of Nuclear Energy</a:t>
            </a:r>
          </a:p>
          <a:p>
            <a:pPr marL="342900" indent="-342900" algn="l">
              <a:spcBef>
                <a:spcPts val="600"/>
              </a:spcBef>
              <a:buClr>
                <a:srgbClr val="0070C0"/>
              </a:buClr>
              <a:buSzPct val="90000"/>
              <a:buFont typeface="Wingdings" panose="05000000000000000000" pitchFamily="2" charset="2"/>
              <a:buChar char="Ø"/>
            </a:pPr>
            <a:r>
              <a:rPr lang="en-US" altLang="en-US" sz="2400" dirty="0">
                <a:solidFill>
                  <a:srgbClr val="0070C0"/>
                </a:solidFill>
                <a:latin typeface="+mn-lt"/>
              </a:rPr>
              <a:t>Basics of a Power Plant	</a:t>
            </a:r>
          </a:p>
          <a:p>
            <a:pPr marL="342900" indent="-342900" algn="l">
              <a:spcBef>
                <a:spcPts val="600"/>
              </a:spcBef>
              <a:buClr>
                <a:srgbClr val="0070C0"/>
              </a:buClr>
              <a:buSzPct val="90000"/>
              <a:buFont typeface="Wingdings" panose="05000000000000000000" pitchFamily="2" charset="2"/>
              <a:buChar char="Ø"/>
            </a:pPr>
            <a:r>
              <a:rPr lang="en-US" altLang="en-US" sz="2400" dirty="0">
                <a:solidFill>
                  <a:srgbClr val="0070C0"/>
                </a:solidFill>
                <a:latin typeface="+mn-lt"/>
              </a:rPr>
              <a:t>Heat From </a:t>
            </a:r>
            <a:r>
              <a:rPr lang="en-US" altLang="en-US" sz="2400" dirty="0" smtClean="0">
                <a:solidFill>
                  <a:srgbClr val="0070C0"/>
                </a:solidFill>
                <a:latin typeface="+mn-lt"/>
              </a:rPr>
              <a:t>Fission</a:t>
            </a:r>
            <a:endParaRPr lang="en-US" altLang="en-US" sz="2400" dirty="0">
              <a:solidFill>
                <a:srgbClr val="0070C0"/>
              </a:solidFill>
              <a:latin typeface="+mn-lt"/>
            </a:endParaRPr>
          </a:p>
          <a:p>
            <a:pPr marL="342900" indent="-342900" algn="l">
              <a:spcBef>
                <a:spcPts val="600"/>
              </a:spcBef>
              <a:buClr>
                <a:srgbClr val="0070C0"/>
              </a:buClr>
              <a:buSzPct val="90000"/>
              <a:buFont typeface="Wingdings" panose="05000000000000000000" pitchFamily="2" charset="2"/>
              <a:buChar char="Ø"/>
            </a:pPr>
            <a:r>
              <a:rPr lang="en-US" altLang="en-US" sz="2400" dirty="0">
                <a:solidFill>
                  <a:srgbClr val="0070C0"/>
                </a:solidFill>
                <a:latin typeface="+mn-lt"/>
              </a:rPr>
              <a:t>Current Commercial Nuclear Reactor Designs</a:t>
            </a:r>
          </a:p>
          <a:p>
            <a:pPr marL="342900" indent="-342900" algn="l">
              <a:spcBef>
                <a:spcPts val="600"/>
              </a:spcBef>
              <a:buClr>
                <a:srgbClr val="0070C0"/>
              </a:buClr>
              <a:buSzPct val="90000"/>
              <a:buFont typeface="Wingdings" panose="05000000000000000000" pitchFamily="2" charset="2"/>
              <a:buChar char="Ø"/>
            </a:pPr>
            <a:r>
              <a:rPr lang="en-US" altLang="en-US" sz="2400" dirty="0">
                <a:solidFill>
                  <a:srgbClr val="0070C0"/>
                </a:solidFill>
                <a:latin typeface="+mn-lt"/>
              </a:rPr>
              <a:t>Nuclear Fuel Cycle</a:t>
            </a:r>
          </a:p>
          <a:p>
            <a:pPr marL="342900" indent="-342900" algn="l">
              <a:spcBef>
                <a:spcPts val="600"/>
              </a:spcBef>
              <a:buClr>
                <a:srgbClr val="0070C0"/>
              </a:buClr>
              <a:buSzPct val="90000"/>
              <a:buFont typeface="Wingdings" panose="05000000000000000000" pitchFamily="2" charset="2"/>
              <a:buChar char="Ø"/>
            </a:pPr>
            <a:r>
              <a:rPr lang="en-US" altLang="en-US" sz="2400" dirty="0">
                <a:solidFill>
                  <a:srgbClr val="0070C0"/>
                </a:solidFill>
                <a:latin typeface="+mn-lt"/>
              </a:rPr>
              <a:t>Future Reactor </a:t>
            </a:r>
            <a:r>
              <a:rPr lang="en-US" altLang="en-US" sz="2400" dirty="0" smtClean="0">
                <a:solidFill>
                  <a:srgbClr val="0070C0"/>
                </a:solidFill>
                <a:latin typeface="+mn-lt"/>
              </a:rPr>
              <a:t>Designs</a:t>
            </a:r>
            <a:endParaRPr lang="en-US" altLang="en-US" sz="2400" dirty="0">
              <a:solidFill>
                <a:srgbClr val="0070C0"/>
              </a:solidFill>
              <a:latin typeface="+mn-lt"/>
            </a:endParaRPr>
          </a:p>
          <a:p>
            <a:pPr marL="342900" indent="-342900" algn="l">
              <a:spcBef>
                <a:spcPts val="600"/>
              </a:spcBef>
              <a:buClr>
                <a:srgbClr val="0070C0"/>
              </a:buClr>
              <a:buSzPct val="90000"/>
              <a:buFont typeface="Wingdings" panose="05000000000000000000" pitchFamily="2" charset="2"/>
              <a:buChar char="Ø"/>
            </a:pPr>
            <a:endParaRPr lang="en-US" altLang="en-US" sz="2400" dirty="0">
              <a:solidFill>
                <a:srgbClr val="0070C0"/>
              </a:solidFill>
              <a:latin typeface="+mn-lt"/>
            </a:endParaRPr>
          </a:p>
          <a:p>
            <a:pPr marL="342900" indent="-342900" algn="l">
              <a:spcBef>
                <a:spcPts val="600"/>
              </a:spcBef>
              <a:buClr>
                <a:srgbClr val="0070C0"/>
              </a:buClr>
              <a:buSzPct val="90000"/>
              <a:buFont typeface="Wingdings" panose="05000000000000000000" pitchFamily="2" charset="2"/>
              <a:buChar char="Ø"/>
            </a:pPr>
            <a:endParaRPr lang="en-US" altLang="en-US" sz="2400" dirty="0">
              <a:solidFill>
                <a:srgbClr val="0070C0"/>
              </a:solidFill>
              <a:latin typeface="+mn-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6" name="TextBox 5"/>
          <p:cNvSpPr txBox="1"/>
          <p:nvPr/>
        </p:nvSpPr>
        <p:spPr>
          <a:xfrm>
            <a:off x="7414" y="0"/>
            <a:ext cx="7444906" cy="523220"/>
          </a:xfrm>
          <a:prstGeom prst="rect">
            <a:avLst/>
          </a:prstGeom>
          <a:noFill/>
        </p:spPr>
        <p:txBody>
          <a:bodyPr wrap="square" rtlCol="0">
            <a:spAutoFit/>
          </a:bodyPr>
          <a:lstStyle/>
          <a:p>
            <a:pPr algn="ctr"/>
            <a:r>
              <a:rPr lang="en-GB" sz="2800" b="1" dirty="0" smtClean="0">
                <a:solidFill>
                  <a:schemeClr val="bg1"/>
                </a:solidFill>
              </a:rPr>
              <a:t>Largest Power Plants by Energy Source (2011)</a:t>
            </a:r>
            <a:endParaRPr lang="en-GB" sz="2800" b="1" dirty="0">
              <a:solidFill>
                <a:schemeClr val="bg1"/>
              </a:solidFill>
            </a:endParaRPr>
          </a:p>
        </p:txBody>
      </p:sp>
      <p:graphicFrame>
        <p:nvGraphicFramePr>
          <p:cNvPr id="3" name="Table 2"/>
          <p:cNvGraphicFramePr>
            <a:graphicFrameLocks noGrp="1"/>
          </p:cNvGraphicFramePr>
          <p:nvPr>
            <p:extLst>
              <p:ext uri="{D42A27DB-BD31-4B8C-83A1-F6EECF244321}">
                <p14:modId xmlns:p14="http://schemas.microsoft.com/office/powerpoint/2010/main" xmlns="" val="3763599108"/>
              </p:ext>
            </p:extLst>
          </p:nvPr>
        </p:nvGraphicFramePr>
        <p:xfrm>
          <a:off x="-2268" y="812823"/>
          <a:ext cx="9136585" cy="5352481"/>
        </p:xfrm>
        <a:graphic>
          <a:graphicData uri="http://schemas.openxmlformats.org/drawingml/2006/table">
            <a:tbl>
              <a:tblPr firstRow="1" bandRow="1">
                <a:tableStyleId>{35758FB7-9AC5-4552-8A53-C91805E547FA}</a:tableStyleId>
              </a:tblPr>
              <a:tblGrid>
                <a:gridCol w="755576"/>
                <a:gridCol w="3168352"/>
                <a:gridCol w="1558023"/>
                <a:gridCol w="1898361"/>
                <a:gridCol w="1756273"/>
              </a:tblGrid>
              <a:tr h="495343">
                <a:tc>
                  <a:txBody>
                    <a:bodyPr/>
                    <a:lstStyle/>
                    <a:p>
                      <a:pPr algn="ctr"/>
                      <a:r>
                        <a:rPr lang="en-GB" sz="2000" dirty="0" smtClean="0"/>
                        <a:t>Rank</a:t>
                      </a:r>
                      <a:endParaRPr lang="en-GB"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000" dirty="0" smtClean="0"/>
                        <a:t>Plant</a:t>
                      </a:r>
                    </a:p>
                  </a:txBody>
                  <a:tcPr anchor="ctr"/>
                </a:tc>
                <a:tc>
                  <a:txBody>
                    <a:bodyPr/>
                    <a:lstStyle/>
                    <a:p>
                      <a:pPr algn="ctr"/>
                      <a:r>
                        <a:rPr lang="en-GB" sz="2000" dirty="0" smtClean="0"/>
                        <a:t>Country</a:t>
                      </a:r>
                      <a:endParaRPr lang="en-GB"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000" dirty="0" smtClean="0"/>
                        <a:t>Capacity (</a:t>
                      </a:r>
                      <a:r>
                        <a:rPr lang="en-GB" sz="2000" dirty="0" err="1" smtClean="0"/>
                        <a:t>MW</a:t>
                      </a:r>
                      <a:r>
                        <a:rPr lang="en-GB" sz="2000" baseline="-25000" dirty="0" err="1" smtClean="0"/>
                        <a:t>el</a:t>
                      </a:r>
                      <a:r>
                        <a:rPr lang="en-GB" sz="2000" dirty="0" smtClean="0"/>
                        <a:t>)</a:t>
                      </a:r>
                    </a:p>
                  </a:txBody>
                  <a:tcPr/>
                </a:tc>
                <a:tc>
                  <a:txBody>
                    <a:bodyPr/>
                    <a:lstStyle/>
                    <a:p>
                      <a:pPr algn="ctr"/>
                      <a:r>
                        <a:rPr lang="en-GB" sz="2000" dirty="0" smtClean="0"/>
                        <a:t>Plant Type</a:t>
                      </a:r>
                      <a:endParaRPr lang="en-GB" sz="2000" dirty="0"/>
                    </a:p>
                  </a:txBody>
                  <a:tcPr/>
                </a:tc>
              </a:tr>
              <a:tr h="369550">
                <a:tc>
                  <a:txBody>
                    <a:bodyPr/>
                    <a:lstStyle/>
                    <a:p>
                      <a:pPr algn="ctr"/>
                      <a:r>
                        <a:rPr lang="en-GB" dirty="0" smtClean="0"/>
                        <a:t>1</a:t>
                      </a:r>
                      <a:endParaRPr lang="en-GB" dirty="0"/>
                    </a:p>
                  </a:txBody>
                  <a:tcPr/>
                </a:tc>
                <a:tc>
                  <a:txBody>
                    <a:bodyPr/>
                    <a:lstStyle/>
                    <a:p>
                      <a:pPr algn="ctr"/>
                      <a:r>
                        <a:rPr lang="en-GB" dirty="0" smtClean="0"/>
                        <a:t>3-Gorges</a:t>
                      </a:r>
                      <a:r>
                        <a:rPr lang="en-GB" baseline="0" dirty="0" smtClean="0"/>
                        <a:t> Dam</a:t>
                      </a:r>
                      <a:endParaRPr lang="en-GB" dirty="0"/>
                    </a:p>
                  </a:txBody>
                  <a:tcPr/>
                </a:tc>
                <a:tc>
                  <a:txBody>
                    <a:bodyPr/>
                    <a:lstStyle/>
                    <a:p>
                      <a:pPr algn="ctr"/>
                      <a:r>
                        <a:rPr lang="en-GB" dirty="0" smtClean="0"/>
                        <a:t>China</a:t>
                      </a:r>
                      <a:endParaRPr lang="en-GB" dirty="0"/>
                    </a:p>
                  </a:txBody>
                  <a:tcPr/>
                </a:tc>
                <a:tc>
                  <a:txBody>
                    <a:bodyPr/>
                    <a:lstStyle/>
                    <a:p>
                      <a:pPr algn="ctr"/>
                      <a:r>
                        <a:rPr lang="en-GB" dirty="0" smtClean="0"/>
                        <a:t>22500</a:t>
                      </a:r>
                      <a:endParaRPr lang="en-GB" dirty="0"/>
                    </a:p>
                  </a:txBody>
                  <a:tcPr/>
                </a:tc>
                <a:tc>
                  <a:txBody>
                    <a:bodyPr/>
                    <a:lstStyle/>
                    <a:p>
                      <a:pPr algn="ctr"/>
                      <a:r>
                        <a:rPr lang="en-GB" dirty="0" smtClean="0"/>
                        <a:t>Hydro</a:t>
                      </a:r>
                      <a:endParaRPr lang="en-GB" dirty="0"/>
                    </a:p>
                  </a:txBody>
                  <a:tcPr/>
                </a:tc>
              </a:tr>
              <a:tr h="422538">
                <a:tc>
                  <a:txBody>
                    <a:bodyPr/>
                    <a:lstStyle/>
                    <a:p>
                      <a:pPr algn="ctr"/>
                      <a:r>
                        <a:rPr lang="en-GB" b="1" dirty="0" smtClean="0">
                          <a:solidFill>
                            <a:srgbClr val="C00000"/>
                          </a:solidFill>
                        </a:rPr>
                        <a:t>2</a:t>
                      </a:r>
                      <a:endParaRPr lang="en-GB" b="1" dirty="0">
                        <a:solidFill>
                          <a:srgbClr val="C0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1" dirty="0" err="1" smtClean="0">
                          <a:solidFill>
                            <a:srgbClr val="C00000"/>
                          </a:solidFill>
                        </a:rPr>
                        <a:t>Kashiwaazaki-Kariwa</a:t>
                      </a:r>
                      <a:r>
                        <a:rPr lang="en-GB" b="1" dirty="0" smtClean="0">
                          <a:solidFill>
                            <a:srgbClr val="C00000"/>
                          </a:solidFill>
                        </a:rPr>
                        <a:t> NPP</a:t>
                      </a:r>
                      <a:endParaRPr lang="en-GB" b="1" dirty="0">
                        <a:solidFill>
                          <a:srgbClr val="C0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1" dirty="0" smtClean="0">
                          <a:solidFill>
                            <a:srgbClr val="C00000"/>
                          </a:solidFill>
                        </a:rPr>
                        <a:t>Japan</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1" dirty="0" smtClean="0">
                          <a:solidFill>
                            <a:srgbClr val="C00000"/>
                          </a:solidFill>
                        </a:rPr>
                        <a:t>8212</a:t>
                      </a:r>
                    </a:p>
                  </a:txBody>
                  <a:tcPr/>
                </a:tc>
                <a:tc>
                  <a:txBody>
                    <a:bodyPr/>
                    <a:lstStyle/>
                    <a:p>
                      <a:pPr algn="ctr"/>
                      <a:r>
                        <a:rPr lang="en-GB" b="1" dirty="0" smtClean="0">
                          <a:solidFill>
                            <a:srgbClr val="C00000"/>
                          </a:solidFill>
                        </a:rPr>
                        <a:t>Nuclear</a:t>
                      </a:r>
                      <a:endParaRPr lang="en-GB" b="1" dirty="0">
                        <a:solidFill>
                          <a:srgbClr val="C00000"/>
                        </a:solidFill>
                      </a:endParaRPr>
                    </a:p>
                  </a:txBody>
                  <a:tcPr/>
                </a:tc>
              </a:tr>
              <a:tr h="369550">
                <a:tc>
                  <a:txBody>
                    <a:bodyPr/>
                    <a:lstStyle/>
                    <a:p>
                      <a:pPr algn="ctr"/>
                      <a:r>
                        <a:rPr lang="en-GB" dirty="0" smtClean="0"/>
                        <a:t>3</a:t>
                      </a:r>
                      <a:endParaRPr lang="en-GB" dirty="0"/>
                    </a:p>
                  </a:txBody>
                  <a:tcPr/>
                </a:tc>
                <a:tc>
                  <a:txBody>
                    <a:bodyPr/>
                    <a:lstStyle/>
                    <a:p>
                      <a:pPr algn="ctr"/>
                      <a:r>
                        <a:rPr lang="en-GB" dirty="0" smtClean="0"/>
                        <a:t>Taichung Power Plant</a:t>
                      </a:r>
                      <a:endParaRPr lang="en-GB" dirty="0"/>
                    </a:p>
                  </a:txBody>
                  <a:tcPr/>
                </a:tc>
                <a:tc>
                  <a:txBody>
                    <a:bodyPr/>
                    <a:lstStyle/>
                    <a:p>
                      <a:pPr algn="ctr"/>
                      <a:r>
                        <a:rPr lang="en-GB" dirty="0" smtClean="0"/>
                        <a:t>Taiwan</a:t>
                      </a:r>
                      <a:endParaRPr lang="en-GB" dirty="0"/>
                    </a:p>
                  </a:txBody>
                  <a:tcPr/>
                </a:tc>
                <a:tc>
                  <a:txBody>
                    <a:bodyPr/>
                    <a:lstStyle/>
                    <a:p>
                      <a:pPr algn="ctr"/>
                      <a:r>
                        <a:rPr lang="en-GB" dirty="0" smtClean="0"/>
                        <a:t>5780</a:t>
                      </a:r>
                      <a:endParaRPr lang="en-GB" dirty="0"/>
                    </a:p>
                  </a:txBody>
                  <a:tcPr/>
                </a:tc>
                <a:tc>
                  <a:txBody>
                    <a:bodyPr/>
                    <a:lstStyle/>
                    <a:p>
                      <a:pPr algn="ctr"/>
                      <a:r>
                        <a:rPr lang="en-GB" dirty="0" smtClean="0"/>
                        <a:t>Coal</a:t>
                      </a:r>
                      <a:endParaRPr lang="en-GB" dirty="0"/>
                    </a:p>
                  </a:txBody>
                  <a:tcPr/>
                </a:tc>
              </a:tr>
              <a:tr h="369550">
                <a:tc>
                  <a:txBody>
                    <a:bodyPr/>
                    <a:lstStyle/>
                    <a:p>
                      <a:pPr algn="ctr"/>
                      <a:r>
                        <a:rPr lang="en-GB" dirty="0" smtClean="0"/>
                        <a:t>4</a:t>
                      </a:r>
                      <a:endParaRPr lang="en-GB" dirty="0"/>
                    </a:p>
                  </a:txBody>
                  <a:tcPr/>
                </a:tc>
                <a:tc>
                  <a:txBody>
                    <a:bodyPr/>
                    <a:lstStyle/>
                    <a:p>
                      <a:pPr algn="ctr"/>
                      <a:r>
                        <a:rPr lang="en-GB" dirty="0" err="1" smtClean="0"/>
                        <a:t>Shoaiba</a:t>
                      </a:r>
                      <a:r>
                        <a:rPr lang="en-GB" dirty="0" smtClean="0"/>
                        <a:t> Power Plant</a:t>
                      </a:r>
                      <a:endParaRPr lang="en-GB" dirty="0"/>
                    </a:p>
                  </a:txBody>
                  <a:tcPr/>
                </a:tc>
                <a:tc>
                  <a:txBody>
                    <a:bodyPr/>
                    <a:lstStyle/>
                    <a:p>
                      <a:pPr algn="ctr"/>
                      <a:r>
                        <a:rPr lang="en-GB" dirty="0" smtClean="0"/>
                        <a:t>Saudi Arabia</a:t>
                      </a:r>
                      <a:endParaRPr lang="en-GB" dirty="0"/>
                    </a:p>
                  </a:txBody>
                  <a:tcPr/>
                </a:tc>
                <a:tc>
                  <a:txBody>
                    <a:bodyPr/>
                    <a:lstStyle/>
                    <a:p>
                      <a:pPr algn="ctr"/>
                      <a:r>
                        <a:rPr lang="en-GB" dirty="0" smtClean="0"/>
                        <a:t>5600</a:t>
                      </a:r>
                      <a:endParaRPr lang="en-GB" dirty="0"/>
                    </a:p>
                  </a:txBody>
                  <a:tcPr/>
                </a:tc>
                <a:tc>
                  <a:txBody>
                    <a:bodyPr/>
                    <a:lstStyle/>
                    <a:p>
                      <a:pPr algn="ctr"/>
                      <a:r>
                        <a:rPr lang="en-GB" dirty="0" smtClean="0"/>
                        <a:t>Fuel Oil</a:t>
                      </a:r>
                      <a:endParaRPr lang="en-GB" dirty="0"/>
                    </a:p>
                  </a:txBody>
                  <a:tcPr/>
                </a:tc>
              </a:tr>
              <a:tr h="369550">
                <a:tc>
                  <a:txBody>
                    <a:bodyPr/>
                    <a:lstStyle/>
                    <a:p>
                      <a:pPr algn="ctr"/>
                      <a:r>
                        <a:rPr lang="en-GB" dirty="0" smtClean="0"/>
                        <a:t>5</a:t>
                      </a:r>
                      <a:endParaRPr lang="en-GB" dirty="0"/>
                    </a:p>
                  </a:txBody>
                  <a:tcPr/>
                </a:tc>
                <a:tc>
                  <a:txBody>
                    <a:bodyPr/>
                    <a:lstStyle/>
                    <a:p>
                      <a:pPr algn="ctr"/>
                      <a:r>
                        <a:rPr lang="en-GB" dirty="0" smtClean="0"/>
                        <a:t>Surgut-2 Power Plant</a:t>
                      </a:r>
                      <a:endParaRPr lang="en-GB" dirty="0"/>
                    </a:p>
                  </a:txBody>
                  <a:tcPr/>
                </a:tc>
                <a:tc>
                  <a:txBody>
                    <a:bodyPr/>
                    <a:lstStyle/>
                    <a:p>
                      <a:pPr algn="ctr"/>
                      <a:r>
                        <a:rPr lang="en-GB" dirty="0" smtClean="0"/>
                        <a:t>Russia</a:t>
                      </a:r>
                      <a:endParaRPr lang="en-GB" dirty="0"/>
                    </a:p>
                  </a:txBody>
                  <a:tcPr/>
                </a:tc>
                <a:tc>
                  <a:txBody>
                    <a:bodyPr/>
                    <a:lstStyle/>
                    <a:p>
                      <a:pPr algn="ctr"/>
                      <a:r>
                        <a:rPr lang="en-GB" dirty="0" smtClean="0"/>
                        <a:t>5597</a:t>
                      </a:r>
                      <a:endParaRPr lang="en-GB" dirty="0"/>
                    </a:p>
                  </a:txBody>
                  <a:tcPr/>
                </a:tc>
                <a:tc>
                  <a:txBody>
                    <a:bodyPr/>
                    <a:lstStyle/>
                    <a:p>
                      <a:pPr algn="ctr"/>
                      <a:r>
                        <a:rPr lang="en-GB" dirty="0" smtClean="0"/>
                        <a:t>Natural Gas</a:t>
                      </a:r>
                      <a:endParaRPr lang="en-GB" dirty="0"/>
                    </a:p>
                  </a:txBody>
                  <a:tcPr/>
                </a:tc>
              </a:tr>
              <a:tr h="369550">
                <a:tc>
                  <a:txBody>
                    <a:bodyPr/>
                    <a:lstStyle/>
                    <a:p>
                      <a:pPr algn="ctr"/>
                      <a:r>
                        <a:rPr lang="en-GB" dirty="0" smtClean="0"/>
                        <a:t>6</a:t>
                      </a:r>
                      <a:endParaRPr lang="en-GB" dirty="0"/>
                    </a:p>
                  </a:txBody>
                  <a:tcPr/>
                </a:tc>
                <a:tc>
                  <a:txBody>
                    <a:bodyPr/>
                    <a:lstStyle/>
                    <a:p>
                      <a:pPr algn="ctr"/>
                      <a:r>
                        <a:rPr lang="en-GB" dirty="0" err="1" smtClean="0"/>
                        <a:t>Eesti</a:t>
                      </a:r>
                      <a:r>
                        <a:rPr lang="en-GB" dirty="0" smtClean="0"/>
                        <a:t> Power Plant</a:t>
                      </a:r>
                      <a:endParaRPr lang="en-GB" dirty="0"/>
                    </a:p>
                  </a:txBody>
                  <a:tcPr/>
                </a:tc>
                <a:tc>
                  <a:txBody>
                    <a:bodyPr/>
                    <a:lstStyle/>
                    <a:p>
                      <a:pPr algn="ctr"/>
                      <a:r>
                        <a:rPr lang="en-GB" dirty="0" smtClean="0"/>
                        <a:t>Estonia</a:t>
                      </a:r>
                      <a:endParaRPr lang="en-GB" dirty="0"/>
                    </a:p>
                  </a:txBody>
                  <a:tcPr/>
                </a:tc>
                <a:tc>
                  <a:txBody>
                    <a:bodyPr/>
                    <a:lstStyle/>
                    <a:p>
                      <a:pPr algn="ctr"/>
                      <a:r>
                        <a:rPr lang="en-GB" dirty="0" smtClean="0"/>
                        <a:t>1615</a:t>
                      </a:r>
                      <a:endParaRPr lang="en-GB" dirty="0"/>
                    </a:p>
                  </a:txBody>
                  <a:tcPr/>
                </a:tc>
                <a:tc>
                  <a:txBody>
                    <a:bodyPr/>
                    <a:lstStyle/>
                    <a:p>
                      <a:pPr algn="ctr"/>
                      <a:r>
                        <a:rPr lang="en-GB" dirty="0" smtClean="0"/>
                        <a:t>Oil</a:t>
                      </a:r>
                      <a:r>
                        <a:rPr lang="en-GB" baseline="0" dirty="0" smtClean="0"/>
                        <a:t> Shale</a:t>
                      </a:r>
                      <a:endParaRPr lang="en-GB" dirty="0"/>
                    </a:p>
                  </a:txBody>
                  <a:tcPr/>
                </a:tc>
              </a:tr>
              <a:tr h="369550">
                <a:tc>
                  <a:txBody>
                    <a:bodyPr/>
                    <a:lstStyle/>
                    <a:p>
                      <a:pPr algn="ctr"/>
                      <a:r>
                        <a:rPr lang="en-GB" dirty="0" smtClean="0"/>
                        <a:t>7</a:t>
                      </a:r>
                      <a:endParaRPr lang="en-GB" dirty="0"/>
                    </a:p>
                  </a:txBody>
                  <a:tcPr/>
                </a:tc>
                <a:tc>
                  <a:txBody>
                    <a:bodyPr/>
                    <a:lstStyle/>
                    <a:p>
                      <a:pPr algn="ctr"/>
                      <a:r>
                        <a:rPr lang="en-GB" dirty="0" err="1" smtClean="0"/>
                        <a:t>Shatura</a:t>
                      </a:r>
                      <a:r>
                        <a:rPr lang="en-GB" dirty="0" smtClean="0"/>
                        <a:t> Power Plant</a:t>
                      </a:r>
                      <a:endParaRPr lang="en-GB" dirty="0"/>
                    </a:p>
                  </a:txBody>
                  <a:tcPr/>
                </a:tc>
                <a:tc>
                  <a:txBody>
                    <a:bodyPr/>
                    <a:lstStyle/>
                    <a:p>
                      <a:pPr algn="ctr"/>
                      <a:r>
                        <a:rPr lang="en-GB" dirty="0" smtClean="0"/>
                        <a:t>Russia</a:t>
                      </a:r>
                      <a:endParaRPr lang="en-GB" dirty="0"/>
                    </a:p>
                  </a:txBody>
                  <a:tcPr/>
                </a:tc>
                <a:tc>
                  <a:txBody>
                    <a:bodyPr/>
                    <a:lstStyle/>
                    <a:p>
                      <a:pPr algn="ctr"/>
                      <a:r>
                        <a:rPr lang="en-GB" dirty="0" smtClean="0"/>
                        <a:t>1500</a:t>
                      </a:r>
                      <a:endParaRPr lang="en-GB" dirty="0"/>
                    </a:p>
                  </a:txBody>
                  <a:tcPr/>
                </a:tc>
                <a:tc>
                  <a:txBody>
                    <a:bodyPr/>
                    <a:lstStyle/>
                    <a:p>
                      <a:pPr algn="ctr"/>
                      <a:r>
                        <a:rPr lang="en-GB" dirty="0" smtClean="0"/>
                        <a:t>Peat</a:t>
                      </a:r>
                      <a:endParaRPr lang="en-GB" dirty="0"/>
                    </a:p>
                  </a:txBody>
                  <a:tcPr/>
                </a:tc>
              </a:tr>
              <a:tr h="369550">
                <a:tc>
                  <a:txBody>
                    <a:bodyPr/>
                    <a:lstStyle/>
                    <a:p>
                      <a:pPr algn="ctr"/>
                      <a:r>
                        <a:rPr lang="en-GB" dirty="0" smtClean="0"/>
                        <a:t>8</a:t>
                      </a:r>
                      <a:endParaRPr lang="en-GB" dirty="0"/>
                    </a:p>
                  </a:txBody>
                  <a:tcPr/>
                </a:tc>
                <a:tc>
                  <a:txBody>
                    <a:bodyPr/>
                    <a:lstStyle/>
                    <a:p>
                      <a:pPr algn="ctr"/>
                      <a:r>
                        <a:rPr lang="en-GB" dirty="0" smtClean="0"/>
                        <a:t>Alta Wind Energy </a:t>
                      </a:r>
                      <a:r>
                        <a:rPr lang="en-GB" dirty="0" err="1" smtClean="0"/>
                        <a:t>Center</a:t>
                      </a:r>
                      <a:endParaRPr lang="en-GB" dirty="0"/>
                    </a:p>
                  </a:txBody>
                  <a:tcPr/>
                </a:tc>
                <a:tc>
                  <a:txBody>
                    <a:bodyPr/>
                    <a:lstStyle/>
                    <a:p>
                      <a:pPr algn="ctr"/>
                      <a:r>
                        <a:rPr lang="en-GB" dirty="0" smtClean="0"/>
                        <a:t>USA</a:t>
                      </a:r>
                      <a:endParaRPr lang="en-GB" dirty="0"/>
                    </a:p>
                  </a:txBody>
                  <a:tcPr/>
                </a:tc>
                <a:tc>
                  <a:txBody>
                    <a:bodyPr/>
                    <a:lstStyle/>
                    <a:p>
                      <a:pPr algn="ctr"/>
                      <a:r>
                        <a:rPr lang="en-GB" dirty="0" smtClean="0"/>
                        <a:t>1020</a:t>
                      </a:r>
                      <a:endParaRPr lang="en-GB" dirty="0"/>
                    </a:p>
                  </a:txBody>
                  <a:tcPr/>
                </a:tc>
                <a:tc>
                  <a:txBody>
                    <a:bodyPr/>
                    <a:lstStyle/>
                    <a:p>
                      <a:pPr algn="ctr"/>
                      <a:r>
                        <a:rPr lang="en-GB" dirty="0" smtClean="0"/>
                        <a:t>Wind (onshore)</a:t>
                      </a:r>
                      <a:endParaRPr lang="en-GB" dirty="0"/>
                    </a:p>
                  </a:txBody>
                  <a:tcPr/>
                </a:tc>
              </a:tr>
              <a:tr h="369550">
                <a:tc>
                  <a:txBody>
                    <a:bodyPr/>
                    <a:lstStyle/>
                    <a:p>
                      <a:pPr algn="ctr"/>
                      <a:r>
                        <a:rPr lang="en-GB" dirty="0" smtClean="0"/>
                        <a:t>9</a:t>
                      </a:r>
                      <a:endParaRPr lang="en-GB" dirty="0"/>
                    </a:p>
                  </a:txBody>
                  <a:tcPr/>
                </a:tc>
                <a:tc>
                  <a:txBody>
                    <a:bodyPr/>
                    <a:lstStyle/>
                    <a:p>
                      <a:pPr algn="ctr"/>
                      <a:r>
                        <a:rPr lang="en-GB" dirty="0" smtClean="0"/>
                        <a:t>Tilbury B Power</a:t>
                      </a:r>
                      <a:r>
                        <a:rPr lang="en-GB" baseline="0" dirty="0" smtClean="0"/>
                        <a:t> Station</a:t>
                      </a:r>
                      <a:endParaRPr lang="en-GB" dirty="0"/>
                    </a:p>
                  </a:txBody>
                  <a:tcPr/>
                </a:tc>
                <a:tc>
                  <a:txBody>
                    <a:bodyPr/>
                    <a:lstStyle/>
                    <a:p>
                      <a:pPr algn="ctr"/>
                      <a:r>
                        <a:rPr lang="en-GB" dirty="0" smtClean="0"/>
                        <a:t>UK</a:t>
                      </a:r>
                      <a:endParaRPr lang="en-GB" dirty="0"/>
                    </a:p>
                  </a:txBody>
                  <a:tcPr/>
                </a:tc>
                <a:tc>
                  <a:txBody>
                    <a:bodyPr/>
                    <a:lstStyle/>
                    <a:p>
                      <a:pPr algn="ctr"/>
                      <a:r>
                        <a:rPr lang="en-GB" dirty="0" smtClean="0"/>
                        <a:t>750</a:t>
                      </a:r>
                      <a:endParaRPr lang="en-GB" dirty="0"/>
                    </a:p>
                  </a:txBody>
                  <a:tcPr/>
                </a:tc>
                <a:tc>
                  <a:txBody>
                    <a:bodyPr/>
                    <a:lstStyle/>
                    <a:p>
                      <a:pPr algn="ctr"/>
                      <a:r>
                        <a:rPr lang="en-GB" dirty="0" smtClean="0"/>
                        <a:t>Biofuel</a:t>
                      </a:r>
                      <a:endParaRPr lang="en-GB" dirty="0"/>
                    </a:p>
                  </a:txBody>
                  <a:tcPr/>
                </a:tc>
              </a:tr>
              <a:tr h="369550">
                <a:tc>
                  <a:txBody>
                    <a:bodyPr/>
                    <a:lstStyle/>
                    <a:p>
                      <a:pPr algn="ctr"/>
                      <a:r>
                        <a:rPr lang="en-GB" dirty="0" smtClean="0"/>
                        <a:t>10</a:t>
                      </a:r>
                      <a:endParaRPr lang="en-GB" dirty="0"/>
                    </a:p>
                  </a:txBody>
                  <a:tcPr/>
                </a:tc>
                <a:tc>
                  <a:txBody>
                    <a:bodyPr/>
                    <a:lstStyle/>
                    <a:p>
                      <a:pPr algn="ctr"/>
                      <a:r>
                        <a:rPr lang="en-GB" dirty="0" err="1" smtClean="0"/>
                        <a:t>Hellisheioi</a:t>
                      </a:r>
                      <a:r>
                        <a:rPr lang="en-GB" dirty="0" smtClean="0"/>
                        <a:t> Power Station</a:t>
                      </a:r>
                      <a:endParaRPr lang="en-GB" dirty="0"/>
                    </a:p>
                  </a:txBody>
                  <a:tcPr/>
                </a:tc>
                <a:tc>
                  <a:txBody>
                    <a:bodyPr/>
                    <a:lstStyle/>
                    <a:p>
                      <a:pPr algn="ctr"/>
                      <a:r>
                        <a:rPr lang="en-GB" dirty="0" smtClean="0"/>
                        <a:t>Iceland</a:t>
                      </a:r>
                      <a:endParaRPr lang="en-GB" dirty="0"/>
                    </a:p>
                  </a:txBody>
                  <a:tcPr/>
                </a:tc>
                <a:tc>
                  <a:txBody>
                    <a:bodyPr/>
                    <a:lstStyle/>
                    <a:p>
                      <a:pPr algn="ctr"/>
                      <a:r>
                        <a:rPr lang="en-GB" dirty="0" smtClean="0"/>
                        <a:t>303</a:t>
                      </a:r>
                      <a:endParaRPr lang="en-GB" dirty="0"/>
                    </a:p>
                  </a:txBody>
                  <a:tcPr/>
                </a:tc>
                <a:tc>
                  <a:txBody>
                    <a:bodyPr/>
                    <a:lstStyle/>
                    <a:p>
                      <a:pPr algn="ctr"/>
                      <a:r>
                        <a:rPr lang="en-GB" dirty="0" smtClean="0"/>
                        <a:t>Geothermal</a:t>
                      </a:r>
                      <a:endParaRPr lang="en-GB" dirty="0"/>
                    </a:p>
                  </a:txBody>
                  <a:tcPr/>
                </a:tc>
              </a:tr>
              <a:tr h="369550">
                <a:tc>
                  <a:txBody>
                    <a:bodyPr/>
                    <a:lstStyle/>
                    <a:p>
                      <a:pPr algn="ctr"/>
                      <a:r>
                        <a:rPr lang="en-GB" dirty="0" smtClean="0"/>
                        <a:t>11</a:t>
                      </a:r>
                      <a:endParaRPr lang="en-GB" dirty="0"/>
                    </a:p>
                  </a:txBody>
                  <a:tcPr/>
                </a:tc>
                <a:tc>
                  <a:txBody>
                    <a:bodyPr/>
                    <a:lstStyle/>
                    <a:p>
                      <a:pPr algn="ctr"/>
                      <a:r>
                        <a:rPr lang="en-GB" dirty="0" err="1" smtClean="0"/>
                        <a:t>Sihwa</a:t>
                      </a:r>
                      <a:r>
                        <a:rPr lang="en-GB" dirty="0" smtClean="0"/>
                        <a:t> Lake Tidal Power Station</a:t>
                      </a:r>
                      <a:endParaRPr lang="en-GB" dirty="0"/>
                    </a:p>
                  </a:txBody>
                  <a:tcPr/>
                </a:tc>
                <a:tc>
                  <a:txBody>
                    <a:bodyPr/>
                    <a:lstStyle/>
                    <a:p>
                      <a:pPr algn="ctr"/>
                      <a:r>
                        <a:rPr lang="en-GB" dirty="0" smtClean="0"/>
                        <a:t>South Korea</a:t>
                      </a:r>
                      <a:endParaRPr lang="en-GB" dirty="0"/>
                    </a:p>
                  </a:txBody>
                  <a:tcPr/>
                </a:tc>
                <a:tc>
                  <a:txBody>
                    <a:bodyPr/>
                    <a:lstStyle/>
                    <a:p>
                      <a:pPr algn="ctr"/>
                      <a:r>
                        <a:rPr lang="en-GB" dirty="0" smtClean="0"/>
                        <a:t>254</a:t>
                      </a:r>
                      <a:endParaRPr lang="en-GB" dirty="0"/>
                    </a:p>
                  </a:txBody>
                  <a:tcPr/>
                </a:tc>
                <a:tc>
                  <a:txBody>
                    <a:bodyPr/>
                    <a:lstStyle/>
                    <a:p>
                      <a:pPr algn="ctr"/>
                      <a:r>
                        <a:rPr lang="en-GB" dirty="0" smtClean="0"/>
                        <a:t>Tidal</a:t>
                      </a:r>
                      <a:endParaRPr lang="en-GB" dirty="0"/>
                    </a:p>
                  </a:txBody>
                  <a:tcPr/>
                </a:tc>
              </a:tr>
              <a:tr h="369550">
                <a:tc>
                  <a:txBody>
                    <a:bodyPr/>
                    <a:lstStyle/>
                    <a:p>
                      <a:pPr algn="ctr"/>
                      <a:r>
                        <a:rPr lang="en-GB" dirty="0" smtClean="0"/>
                        <a:t>12</a:t>
                      </a:r>
                      <a:endParaRPr lang="en-GB" dirty="0"/>
                    </a:p>
                  </a:txBody>
                  <a:tcPr/>
                </a:tc>
                <a:tc>
                  <a:txBody>
                    <a:bodyPr/>
                    <a:lstStyle/>
                    <a:p>
                      <a:pPr algn="ctr"/>
                      <a:r>
                        <a:rPr lang="en-GB" dirty="0" smtClean="0"/>
                        <a:t>Agua </a:t>
                      </a:r>
                      <a:r>
                        <a:rPr lang="en-GB" dirty="0" err="1" smtClean="0"/>
                        <a:t>Calient</a:t>
                      </a:r>
                      <a:r>
                        <a:rPr lang="en-GB" dirty="0" smtClean="0"/>
                        <a:t> Solar Project</a:t>
                      </a:r>
                      <a:endParaRPr lang="en-GB" dirty="0"/>
                    </a:p>
                  </a:txBody>
                  <a:tcPr/>
                </a:tc>
                <a:tc>
                  <a:txBody>
                    <a:bodyPr/>
                    <a:lstStyle/>
                    <a:p>
                      <a:pPr algn="ctr"/>
                      <a:r>
                        <a:rPr lang="en-GB" dirty="0" smtClean="0"/>
                        <a:t>USA</a:t>
                      </a:r>
                      <a:endParaRPr lang="en-GB" dirty="0"/>
                    </a:p>
                  </a:txBody>
                  <a:tcPr/>
                </a:tc>
                <a:tc>
                  <a:txBody>
                    <a:bodyPr/>
                    <a:lstStyle/>
                    <a:p>
                      <a:pPr algn="ctr"/>
                      <a:r>
                        <a:rPr lang="en-GB" dirty="0" smtClean="0"/>
                        <a:t>251</a:t>
                      </a:r>
                      <a:endParaRPr lang="en-GB" dirty="0"/>
                    </a:p>
                  </a:txBody>
                  <a:tcPr/>
                </a:tc>
                <a:tc>
                  <a:txBody>
                    <a:bodyPr/>
                    <a:lstStyle/>
                    <a:p>
                      <a:pPr algn="ctr"/>
                      <a:r>
                        <a:rPr lang="en-GB" dirty="0" smtClean="0"/>
                        <a:t>Solar</a:t>
                      </a:r>
                      <a:endParaRPr lang="en-GB" dirty="0"/>
                    </a:p>
                  </a:txBody>
                  <a:tcPr/>
                </a:tc>
              </a:tr>
              <a:tr h="369550">
                <a:tc>
                  <a:txBody>
                    <a:bodyPr/>
                    <a:lstStyle/>
                    <a:p>
                      <a:pPr algn="ctr"/>
                      <a:r>
                        <a:rPr lang="en-GB" dirty="0" smtClean="0"/>
                        <a:t>13</a:t>
                      </a:r>
                      <a:endParaRPr lang="en-GB" dirty="0"/>
                    </a:p>
                  </a:txBody>
                  <a:tcPr/>
                </a:tc>
                <a:tc>
                  <a:txBody>
                    <a:bodyPr/>
                    <a:lstStyle/>
                    <a:p>
                      <a:pPr algn="ctr"/>
                      <a:r>
                        <a:rPr lang="en-GB" dirty="0" err="1" smtClean="0"/>
                        <a:t>Agucadora</a:t>
                      </a:r>
                      <a:r>
                        <a:rPr lang="en-GB" dirty="0" smtClean="0"/>
                        <a:t> Wave Farm</a:t>
                      </a:r>
                      <a:endParaRPr lang="en-GB" dirty="0"/>
                    </a:p>
                  </a:txBody>
                  <a:tcPr/>
                </a:tc>
                <a:tc>
                  <a:txBody>
                    <a:bodyPr/>
                    <a:lstStyle/>
                    <a:p>
                      <a:pPr algn="ctr"/>
                      <a:r>
                        <a:rPr lang="en-GB" dirty="0" smtClean="0"/>
                        <a:t>Portugal</a:t>
                      </a:r>
                      <a:endParaRPr lang="en-GB" dirty="0"/>
                    </a:p>
                  </a:txBody>
                  <a:tcPr/>
                </a:tc>
                <a:tc>
                  <a:txBody>
                    <a:bodyPr/>
                    <a:lstStyle/>
                    <a:p>
                      <a:pPr algn="ctr"/>
                      <a:r>
                        <a:rPr lang="en-GB" dirty="0" smtClean="0"/>
                        <a:t>2</a:t>
                      </a:r>
                      <a:endParaRPr lang="en-GB" dirty="0"/>
                    </a:p>
                  </a:txBody>
                  <a:tcPr/>
                </a:tc>
                <a:tc>
                  <a:txBody>
                    <a:bodyPr/>
                    <a:lstStyle/>
                    <a:p>
                      <a:pPr algn="ctr"/>
                      <a:r>
                        <a:rPr lang="en-GB" dirty="0" smtClean="0"/>
                        <a:t>Marine (wave)</a:t>
                      </a:r>
                      <a:endParaRPr lang="en-GB" dirty="0"/>
                    </a:p>
                  </a:txBody>
                  <a:tcPr/>
                </a:tc>
              </a:tr>
            </a:tbl>
          </a:graphicData>
        </a:graphic>
      </p:graphicFrame>
      <p:sp>
        <p:nvSpPr>
          <p:cNvPr id="7" name="TextBox 6"/>
          <p:cNvSpPr txBox="1"/>
          <p:nvPr/>
        </p:nvSpPr>
        <p:spPr>
          <a:xfrm>
            <a:off x="8014163" y="6228020"/>
            <a:ext cx="1122423" cy="369332"/>
          </a:xfrm>
          <a:prstGeom prst="rect">
            <a:avLst/>
          </a:prstGeom>
          <a:noFill/>
        </p:spPr>
        <p:txBody>
          <a:bodyPr wrap="none" rtlCol="0">
            <a:spAutoFit/>
          </a:bodyPr>
          <a:lstStyle/>
          <a:p>
            <a:r>
              <a:rPr lang="en-GB" dirty="0" smtClean="0">
                <a:solidFill>
                  <a:srgbClr val="0070C0"/>
                </a:solidFill>
                <a:hlinkClick r:id="rId2"/>
              </a:rPr>
              <a:t>Wikipedia</a:t>
            </a:r>
            <a:endParaRPr lang="en-GB" dirty="0">
              <a:solidFill>
                <a:srgbClr val="0070C0"/>
              </a:solidFill>
            </a:endParaRPr>
          </a:p>
        </p:txBody>
      </p:sp>
    </p:spTree>
    <p:extLst>
      <p:ext uri="{BB962C8B-B14F-4D97-AF65-F5344CB8AC3E}">
        <p14:creationId xmlns:p14="http://schemas.microsoft.com/office/powerpoint/2010/main" xmlns="" val="20886817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grpSp>
        <p:nvGrpSpPr>
          <p:cNvPr id="6" name="Group 5"/>
          <p:cNvGrpSpPr/>
          <p:nvPr/>
        </p:nvGrpSpPr>
        <p:grpSpPr>
          <a:xfrm>
            <a:off x="-36512" y="980728"/>
            <a:ext cx="9144000" cy="5006975"/>
            <a:chOff x="0" y="836613"/>
            <a:chExt cx="9144000" cy="5006975"/>
          </a:xfrm>
        </p:grpSpPr>
        <p:sp>
          <p:nvSpPr>
            <p:cNvPr id="7" name="Line 4"/>
            <p:cNvSpPr>
              <a:spLocks noChangeShapeType="1"/>
            </p:cNvSpPr>
            <p:nvPr/>
          </p:nvSpPr>
          <p:spPr bwMode="auto">
            <a:xfrm>
              <a:off x="0" y="836613"/>
              <a:ext cx="9144000" cy="0"/>
            </a:xfrm>
            <a:prstGeom prst="line">
              <a:avLst/>
            </a:prstGeom>
            <a:noFill/>
            <a:ln w="9525">
              <a:solidFill>
                <a:schemeClr val="bg1"/>
              </a:solidFill>
              <a:round/>
              <a:headEnd/>
              <a:tailEnd/>
            </a:ln>
          </p:spPr>
          <p:txBody>
            <a:bodyPr/>
            <a:lstStyle/>
            <a:p>
              <a:endParaRPr lang="en-US"/>
            </a:p>
          </p:txBody>
        </p:sp>
        <p:sp>
          <p:nvSpPr>
            <p:cNvPr id="8" name="Rectangle 7"/>
            <p:cNvSpPr>
              <a:spLocks noChangeArrowheads="1"/>
            </p:cNvSpPr>
            <p:nvPr/>
          </p:nvSpPr>
          <p:spPr bwMode="auto">
            <a:xfrm>
              <a:off x="2273300" y="2270125"/>
              <a:ext cx="193675" cy="88900"/>
            </a:xfrm>
            <a:prstGeom prst="rect">
              <a:avLst/>
            </a:prstGeom>
            <a:solidFill>
              <a:schemeClr val="bg1"/>
            </a:solidFill>
            <a:ln w="9525" algn="ctr">
              <a:solidFill>
                <a:schemeClr val="bg1"/>
              </a:solidFill>
              <a:miter lim="800000"/>
              <a:headEnd/>
              <a:tailEnd/>
            </a:ln>
          </p:spPr>
          <p:txBody>
            <a:bodyPr wrap="none" anchor="ctr"/>
            <a:lstStyle/>
            <a:p>
              <a:endParaRPr lang="en-US"/>
            </a:p>
          </p:txBody>
        </p:sp>
        <p:sp>
          <p:nvSpPr>
            <p:cNvPr id="9" name="Text Box 13"/>
            <p:cNvSpPr txBox="1">
              <a:spLocks noChangeArrowheads="1"/>
            </p:cNvSpPr>
            <p:nvPr/>
          </p:nvSpPr>
          <p:spPr bwMode="auto">
            <a:xfrm>
              <a:off x="1955800" y="2419350"/>
              <a:ext cx="641350" cy="366713"/>
            </a:xfrm>
            <a:prstGeom prst="rect">
              <a:avLst/>
            </a:prstGeom>
            <a:noFill/>
            <a:ln w="9525" algn="ctr">
              <a:noFill/>
              <a:miter lim="800000"/>
              <a:headEnd/>
              <a:tailEnd/>
            </a:ln>
          </p:spPr>
          <p:txBody>
            <a:bodyPr wrap="none">
              <a:spAutoFit/>
            </a:bodyPr>
            <a:lstStyle/>
            <a:p>
              <a:r>
                <a:rPr lang="en-GB" sz="1800" b="0"/>
                <a:t>37%</a:t>
              </a:r>
            </a:p>
          </p:txBody>
        </p:sp>
        <p:sp>
          <p:nvSpPr>
            <p:cNvPr id="10" name="Text Box 14"/>
            <p:cNvSpPr txBox="1">
              <a:spLocks noChangeArrowheads="1"/>
            </p:cNvSpPr>
            <p:nvPr/>
          </p:nvSpPr>
          <p:spPr bwMode="auto">
            <a:xfrm>
              <a:off x="1954213" y="3052763"/>
              <a:ext cx="641350" cy="366713"/>
            </a:xfrm>
            <a:prstGeom prst="rect">
              <a:avLst/>
            </a:prstGeom>
            <a:noFill/>
            <a:ln w="9525" algn="ctr">
              <a:noFill/>
              <a:miter lim="800000"/>
              <a:headEnd/>
              <a:tailEnd/>
            </a:ln>
          </p:spPr>
          <p:txBody>
            <a:bodyPr wrap="none">
              <a:spAutoFit/>
            </a:bodyPr>
            <a:lstStyle/>
            <a:p>
              <a:r>
                <a:rPr lang="en-GB" sz="1800" b="0"/>
                <a:t>34%</a:t>
              </a:r>
            </a:p>
          </p:txBody>
        </p:sp>
        <p:sp>
          <p:nvSpPr>
            <p:cNvPr id="11" name="Text Box 15"/>
            <p:cNvSpPr txBox="1">
              <a:spLocks noChangeArrowheads="1"/>
            </p:cNvSpPr>
            <p:nvPr/>
          </p:nvSpPr>
          <p:spPr bwMode="auto">
            <a:xfrm>
              <a:off x="2017713" y="3808413"/>
              <a:ext cx="514350" cy="366713"/>
            </a:xfrm>
            <a:prstGeom prst="rect">
              <a:avLst/>
            </a:prstGeom>
            <a:noFill/>
            <a:ln w="9525" algn="ctr">
              <a:noFill/>
              <a:miter lim="800000"/>
              <a:headEnd/>
              <a:tailEnd/>
            </a:ln>
          </p:spPr>
          <p:txBody>
            <a:bodyPr wrap="none">
              <a:spAutoFit/>
            </a:bodyPr>
            <a:lstStyle/>
            <a:p>
              <a:r>
                <a:rPr lang="en-GB" sz="1800" b="0"/>
                <a:t>5%</a:t>
              </a:r>
            </a:p>
          </p:txBody>
        </p:sp>
        <p:sp>
          <p:nvSpPr>
            <p:cNvPr id="12" name="Text Box 16"/>
            <p:cNvSpPr txBox="1">
              <a:spLocks noChangeArrowheads="1"/>
            </p:cNvSpPr>
            <p:nvPr/>
          </p:nvSpPr>
          <p:spPr bwMode="auto">
            <a:xfrm>
              <a:off x="1954213" y="5046663"/>
              <a:ext cx="641350" cy="366713"/>
            </a:xfrm>
            <a:prstGeom prst="rect">
              <a:avLst/>
            </a:prstGeom>
            <a:noFill/>
            <a:ln w="9525" algn="ctr">
              <a:noFill/>
              <a:miter lim="800000"/>
              <a:headEnd/>
              <a:tailEnd/>
            </a:ln>
          </p:spPr>
          <p:txBody>
            <a:bodyPr wrap="none">
              <a:spAutoFit/>
            </a:bodyPr>
            <a:lstStyle/>
            <a:p>
              <a:r>
                <a:rPr lang="en-GB" sz="1800" b="0"/>
                <a:t>20%</a:t>
              </a:r>
            </a:p>
          </p:txBody>
        </p:sp>
        <p:cxnSp>
          <p:nvCxnSpPr>
            <p:cNvPr id="13" name="AutoShape 21"/>
            <p:cNvCxnSpPr>
              <a:cxnSpLocks noChangeShapeType="1"/>
              <a:stCxn id="40" idx="3"/>
              <a:endCxn id="39" idx="1"/>
            </p:cNvCxnSpPr>
            <p:nvPr/>
          </p:nvCxnSpPr>
          <p:spPr bwMode="auto">
            <a:xfrm>
              <a:off x="4405313" y="4598988"/>
              <a:ext cx="2036762" cy="515938"/>
            </a:xfrm>
            <a:prstGeom prst="bentConnector3">
              <a:avLst>
                <a:gd name="adj1" fmla="val 49963"/>
              </a:avLst>
            </a:prstGeom>
            <a:noFill/>
            <a:ln w="38100">
              <a:solidFill>
                <a:srgbClr val="92D050"/>
              </a:solidFill>
              <a:miter lim="800000"/>
              <a:headEnd/>
              <a:tailEnd type="triangle" w="med" len="med"/>
            </a:ln>
          </p:spPr>
        </p:cxnSp>
        <p:cxnSp>
          <p:nvCxnSpPr>
            <p:cNvPr id="14" name="AutoShape 22"/>
            <p:cNvCxnSpPr>
              <a:cxnSpLocks noChangeShapeType="1"/>
              <a:stCxn id="40" idx="3"/>
              <a:endCxn id="38" idx="1"/>
            </p:cNvCxnSpPr>
            <p:nvPr/>
          </p:nvCxnSpPr>
          <p:spPr bwMode="auto">
            <a:xfrm flipV="1">
              <a:off x="4405313" y="2487613"/>
              <a:ext cx="2049462" cy="2111375"/>
            </a:xfrm>
            <a:prstGeom prst="bentConnector3">
              <a:avLst>
                <a:gd name="adj1" fmla="val 49963"/>
              </a:avLst>
            </a:prstGeom>
            <a:noFill/>
            <a:ln w="38100">
              <a:solidFill>
                <a:srgbClr val="92D050"/>
              </a:solidFill>
              <a:miter lim="800000"/>
              <a:headEnd/>
              <a:tailEnd type="triangle" w="med" len="med"/>
            </a:ln>
          </p:spPr>
        </p:cxnSp>
        <p:sp>
          <p:nvSpPr>
            <p:cNvPr id="15" name="Text Box 29"/>
            <p:cNvSpPr txBox="1">
              <a:spLocks noChangeArrowheads="1"/>
            </p:cNvSpPr>
            <p:nvPr/>
          </p:nvSpPr>
          <p:spPr bwMode="auto">
            <a:xfrm>
              <a:off x="2214563" y="1878013"/>
              <a:ext cx="1020762" cy="274638"/>
            </a:xfrm>
            <a:prstGeom prst="rect">
              <a:avLst/>
            </a:prstGeom>
            <a:noFill/>
            <a:ln w="9525" algn="ctr">
              <a:noFill/>
              <a:miter lim="800000"/>
              <a:headEnd/>
              <a:tailEnd/>
            </a:ln>
          </p:spPr>
          <p:txBody>
            <a:bodyPr wrap="none">
              <a:spAutoFit/>
            </a:bodyPr>
            <a:lstStyle/>
            <a:p>
              <a:r>
                <a:rPr lang="en-GB" sz="1200" b="0"/>
                <a:t>(with others)</a:t>
              </a:r>
            </a:p>
          </p:txBody>
        </p:sp>
        <p:sp>
          <p:nvSpPr>
            <p:cNvPr id="16" name="Line 17"/>
            <p:cNvSpPr>
              <a:spLocks noChangeShapeType="1"/>
            </p:cNvSpPr>
            <p:nvPr/>
          </p:nvSpPr>
          <p:spPr bwMode="auto">
            <a:xfrm>
              <a:off x="539750" y="5691188"/>
              <a:ext cx="376237" cy="0"/>
            </a:xfrm>
            <a:prstGeom prst="line">
              <a:avLst/>
            </a:prstGeom>
            <a:noFill/>
            <a:ln w="38100">
              <a:solidFill>
                <a:srgbClr val="92D050"/>
              </a:solidFill>
              <a:round/>
              <a:headEnd/>
              <a:tailEnd type="triangle" w="med" len="med"/>
            </a:ln>
          </p:spPr>
          <p:txBody>
            <a:bodyPr wrap="none" anchor="ctr"/>
            <a:lstStyle/>
            <a:p>
              <a:endParaRPr lang="en-US"/>
            </a:p>
          </p:txBody>
        </p:sp>
        <p:sp>
          <p:nvSpPr>
            <p:cNvPr id="17" name="Text Box 18"/>
            <p:cNvSpPr txBox="1">
              <a:spLocks noChangeArrowheads="1"/>
            </p:cNvSpPr>
            <p:nvPr/>
          </p:nvSpPr>
          <p:spPr bwMode="auto">
            <a:xfrm>
              <a:off x="977900" y="5538788"/>
              <a:ext cx="1301750" cy="304800"/>
            </a:xfrm>
            <a:prstGeom prst="rect">
              <a:avLst/>
            </a:prstGeom>
            <a:noFill/>
            <a:ln w="9525" algn="ctr">
              <a:noFill/>
              <a:miter lim="800000"/>
              <a:headEnd/>
              <a:tailEnd/>
            </a:ln>
          </p:spPr>
          <p:txBody>
            <a:bodyPr wrap="none">
              <a:spAutoFit/>
            </a:bodyPr>
            <a:lstStyle/>
            <a:p>
              <a:r>
                <a:rPr lang="en-GB" b="0"/>
                <a:t>Zero/Low CO</a:t>
              </a:r>
              <a:r>
                <a:rPr lang="en-GB" b="0" baseline="-25000"/>
                <a:t>2</a:t>
              </a:r>
            </a:p>
          </p:txBody>
        </p:sp>
        <p:sp>
          <p:nvSpPr>
            <p:cNvPr id="18" name="Line 19"/>
            <p:cNvSpPr>
              <a:spLocks noChangeShapeType="1"/>
            </p:cNvSpPr>
            <p:nvPr/>
          </p:nvSpPr>
          <p:spPr bwMode="auto">
            <a:xfrm>
              <a:off x="2527300" y="5691188"/>
              <a:ext cx="376237" cy="0"/>
            </a:xfrm>
            <a:prstGeom prst="line">
              <a:avLst/>
            </a:prstGeom>
            <a:noFill/>
            <a:ln w="38100">
              <a:solidFill>
                <a:schemeClr val="accent2"/>
              </a:solidFill>
              <a:round/>
              <a:headEnd/>
              <a:tailEnd type="triangle" w="med" len="med"/>
            </a:ln>
          </p:spPr>
          <p:txBody>
            <a:bodyPr wrap="none" anchor="ctr"/>
            <a:lstStyle/>
            <a:p>
              <a:endParaRPr lang="en-US"/>
            </a:p>
          </p:txBody>
        </p:sp>
        <p:sp>
          <p:nvSpPr>
            <p:cNvPr id="19" name="Text Box 20"/>
            <p:cNvSpPr txBox="1">
              <a:spLocks noChangeArrowheads="1"/>
            </p:cNvSpPr>
            <p:nvPr/>
          </p:nvSpPr>
          <p:spPr bwMode="auto">
            <a:xfrm>
              <a:off x="3076575" y="5538788"/>
              <a:ext cx="928687" cy="304800"/>
            </a:xfrm>
            <a:prstGeom prst="rect">
              <a:avLst/>
            </a:prstGeom>
            <a:noFill/>
            <a:ln w="9525" algn="ctr">
              <a:noFill/>
              <a:miter lim="800000"/>
              <a:headEnd/>
              <a:tailEnd/>
            </a:ln>
          </p:spPr>
          <p:txBody>
            <a:bodyPr wrap="none">
              <a:spAutoFit/>
            </a:bodyPr>
            <a:lstStyle/>
            <a:p>
              <a:r>
                <a:rPr lang="en-GB" b="0"/>
                <a:t>High CO</a:t>
              </a:r>
              <a:r>
                <a:rPr lang="en-GB" b="0" baseline="-25000"/>
                <a:t>2</a:t>
              </a:r>
            </a:p>
          </p:txBody>
        </p:sp>
        <p:sp>
          <p:nvSpPr>
            <p:cNvPr id="20" name="Line 6"/>
            <p:cNvSpPr>
              <a:spLocks noChangeShapeType="1"/>
            </p:cNvSpPr>
            <p:nvPr/>
          </p:nvSpPr>
          <p:spPr bwMode="auto">
            <a:xfrm>
              <a:off x="1746250" y="1431925"/>
              <a:ext cx="2062162" cy="2824163"/>
            </a:xfrm>
            <a:prstGeom prst="line">
              <a:avLst/>
            </a:prstGeom>
            <a:noFill/>
            <a:ln w="38100">
              <a:solidFill>
                <a:srgbClr val="C00000"/>
              </a:solidFill>
              <a:round/>
              <a:headEnd/>
              <a:tailEnd type="triangle" w="med" len="med"/>
            </a:ln>
          </p:spPr>
          <p:txBody>
            <a:bodyPr wrap="none" anchor="ctr"/>
            <a:lstStyle/>
            <a:p>
              <a:endParaRPr lang="en-US"/>
            </a:p>
          </p:txBody>
        </p:sp>
        <p:sp>
          <p:nvSpPr>
            <p:cNvPr id="21" name="Line 8"/>
            <p:cNvSpPr>
              <a:spLocks noChangeShapeType="1"/>
            </p:cNvSpPr>
            <p:nvPr/>
          </p:nvSpPr>
          <p:spPr bwMode="auto">
            <a:xfrm flipV="1">
              <a:off x="1841500" y="2301875"/>
              <a:ext cx="4581525" cy="9525"/>
            </a:xfrm>
            <a:prstGeom prst="line">
              <a:avLst/>
            </a:prstGeom>
            <a:noFill/>
            <a:ln w="38100">
              <a:solidFill>
                <a:srgbClr val="C00000"/>
              </a:solidFill>
              <a:round/>
              <a:headEnd/>
              <a:tailEnd type="triangle" w="med" len="med"/>
            </a:ln>
          </p:spPr>
          <p:txBody>
            <a:bodyPr wrap="none" anchor="ctr"/>
            <a:lstStyle/>
            <a:p>
              <a:endParaRPr lang="en-US"/>
            </a:p>
          </p:txBody>
        </p:sp>
        <p:sp>
          <p:nvSpPr>
            <p:cNvPr id="22" name="Line 9"/>
            <p:cNvSpPr>
              <a:spLocks noChangeShapeType="1"/>
            </p:cNvSpPr>
            <p:nvPr/>
          </p:nvSpPr>
          <p:spPr bwMode="auto">
            <a:xfrm>
              <a:off x="1820863" y="2506663"/>
              <a:ext cx="1838325" cy="1778000"/>
            </a:xfrm>
            <a:prstGeom prst="line">
              <a:avLst/>
            </a:prstGeom>
            <a:noFill/>
            <a:ln w="38100">
              <a:solidFill>
                <a:srgbClr val="C00000"/>
              </a:solidFill>
              <a:round/>
              <a:headEnd/>
              <a:tailEnd type="triangle" w="med" len="med"/>
            </a:ln>
          </p:spPr>
          <p:txBody>
            <a:bodyPr wrap="none" anchor="ctr"/>
            <a:lstStyle/>
            <a:p>
              <a:endParaRPr lang="en-US"/>
            </a:p>
          </p:txBody>
        </p:sp>
        <p:sp>
          <p:nvSpPr>
            <p:cNvPr id="23" name="Line 10"/>
            <p:cNvSpPr>
              <a:spLocks noChangeShapeType="1"/>
            </p:cNvSpPr>
            <p:nvPr/>
          </p:nvSpPr>
          <p:spPr bwMode="auto">
            <a:xfrm>
              <a:off x="1860550" y="3321050"/>
              <a:ext cx="1600200" cy="963613"/>
            </a:xfrm>
            <a:prstGeom prst="line">
              <a:avLst/>
            </a:prstGeom>
            <a:noFill/>
            <a:ln w="38100">
              <a:solidFill>
                <a:srgbClr val="C00000"/>
              </a:solidFill>
              <a:round/>
              <a:headEnd/>
              <a:tailEnd type="triangle" w="med" len="med"/>
            </a:ln>
          </p:spPr>
          <p:txBody>
            <a:bodyPr wrap="none" anchor="ctr"/>
            <a:lstStyle/>
            <a:p>
              <a:endParaRPr lang="en-US"/>
            </a:p>
          </p:txBody>
        </p:sp>
        <p:sp>
          <p:nvSpPr>
            <p:cNvPr id="24" name="Line 11"/>
            <p:cNvSpPr>
              <a:spLocks noChangeShapeType="1"/>
            </p:cNvSpPr>
            <p:nvPr/>
          </p:nvSpPr>
          <p:spPr bwMode="auto">
            <a:xfrm>
              <a:off x="1881188" y="4186238"/>
              <a:ext cx="1131887" cy="377825"/>
            </a:xfrm>
            <a:prstGeom prst="line">
              <a:avLst/>
            </a:prstGeom>
            <a:noFill/>
            <a:ln w="38100">
              <a:solidFill>
                <a:srgbClr val="92D050"/>
              </a:solidFill>
              <a:round/>
              <a:headEnd/>
              <a:tailEnd type="triangle" w="med" len="med"/>
            </a:ln>
          </p:spPr>
          <p:txBody>
            <a:bodyPr wrap="none" anchor="ctr"/>
            <a:lstStyle/>
            <a:p>
              <a:endParaRPr lang="en-US"/>
            </a:p>
          </p:txBody>
        </p:sp>
        <p:sp>
          <p:nvSpPr>
            <p:cNvPr id="25" name="Line 12"/>
            <p:cNvSpPr>
              <a:spLocks noChangeShapeType="1"/>
            </p:cNvSpPr>
            <p:nvPr/>
          </p:nvSpPr>
          <p:spPr bwMode="auto">
            <a:xfrm flipV="1">
              <a:off x="1900238" y="4643438"/>
              <a:ext cx="1093787" cy="446088"/>
            </a:xfrm>
            <a:prstGeom prst="line">
              <a:avLst/>
            </a:prstGeom>
            <a:noFill/>
            <a:ln w="38100">
              <a:solidFill>
                <a:srgbClr val="92D050"/>
              </a:solidFill>
              <a:round/>
              <a:headEnd/>
              <a:tailEnd type="triangle" w="med" len="med"/>
            </a:ln>
          </p:spPr>
          <p:txBody>
            <a:bodyPr wrap="none" anchor="ctr"/>
            <a:lstStyle/>
            <a:p>
              <a:endParaRPr lang="en-US"/>
            </a:p>
          </p:txBody>
        </p:sp>
        <p:cxnSp>
          <p:nvCxnSpPr>
            <p:cNvPr id="26" name="AutoShape 24"/>
            <p:cNvCxnSpPr>
              <a:cxnSpLocks noChangeShapeType="1"/>
            </p:cNvCxnSpPr>
            <p:nvPr/>
          </p:nvCxnSpPr>
          <p:spPr bwMode="auto">
            <a:xfrm>
              <a:off x="4327525" y="4692650"/>
              <a:ext cx="2065337" cy="515938"/>
            </a:xfrm>
            <a:prstGeom prst="bentConnector3">
              <a:avLst>
                <a:gd name="adj1" fmla="val 49963"/>
              </a:avLst>
            </a:prstGeom>
            <a:noFill/>
            <a:ln w="38100">
              <a:solidFill>
                <a:srgbClr val="C00000"/>
              </a:solidFill>
              <a:miter lim="800000"/>
              <a:headEnd/>
              <a:tailEnd type="triangle" w="med" len="med"/>
            </a:ln>
          </p:spPr>
        </p:cxnSp>
        <p:cxnSp>
          <p:nvCxnSpPr>
            <p:cNvPr id="27" name="AutoShape 25"/>
            <p:cNvCxnSpPr>
              <a:cxnSpLocks noChangeShapeType="1"/>
            </p:cNvCxnSpPr>
            <p:nvPr/>
          </p:nvCxnSpPr>
          <p:spPr bwMode="auto">
            <a:xfrm flipV="1">
              <a:off x="4346575" y="2390775"/>
              <a:ext cx="2065337" cy="2111375"/>
            </a:xfrm>
            <a:prstGeom prst="bentConnector3">
              <a:avLst>
                <a:gd name="adj1" fmla="val 49963"/>
              </a:avLst>
            </a:prstGeom>
            <a:noFill/>
            <a:ln w="38100">
              <a:solidFill>
                <a:srgbClr val="C00000"/>
              </a:solidFill>
              <a:miter lim="800000"/>
              <a:headEnd/>
              <a:tailEnd type="triangle" w="med" len="med"/>
            </a:ln>
          </p:spPr>
        </p:cxnSp>
        <p:cxnSp>
          <p:nvCxnSpPr>
            <p:cNvPr id="28" name="AutoShape 26"/>
            <p:cNvCxnSpPr>
              <a:cxnSpLocks noChangeShapeType="1"/>
              <a:stCxn id="31" idx="3"/>
              <a:endCxn id="32" idx="1"/>
            </p:cNvCxnSpPr>
            <p:nvPr/>
          </p:nvCxnSpPr>
          <p:spPr bwMode="auto">
            <a:xfrm>
              <a:off x="1800225" y="1365250"/>
              <a:ext cx="2605087" cy="0"/>
            </a:xfrm>
            <a:prstGeom prst="straightConnector1">
              <a:avLst/>
            </a:prstGeom>
            <a:noFill/>
            <a:ln w="38100">
              <a:solidFill>
                <a:srgbClr val="C00000"/>
              </a:solidFill>
              <a:round/>
              <a:headEnd/>
              <a:tailEnd type="triangle" w="med" len="med"/>
            </a:ln>
          </p:spPr>
        </p:cxnSp>
        <p:cxnSp>
          <p:nvCxnSpPr>
            <p:cNvPr id="29" name="AutoShape 27"/>
            <p:cNvCxnSpPr>
              <a:cxnSpLocks noChangeShapeType="1"/>
              <a:stCxn id="32" idx="3"/>
              <a:endCxn id="33" idx="1"/>
            </p:cNvCxnSpPr>
            <p:nvPr/>
          </p:nvCxnSpPr>
          <p:spPr bwMode="auto">
            <a:xfrm flipV="1">
              <a:off x="6364288" y="1363663"/>
              <a:ext cx="839787" cy="1588"/>
            </a:xfrm>
            <a:prstGeom prst="straightConnector1">
              <a:avLst/>
            </a:prstGeom>
            <a:noFill/>
            <a:ln w="38100">
              <a:solidFill>
                <a:srgbClr val="C00000"/>
              </a:solidFill>
              <a:round/>
              <a:headEnd/>
              <a:tailEnd type="triangle" w="med" len="med"/>
            </a:ln>
          </p:spPr>
        </p:cxnSp>
        <p:sp>
          <p:nvSpPr>
            <p:cNvPr id="30" name="Text Box 28"/>
            <p:cNvSpPr txBox="1">
              <a:spLocks noChangeArrowheads="1"/>
            </p:cNvSpPr>
            <p:nvPr/>
          </p:nvSpPr>
          <p:spPr bwMode="auto">
            <a:xfrm>
              <a:off x="2079625" y="1614488"/>
              <a:ext cx="514350" cy="366713"/>
            </a:xfrm>
            <a:prstGeom prst="rect">
              <a:avLst/>
            </a:prstGeom>
            <a:noFill/>
            <a:ln w="9525" algn="ctr">
              <a:noFill/>
              <a:miter lim="800000"/>
              <a:headEnd/>
              <a:tailEnd/>
            </a:ln>
          </p:spPr>
          <p:txBody>
            <a:bodyPr wrap="none">
              <a:spAutoFit/>
            </a:bodyPr>
            <a:lstStyle/>
            <a:p>
              <a:r>
                <a:rPr lang="en-GB" sz="1800" b="0"/>
                <a:t>4%</a:t>
              </a:r>
            </a:p>
          </p:txBody>
        </p:sp>
        <p:sp>
          <p:nvSpPr>
            <p:cNvPr id="31" name="AutoShape 30"/>
            <p:cNvSpPr>
              <a:spLocks noChangeArrowheads="1"/>
            </p:cNvSpPr>
            <p:nvPr/>
          </p:nvSpPr>
          <p:spPr bwMode="auto">
            <a:xfrm>
              <a:off x="379413" y="1081088"/>
              <a:ext cx="1420812" cy="566738"/>
            </a:xfrm>
            <a:prstGeom prst="roundRect">
              <a:avLst>
                <a:gd name="adj" fmla="val 16667"/>
              </a:avLst>
            </a:prstGeom>
            <a:gradFill rotWithShape="1">
              <a:gsLst>
                <a:gs pos="0">
                  <a:srgbClr val="006699"/>
                </a:gs>
                <a:gs pos="100000">
                  <a:srgbClr val="002F47"/>
                </a:gs>
              </a:gsLst>
              <a:lin ang="5400000" scaled="1"/>
            </a:gradFill>
            <a:ln w="9525" algn="ctr">
              <a:solidFill>
                <a:schemeClr val="tx1"/>
              </a:solidFill>
              <a:round/>
              <a:headEnd/>
              <a:tailEnd/>
            </a:ln>
          </p:spPr>
          <p:txBody>
            <a:bodyPr wrap="none" anchor="ctr"/>
            <a:lstStyle/>
            <a:p>
              <a:r>
                <a:rPr lang="en-GB" sz="1800" b="0">
                  <a:solidFill>
                    <a:schemeClr val="bg1"/>
                  </a:solidFill>
                </a:rPr>
                <a:t>Oil</a:t>
              </a:r>
            </a:p>
          </p:txBody>
        </p:sp>
        <p:sp>
          <p:nvSpPr>
            <p:cNvPr id="32" name="AutoShape 31"/>
            <p:cNvSpPr>
              <a:spLocks noChangeArrowheads="1"/>
            </p:cNvSpPr>
            <p:nvPr/>
          </p:nvSpPr>
          <p:spPr bwMode="auto">
            <a:xfrm>
              <a:off x="4405313" y="1076325"/>
              <a:ext cx="1958975" cy="576263"/>
            </a:xfrm>
            <a:prstGeom prst="roundRect">
              <a:avLst>
                <a:gd name="adj" fmla="val 16667"/>
              </a:avLst>
            </a:prstGeom>
            <a:gradFill rotWithShape="1">
              <a:gsLst>
                <a:gs pos="0">
                  <a:srgbClr val="66CCFF"/>
                </a:gs>
                <a:gs pos="100000">
                  <a:srgbClr val="2F5E76"/>
                </a:gs>
              </a:gsLst>
              <a:lin ang="5400000" scaled="1"/>
            </a:gradFill>
            <a:ln w="9525" algn="ctr">
              <a:solidFill>
                <a:srgbClr val="336699"/>
              </a:solidFill>
              <a:round/>
              <a:headEnd/>
              <a:tailEnd/>
            </a:ln>
          </p:spPr>
          <p:txBody>
            <a:bodyPr wrap="none" anchor="ctr"/>
            <a:lstStyle/>
            <a:p>
              <a:r>
                <a:rPr lang="en-GB" sz="1800" b="0">
                  <a:solidFill>
                    <a:schemeClr val="bg1"/>
                  </a:solidFill>
                </a:rPr>
                <a:t>Gasoline or Diesel</a:t>
              </a:r>
            </a:p>
          </p:txBody>
        </p:sp>
        <p:sp>
          <p:nvSpPr>
            <p:cNvPr id="33" name="AutoShape 32"/>
            <p:cNvSpPr>
              <a:spLocks noChangeArrowheads="1"/>
            </p:cNvSpPr>
            <p:nvPr/>
          </p:nvSpPr>
          <p:spPr bwMode="auto">
            <a:xfrm>
              <a:off x="7204075" y="1079500"/>
              <a:ext cx="1581150" cy="568325"/>
            </a:xfrm>
            <a:prstGeom prst="roundRect">
              <a:avLst>
                <a:gd name="adj" fmla="val 16667"/>
              </a:avLst>
            </a:prstGeom>
            <a:gradFill rotWithShape="1">
              <a:gsLst>
                <a:gs pos="0">
                  <a:srgbClr val="FFCC66"/>
                </a:gs>
                <a:gs pos="100000">
                  <a:srgbClr val="765E2F"/>
                </a:gs>
              </a:gsLst>
              <a:lin ang="5400000" scaled="1"/>
            </a:gradFill>
            <a:ln w="9525" algn="ctr">
              <a:solidFill>
                <a:srgbClr val="336699"/>
              </a:solidFill>
              <a:round/>
              <a:headEnd/>
              <a:tailEnd/>
            </a:ln>
          </p:spPr>
          <p:txBody>
            <a:bodyPr wrap="none" anchor="ctr"/>
            <a:lstStyle/>
            <a:p>
              <a:r>
                <a:rPr lang="en-GB" sz="1800" b="0">
                  <a:solidFill>
                    <a:schemeClr val="bg1"/>
                  </a:solidFill>
                </a:rPr>
                <a:t>Transport</a:t>
              </a:r>
            </a:p>
          </p:txBody>
        </p:sp>
        <p:sp>
          <p:nvSpPr>
            <p:cNvPr id="34" name="AutoShape 33"/>
            <p:cNvSpPr>
              <a:spLocks noChangeArrowheads="1"/>
            </p:cNvSpPr>
            <p:nvPr/>
          </p:nvSpPr>
          <p:spPr bwMode="auto">
            <a:xfrm>
              <a:off x="379413" y="2187575"/>
              <a:ext cx="1452562" cy="596900"/>
            </a:xfrm>
            <a:prstGeom prst="roundRect">
              <a:avLst>
                <a:gd name="adj" fmla="val 16667"/>
              </a:avLst>
            </a:prstGeom>
            <a:gradFill rotWithShape="1">
              <a:gsLst>
                <a:gs pos="0">
                  <a:srgbClr val="006699"/>
                </a:gs>
                <a:gs pos="100000">
                  <a:srgbClr val="002F47"/>
                </a:gs>
              </a:gsLst>
              <a:lin ang="5400000" scaled="1"/>
            </a:gradFill>
            <a:ln w="9525" algn="ctr">
              <a:solidFill>
                <a:schemeClr val="tx1"/>
              </a:solidFill>
              <a:round/>
              <a:headEnd/>
              <a:tailEnd/>
            </a:ln>
          </p:spPr>
          <p:txBody>
            <a:bodyPr wrap="none" anchor="ctr"/>
            <a:lstStyle/>
            <a:p>
              <a:r>
                <a:rPr lang="en-GB" sz="1800" b="0">
                  <a:solidFill>
                    <a:schemeClr val="bg1"/>
                  </a:solidFill>
                </a:rPr>
                <a:t>Gas</a:t>
              </a:r>
            </a:p>
          </p:txBody>
        </p:sp>
        <p:sp>
          <p:nvSpPr>
            <p:cNvPr id="35" name="AutoShape 34"/>
            <p:cNvSpPr>
              <a:spLocks noChangeArrowheads="1"/>
            </p:cNvSpPr>
            <p:nvPr/>
          </p:nvSpPr>
          <p:spPr bwMode="auto">
            <a:xfrm>
              <a:off x="379413" y="3057525"/>
              <a:ext cx="1490662" cy="536575"/>
            </a:xfrm>
            <a:prstGeom prst="roundRect">
              <a:avLst>
                <a:gd name="adj" fmla="val 16667"/>
              </a:avLst>
            </a:prstGeom>
            <a:gradFill rotWithShape="1">
              <a:gsLst>
                <a:gs pos="0">
                  <a:srgbClr val="006699"/>
                </a:gs>
                <a:gs pos="100000">
                  <a:srgbClr val="002F47"/>
                </a:gs>
              </a:gsLst>
              <a:lin ang="5400000" scaled="1"/>
            </a:gradFill>
            <a:ln w="9525" algn="ctr">
              <a:solidFill>
                <a:schemeClr val="tx1"/>
              </a:solidFill>
              <a:round/>
              <a:headEnd/>
              <a:tailEnd/>
            </a:ln>
          </p:spPr>
          <p:txBody>
            <a:bodyPr wrap="none" anchor="ctr"/>
            <a:lstStyle/>
            <a:p>
              <a:r>
                <a:rPr lang="en-GB" sz="1800" b="0">
                  <a:solidFill>
                    <a:schemeClr val="bg1"/>
                  </a:solidFill>
                </a:rPr>
                <a:t>Coal</a:t>
              </a:r>
            </a:p>
          </p:txBody>
        </p:sp>
        <p:sp>
          <p:nvSpPr>
            <p:cNvPr id="36" name="AutoShape 35"/>
            <p:cNvSpPr>
              <a:spLocks noChangeArrowheads="1"/>
            </p:cNvSpPr>
            <p:nvPr/>
          </p:nvSpPr>
          <p:spPr bwMode="auto">
            <a:xfrm>
              <a:off x="379413" y="3908425"/>
              <a:ext cx="1520825" cy="606425"/>
            </a:xfrm>
            <a:prstGeom prst="roundRect">
              <a:avLst>
                <a:gd name="adj" fmla="val 16667"/>
              </a:avLst>
            </a:prstGeom>
            <a:gradFill rotWithShape="1">
              <a:gsLst>
                <a:gs pos="0">
                  <a:schemeClr val="folHlink"/>
                </a:gs>
                <a:gs pos="100000">
                  <a:schemeClr val="folHlink">
                    <a:gamma/>
                    <a:shade val="46275"/>
                    <a:invGamma/>
                  </a:schemeClr>
                </a:gs>
              </a:gsLst>
              <a:lin ang="5400000" scaled="1"/>
            </a:gradFill>
            <a:ln w="9525" algn="ctr">
              <a:solidFill>
                <a:srgbClr val="336699"/>
              </a:solidFill>
              <a:round/>
              <a:headEnd/>
              <a:tailEnd/>
            </a:ln>
            <a:effectLst/>
          </p:spPr>
          <p:txBody>
            <a:bodyPr wrap="none" anchor="ctr"/>
            <a:lstStyle/>
            <a:p>
              <a:pPr>
                <a:defRPr/>
              </a:pPr>
              <a:r>
                <a:rPr lang="en-GB" sz="1800" b="0">
                  <a:solidFill>
                    <a:schemeClr val="bg1"/>
                  </a:solidFill>
                </a:rPr>
                <a:t>Renewables</a:t>
              </a:r>
            </a:p>
          </p:txBody>
        </p:sp>
        <p:sp>
          <p:nvSpPr>
            <p:cNvPr id="37" name="AutoShape 36"/>
            <p:cNvSpPr>
              <a:spLocks noChangeArrowheads="1"/>
            </p:cNvSpPr>
            <p:nvPr/>
          </p:nvSpPr>
          <p:spPr bwMode="auto">
            <a:xfrm>
              <a:off x="379413" y="4835525"/>
              <a:ext cx="1522412" cy="557213"/>
            </a:xfrm>
            <a:prstGeom prst="roundRect">
              <a:avLst>
                <a:gd name="adj" fmla="val 16667"/>
              </a:avLst>
            </a:prstGeom>
            <a:gradFill rotWithShape="1">
              <a:gsLst>
                <a:gs pos="0">
                  <a:schemeClr val="folHlink"/>
                </a:gs>
                <a:gs pos="100000">
                  <a:schemeClr val="folHlink">
                    <a:gamma/>
                    <a:shade val="46275"/>
                    <a:invGamma/>
                  </a:schemeClr>
                </a:gs>
              </a:gsLst>
              <a:lin ang="5400000" scaled="1"/>
            </a:gradFill>
            <a:ln w="9525" algn="ctr">
              <a:solidFill>
                <a:srgbClr val="336699"/>
              </a:solidFill>
              <a:round/>
              <a:headEnd/>
              <a:tailEnd/>
            </a:ln>
            <a:effectLst/>
          </p:spPr>
          <p:txBody>
            <a:bodyPr wrap="none" anchor="ctr"/>
            <a:lstStyle/>
            <a:p>
              <a:pPr>
                <a:defRPr/>
              </a:pPr>
              <a:r>
                <a:rPr lang="en-GB" sz="1800" b="0">
                  <a:solidFill>
                    <a:schemeClr val="bg1"/>
                  </a:solidFill>
                </a:rPr>
                <a:t>Nuclear</a:t>
              </a:r>
            </a:p>
          </p:txBody>
        </p:sp>
        <p:sp>
          <p:nvSpPr>
            <p:cNvPr id="38" name="AutoShape 37"/>
            <p:cNvSpPr>
              <a:spLocks noChangeArrowheads="1"/>
            </p:cNvSpPr>
            <p:nvPr/>
          </p:nvSpPr>
          <p:spPr bwMode="auto">
            <a:xfrm>
              <a:off x="6454775" y="2128838"/>
              <a:ext cx="2330450" cy="715963"/>
            </a:xfrm>
            <a:prstGeom prst="roundRect">
              <a:avLst>
                <a:gd name="adj" fmla="val 16667"/>
              </a:avLst>
            </a:prstGeom>
            <a:gradFill rotWithShape="1">
              <a:gsLst>
                <a:gs pos="0">
                  <a:srgbClr val="FFCC66"/>
                </a:gs>
                <a:gs pos="100000">
                  <a:srgbClr val="765E2F"/>
                </a:gs>
              </a:gsLst>
              <a:lin ang="5400000" scaled="1"/>
            </a:gradFill>
            <a:ln w="9525" algn="ctr">
              <a:solidFill>
                <a:srgbClr val="336699"/>
              </a:solidFill>
              <a:round/>
              <a:headEnd/>
              <a:tailEnd/>
            </a:ln>
          </p:spPr>
          <p:txBody>
            <a:bodyPr wrap="none" anchor="ctr"/>
            <a:lstStyle/>
            <a:p>
              <a:r>
                <a:rPr lang="en-GB" sz="1800" b="0">
                  <a:solidFill>
                    <a:schemeClr val="bg1"/>
                  </a:solidFill>
                </a:rPr>
                <a:t>Heat</a:t>
              </a:r>
            </a:p>
            <a:p>
              <a:r>
                <a:rPr lang="en-GB" sz="1800" b="0">
                  <a:solidFill>
                    <a:schemeClr val="bg1"/>
                  </a:solidFill>
                </a:rPr>
                <a:t>(Homes &amp; Business)</a:t>
              </a:r>
            </a:p>
          </p:txBody>
        </p:sp>
        <p:sp>
          <p:nvSpPr>
            <p:cNvPr id="39" name="AutoShape 38"/>
            <p:cNvSpPr>
              <a:spLocks noChangeArrowheads="1"/>
            </p:cNvSpPr>
            <p:nvPr/>
          </p:nvSpPr>
          <p:spPr bwMode="auto">
            <a:xfrm>
              <a:off x="6442075" y="4741863"/>
              <a:ext cx="2343150" cy="746125"/>
            </a:xfrm>
            <a:prstGeom prst="roundRect">
              <a:avLst>
                <a:gd name="adj" fmla="val 16667"/>
              </a:avLst>
            </a:prstGeom>
            <a:gradFill rotWithShape="1">
              <a:gsLst>
                <a:gs pos="0">
                  <a:srgbClr val="FFCC66"/>
                </a:gs>
                <a:gs pos="100000">
                  <a:srgbClr val="765E2F"/>
                </a:gs>
              </a:gsLst>
              <a:lin ang="5400000" scaled="1"/>
            </a:gradFill>
            <a:ln w="9525" algn="ctr">
              <a:solidFill>
                <a:srgbClr val="336699"/>
              </a:solidFill>
              <a:round/>
              <a:headEnd/>
              <a:tailEnd/>
            </a:ln>
          </p:spPr>
          <p:txBody>
            <a:bodyPr wrap="none" anchor="ctr"/>
            <a:lstStyle/>
            <a:p>
              <a:r>
                <a:rPr lang="en-GB" sz="1800" b="0" dirty="0">
                  <a:solidFill>
                    <a:schemeClr val="bg1"/>
                  </a:solidFill>
                </a:rPr>
                <a:t>Power Services</a:t>
              </a:r>
            </a:p>
            <a:p>
              <a:r>
                <a:rPr lang="en-GB" sz="1800" b="0" dirty="0">
                  <a:solidFill>
                    <a:schemeClr val="bg1"/>
                  </a:solidFill>
                </a:rPr>
                <a:t>(Homes &amp; Business)</a:t>
              </a:r>
            </a:p>
          </p:txBody>
        </p:sp>
        <p:sp>
          <p:nvSpPr>
            <p:cNvPr id="40" name="AutoShape 39"/>
            <p:cNvSpPr>
              <a:spLocks noChangeArrowheads="1"/>
            </p:cNvSpPr>
            <p:nvPr/>
          </p:nvSpPr>
          <p:spPr bwMode="auto">
            <a:xfrm>
              <a:off x="3043238" y="4295775"/>
              <a:ext cx="1362075" cy="606425"/>
            </a:xfrm>
            <a:prstGeom prst="roundRect">
              <a:avLst>
                <a:gd name="adj" fmla="val 16667"/>
              </a:avLst>
            </a:prstGeom>
            <a:gradFill rotWithShape="1">
              <a:gsLst>
                <a:gs pos="0">
                  <a:srgbClr val="66CCFF"/>
                </a:gs>
                <a:gs pos="100000">
                  <a:srgbClr val="2F5E76"/>
                </a:gs>
              </a:gsLst>
              <a:lin ang="5400000" scaled="1"/>
            </a:gradFill>
            <a:ln w="9525" algn="ctr">
              <a:solidFill>
                <a:srgbClr val="336699"/>
              </a:solidFill>
              <a:round/>
              <a:headEnd/>
              <a:tailEnd/>
            </a:ln>
          </p:spPr>
          <p:txBody>
            <a:bodyPr wrap="none" anchor="ctr"/>
            <a:lstStyle/>
            <a:p>
              <a:r>
                <a:rPr lang="en-GB" sz="1800" b="0">
                  <a:solidFill>
                    <a:schemeClr val="bg1"/>
                  </a:solidFill>
                </a:rPr>
                <a:t>Electricity</a:t>
              </a:r>
            </a:p>
          </p:txBody>
        </p:sp>
      </p:grpSp>
      <p:sp>
        <p:nvSpPr>
          <p:cNvPr id="41" name="TextBox 40"/>
          <p:cNvSpPr txBox="1"/>
          <p:nvPr/>
        </p:nvSpPr>
        <p:spPr>
          <a:xfrm>
            <a:off x="35496" y="44624"/>
            <a:ext cx="3081293" cy="584775"/>
          </a:xfrm>
          <a:prstGeom prst="rect">
            <a:avLst/>
          </a:prstGeom>
          <a:noFill/>
        </p:spPr>
        <p:txBody>
          <a:bodyPr wrap="none" rtlCol="0">
            <a:spAutoFit/>
          </a:bodyPr>
          <a:lstStyle/>
          <a:p>
            <a:r>
              <a:rPr lang="en-GB" sz="3200" b="1" dirty="0" smtClean="0">
                <a:solidFill>
                  <a:schemeClr val="bg1"/>
                </a:solidFill>
              </a:rPr>
              <a:t>Energy Mix in UK</a:t>
            </a:r>
            <a:endParaRPr lang="en-GB" sz="3200" b="1" dirty="0">
              <a:solidFill>
                <a:schemeClr val="bg1"/>
              </a:solidFill>
            </a:endParaRPr>
          </a:p>
        </p:txBody>
      </p:sp>
    </p:spTree>
    <p:extLst>
      <p:ext uri="{BB962C8B-B14F-4D97-AF65-F5344CB8AC3E}">
        <p14:creationId xmlns:p14="http://schemas.microsoft.com/office/powerpoint/2010/main" xmlns="" val="11576272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692696"/>
            <a:ext cx="4600575" cy="35433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70412" y="3054052"/>
            <a:ext cx="4610100" cy="35433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35496" y="36235"/>
            <a:ext cx="7589578" cy="584775"/>
          </a:xfrm>
          <a:prstGeom prst="rect">
            <a:avLst/>
          </a:prstGeom>
          <a:noFill/>
        </p:spPr>
        <p:txBody>
          <a:bodyPr wrap="none" rtlCol="0">
            <a:spAutoFit/>
          </a:bodyPr>
          <a:lstStyle/>
          <a:p>
            <a:r>
              <a:rPr lang="en-GB" sz="3200" b="1" dirty="0" smtClean="0">
                <a:solidFill>
                  <a:schemeClr val="bg1"/>
                </a:solidFill>
              </a:rPr>
              <a:t>Nuclear Energy Consumption in Perspective</a:t>
            </a:r>
            <a:endParaRPr lang="en-GB" sz="3200" b="1" dirty="0">
              <a:solidFill>
                <a:schemeClr val="bg1"/>
              </a:solidFill>
            </a:endParaRPr>
          </a:p>
        </p:txBody>
      </p:sp>
      <p:sp>
        <p:nvSpPr>
          <p:cNvPr id="7" name="TextBox 6"/>
          <p:cNvSpPr txBox="1"/>
          <p:nvPr/>
        </p:nvSpPr>
        <p:spPr>
          <a:xfrm>
            <a:off x="4600575" y="702672"/>
            <a:ext cx="2803140" cy="646331"/>
          </a:xfrm>
          <a:prstGeom prst="rect">
            <a:avLst/>
          </a:prstGeom>
          <a:noFill/>
        </p:spPr>
        <p:txBody>
          <a:bodyPr wrap="none" rtlCol="0">
            <a:spAutoFit/>
          </a:bodyPr>
          <a:lstStyle/>
          <a:p>
            <a:pPr algn="ctr"/>
            <a:r>
              <a:rPr lang="en-GB" dirty="0" smtClean="0">
                <a:solidFill>
                  <a:srgbClr val="0070C0"/>
                </a:solidFill>
              </a:rPr>
              <a:t>World electricity generation</a:t>
            </a:r>
          </a:p>
          <a:p>
            <a:pPr algn="ctr"/>
            <a:r>
              <a:rPr lang="en-GB" dirty="0">
                <a:solidFill>
                  <a:srgbClr val="0070C0"/>
                </a:solidFill>
              </a:rPr>
              <a:t>(10</a:t>
            </a:r>
            <a:r>
              <a:rPr lang="en-GB" baseline="30000" dirty="0">
                <a:solidFill>
                  <a:srgbClr val="0070C0"/>
                </a:solidFill>
              </a:rPr>
              <a:t>12</a:t>
            </a:r>
            <a:r>
              <a:rPr lang="en-GB" dirty="0">
                <a:solidFill>
                  <a:srgbClr val="0070C0"/>
                </a:solidFill>
              </a:rPr>
              <a:t> kWh</a:t>
            </a:r>
            <a:r>
              <a:rPr lang="en-GB" dirty="0" smtClean="0">
                <a:solidFill>
                  <a:srgbClr val="0070C0"/>
                </a:solidFill>
              </a:rPr>
              <a:t>)</a:t>
            </a:r>
            <a:endParaRPr lang="en-GB" dirty="0">
              <a:solidFill>
                <a:srgbClr val="0070C0"/>
              </a:solidFill>
            </a:endParaRPr>
          </a:p>
        </p:txBody>
      </p:sp>
      <p:sp>
        <p:nvSpPr>
          <p:cNvPr id="8" name="TextBox 7"/>
          <p:cNvSpPr txBox="1"/>
          <p:nvPr/>
        </p:nvSpPr>
        <p:spPr>
          <a:xfrm>
            <a:off x="2051721" y="4581128"/>
            <a:ext cx="2518692" cy="923330"/>
          </a:xfrm>
          <a:prstGeom prst="rect">
            <a:avLst/>
          </a:prstGeom>
          <a:noFill/>
        </p:spPr>
        <p:txBody>
          <a:bodyPr wrap="square" rtlCol="0">
            <a:spAutoFit/>
          </a:bodyPr>
          <a:lstStyle/>
          <a:p>
            <a:pPr algn="ctr"/>
            <a:r>
              <a:rPr lang="en-GB" dirty="0" smtClean="0">
                <a:solidFill>
                  <a:srgbClr val="0070C0"/>
                </a:solidFill>
              </a:rPr>
              <a:t>World net electricity generation from nuclear</a:t>
            </a:r>
            <a:endParaRPr lang="en-GB" dirty="0">
              <a:solidFill>
                <a:srgbClr val="0070C0"/>
              </a:solidFill>
            </a:endParaRPr>
          </a:p>
          <a:p>
            <a:pPr algn="ctr"/>
            <a:r>
              <a:rPr lang="en-GB" dirty="0" smtClean="0">
                <a:solidFill>
                  <a:srgbClr val="0070C0"/>
                </a:solidFill>
              </a:rPr>
              <a:t>(10</a:t>
            </a:r>
            <a:r>
              <a:rPr lang="en-GB" baseline="30000" dirty="0" smtClean="0">
                <a:solidFill>
                  <a:srgbClr val="0070C0"/>
                </a:solidFill>
              </a:rPr>
              <a:t>12</a:t>
            </a:r>
            <a:r>
              <a:rPr lang="en-GB" dirty="0" smtClean="0">
                <a:solidFill>
                  <a:srgbClr val="0070C0"/>
                </a:solidFill>
              </a:rPr>
              <a:t> kWh)</a:t>
            </a:r>
            <a:endParaRPr lang="en-GB" dirty="0">
              <a:solidFill>
                <a:srgbClr val="0070C0"/>
              </a:solidFill>
            </a:endParaRPr>
          </a:p>
        </p:txBody>
      </p:sp>
      <p:sp>
        <p:nvSpPr>
          <p:cNvPr id="9" name="TextBox 8"/>
          <p:cNvSpPr txBox="1"/>
          <p:nvPr/>
        </p:nvSpPr>
        <p:spPr>
          <a:xfrm>
            <a:off x="16928" y="6309320"/>
            <a:ext cx="1818768" cy="307777"/>
          </a:xfrm>
          <a:prstGeom prst="rect">
            <a:avLst/>
          </a:prstGeom>
          <a:noFill/>
        </p:spPr>
        <p:txBody>
          <a:bodyPr wrap="none" rtlCol="0">
            <a:spAutoFit/>
          </a:bodyPr>
          <a:lstStyle/>
          <a:p>
            <a:r>
              <a:rPr lang="en-GB" sz="1400" b="1" dirty="0" smtClean="0">
                <a:solidFill>
                  <a:srgbClr val="0070C0"/>
                </a:solidFill>
              </a:rPr>
              <a:t>Source: DoE/EIA-0484</a:t>
            </a:r>
            <a:endParaRPr lang="en-GB" sz="1400" dirty="0"/>
          </a:p>
        </p:txBody>
      </p:sp>
    </p:spTree>
    <p:extLst>
      <p:ext uri="{BB962C8B-B14F-4D97-AF65-F5344CB8AC3E}">
        <p14:creationId xmlns:p14="http://schemas.microsoft.com/office/powerpoint/2010/main" xmlns="" val="20886817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0165" y="692696"/>
            <a:ext cx="5479947" cy="4203177"/>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5716698" y="1908349"/>
            <a:ext cx="3325312" cy="646331"/>
          </a:xfrm>
          <a:prstGeom prst="rect">
            <a:avLst/>
          </a:prstGeom>
          <a:noFill/>
        </p:spPr>
        <p:txBody>
          <a:bodyPr wrap="square" rtlCol="0">
            <a:spAutoFit/>
          </a:bodyPr>
          <a:lstStyle/>
          <a:p>
            <a:r>
              <a:rPr lang="en-GB" dirty="0" smtClean="0">
                <a:solidFill>
                  <a:srgbClr val="0070C0"/>
                </a:solidFill>
              </a:rPr>
              <a:t>1 cubic ton =40 cubic feet = 1.133 cubic meters</a:t>
            </a:r>
            <a:endParaRPr lang="en-GB" dirty="0">
              <a:solidFill>
                <a:srgbClr val="0070C0"/>
              </a:solidFill>
            </a:endParaRPr>
          </a:p>
        </p:txBody>
      </p:sp>
      <p:sp>
        <p:nvSpPr>
          <p:cNvPr id="7" name="TextBox 6"/>
          <p:cNvSpPr txBox="1"/>
          <p:nvPr/>
        </p:nvSpPr>
        <p:spPr>
          <a:xfrm>
            <a:off x="35496" y="36235"/>
            <a:ext cx="7727308" cy="461665"/>
          </a:xfrm>
          <a:prstGeom prst="rect">
            <a:avLst/>
          </a:prstGeom>
          <a:noFill/>
        </p:spPr>
        <p:txBody>
          <a:bodyPr wrap="none" rtlCol="0">
            <a:spAutoFit/>
          </a:bodyPr>
          <a:lstStyle/>
          <a:p>
            <a:r>
              <a:rPr lang="en-GB" sz="2400" b="1" dirty="0" smtClean="0">
                <a:solidFill>
                  <a:schemeClr val="bg1"/>
                </a:solidFill>
              </a:rPr>
              <a:t>World Energy-related CO</a:t>
            </a:r>
            <a:r>
              <a:rPr lang="en-GB" sz="2400" b="1" baseline="-25000" dirty="0" smtClean="0">
                <a:solidFill>
                  <a:schemeClr val="bg1"/>
                </a:solidFill>
              </a:rPr>
              <a:t>2</a:t>
            </a:r>
            <a:r>
              <a:rPr lang="en-GB" sz="2400" b="1" dirty="0" smtClean="0">
                <a:solidFill>
                  <a:schemeClr val="bg1"/>
                </a:solidFill>
              </a:rPr>
              <a:t> Emissions (in billion metric tons) </a:t>
            </a:r>
            <a:endParaRPr lang="en-GB" sz="2400" b="1" dirty="0">
              <a:solidFill>
                <a:schemeClr val="bg1"/>
              </a:solidFill>
            </a:endParaRPr>
          </a:p>
        </p:txBody>
      </p:sp>
      <p:sp>
        <p:nvSpPr>
          <p:cNvPr id="8" name="TextBox 7"/>
          <p:cNvSpPr txBox="1"/>
          <p:nvPr/>
        </p:nvSpPr>
        <p:spPr>
          <a:xfrm>
            <a:off x="7325232" y="692696"/>
            <a:ext cx="1818768" cy="307777"/>
          </a:xfrm>
          <a:prstGeom prst="rect">
            <a:avLst/>
          </a:prstGeom>
          <a:noFill/>
        </p:spPr>
        <p:txBody>
          <a:bodyPr wrap="none" rtlCol="0">
            <a:spAutoFit/>
          </a:bodyPr>
          <a:lstStyle/>
          <a:p>
            <a:r>
              <a:rPr lang="en-GB" sz="1400" b="1" dirty="0" smtClean="0">
                <a:solidFill>
                  <a:srgbClr val="0070C0"/>
                </a:solidFill>
              </a:rPr>
              <a:t>Source: DoE/EIA-0484</a:t>
            </a:r>
            <a:endParaRPr lang="en-GB" sz="1400" dirty="0"/>
          </a:p>
        </p:txBody>
      </p:sp>
      <p:sp>
        <p:nvSpPr>
          <p:cNvPr id="9" name="TextBox 8"/>
          <p:cNvSpPr txBox="1"/>
          <p:nvPr/>
        </p:nvSpPr>
        <p:spPr>
          <a:xfrm>
            <a:off x="-12410" y="4843026"/>
            <a:ext cx="9156410" cy="1754326"/>
          </a:xfrm>
          <a:prstGeom prst="rect">
            <a:avLst/>
          </a:prstGeom>
          <a:noFill/>
        </p:spPr>
        <p:txBody>
          <a:bodyPr wrap="square" rtlCol="0">
            <a:spAutoFit/>
          </a:bodyPr>
          <a:lstStyle/>
          <a:p>
            <a:pPr marL="285750" indent="-285750">
              <a:buFont typeface="Wingdings" panose="05000000000000000000" pitchFamily="2" charset="2"/>
              <a:buChar char="Ø"/>
            </a:pPr>
            <a:r>
              <a:rPr lang="en-GB" dirty="0" smtClean="0">
                <a:solidFill>
                  <a:srgbClr val="0070C0"/>
                </a:solidFill>
              </a:rPr>
              <a:t>Increase of coal power stations </a:t>
            </a:r>
            <a:r>
              <a:rPr lang="en-GB" dirty="0" smtClean="0">
                <a:solidFill>
                  <a:srgbClr val="0070C0"/>
                </a:solidFill>
                <a:sym typeface="Wingdings" panose="05000000000000000000" pitchFamily="2" charset="2"/>
              </a:rPr>
              <a:t> Increase coal consumption  more GHC (Greenhouse gases)</a:t>
            </a:r>
            <a:r>
              <a:rPr lang="en-GB" dirty="0" smtClean="0">
                <a:solidFill>
                  <a:srgbClr val="0070C0"/>
                </a:solidFill>
              </a:rPr>
              <a:t>;</a:t>
            </a:r>
            <a:endParaRPr lang="en-GB" dirty="0">
              <a:solidFill>
                <a:srgbClr val="0070C0"/>
              </a:solidFill>
            </a:endParaRPr>
          </a:p>
          <a:p>
            <a:pPr marL="285750" indent="-285750">
              <a:buFont typeface="Wingdings" panose="05000000000000000000" pitchFamily="2" charset="2"/>
              <a:buChar char="Ø"/>
            </a:pPr>
            <a:r>
              <a:rPr lang="en-GB" dirty="0" smtClean="0">
                <a:solidFill>
                  <a:srgbClr val="0070C0"/>
                </a:solidFill>
              </a:rPr>
              <a:t>Growth in consumption of liquid fuels and natural/shale gas over the next 30 years;</a:t>
            </a:r>
          </a:p>
          <a:p>
            <a:pPr marL="285750" indent="-285750">
              <a:buFont typeface="Wingdings" panose="05000000000000000000" pitchFamily="2" charset="2"/>
              <a:buChar char="Ø"/>
            </a:pPr>
            <a:r>
              <a:rPr lang="en-GB" dirty="0" smtClean="0">
                <a:solidFill>
                  <a:srgbClr val="0070C0"/>
                </a:solidFill>
              </a:rPr>
              <a:t>Solar, wind, biomass (renewables) will benefit from intensive R&amp;D and will continue to grow, but;</a:t>
            </a:r>
          </a:p>
          <a:p>
            <a:pPr marL="285750" indent="-285750">
              <a:buFont typeface="Wingdings" panose="05000000000000000000" pitchFamily="2" charset="2"/>
              <a:buChar char="Ø"/>
            </a:pPr>
            <a:r>
              <a:rPr lang="en-GB" dirty="0" smtClean="0">
                <a:solidFill>
                  <a:srgbClr val="0070C0"/>
                </a:solidFill>
              </a:rPr>
              <a:t>Solar and wind: unlikely to produce more than 25% of world demand of electricity by 2050.</a:t>
            </a:r>
            <a:endParaRPr lang="en-GB" dirty="0">
              <a:solidFill>
                <a:srgbClr val="0070C0"/>
              </a:solidFill>
            </a:endParaRPr>
          </a:p>
        </p:txBody>
      </p:sp>
    </p:spTree>
    <p:extLst>
      <p:ext uri="{BB962C8B-B14F-4D97-AF65-F5344CB8AC3E}">
        <p14:creationId xmlns:p14="http://schemas.microsoft.com/office/powerpoint/2010/main" xmlns="" val="20886817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5"/>
          <p:cNvSpPr txBox="1">
            <a:spLocks noChangeArrowheads="1"/>
          </p:cNvSpPr>
          <p:nvPr/>
        </p:nvSpPr>
        <p:spPr>
          <a:xfrm>
            <a:off x="0" y="6574027"/>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5" name="TextBox 4"/>
          <p:cNvSpPr txBox="1"/>
          <p:nvPr/>
        </p:nvSpPr>
        <p:spPr>
          <a:xfrm>
            <a:off x="2548984" y="2948751"/>
            <a:ext cx="3554899" cy="954107"/>
          </a:xfrm>
          <a:prstGeom prst="rect">
            <a:avLst/>
          </a:prstGeom>
          <a:noFill/>
        </p:spPr>
        <p:txBody>
          <a:bodyPr wrap="square" rtlCol="0">
            <a:spAutoFit/>
          </a:bodyPr>
          <a:lstStyle/>
          <a:p>
            <a:pPr algn="ctr"/>
            <a:r>
              <a:rPr lang="en-GB" sz="2800" b="1" dirty="0" smtClean="0">
                <a:solidFill>
                  <a:srgbClr val="C00000"/>
                </a:solidFill>
              </a:rPr>
              <a:t>Nuclear Energy: </a:t>
            </a:r>
          </a:p>
          <a:p>
            <a:pPr algn="ctr"/>
            <a:r>
              <a:rPr lang="en-GB" sz="2800" b="1" dirty="0" smtClean="0">
                <a:solidFill>
                  <a:srgbClr val="C00000"/>
                </a:solidFill>
              </a:rPr>
              <a:t>Fundamental Physics</a:t>
            </a:r>
            <a:endParaRPr lang="en-GB" sz="2800" b="1" dirty="0">
              <a:solidFill>
                <a:srgbClr val="C00000"/>
              </a:solidFill>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103883" y="2713900"/>
            <a:ext cx="2696341" cy="162027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83378" y="2948751"/>
            <a:ext cx="2365606" cy="138542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203848" y="879490"/>
            <a:ext cx="2232248" cy="1565906"/>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103883" y="935444"/>
            <a:ext cx="2696341" cy="1509951"/>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4371737" y="4819329"/>
            <a:ext cx="2288494" cy="1489991"/>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83378" y="871192"/>
            <a:ext cx="2365606" cy="157420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6730476" y="4764161"/>
            <a:ext cx="2139993" cy="1548253"/>
          </a:xfrm>
          <a:prstGeom prst="rect">
            <a:avLst/>
          </a:prstGeom>
        </p:spPr>
      </p:pic>
      <p:pic>
        <p:nvPicPr>
          <p:cNvPr id="29" name="Picture 28"/>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2667678" y="4764161"/>
            <a:ext cx="1600180" cy="1593068"/>
          </a:xfrm>
          <a:prstGeom prst="rect">
            <a:avLst/>
          </a:prstGeom>
        </p:spPr>
      </p:pic>
      <p:pic>
        <p:nvPicPr>
          <p:cNvPr id="31" name="Picture 30"/>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123856" y="4764161"/>
            <a:ext cx="2425128" cy="1593068"/>
          </a:xfrm>
          <a:prstGeom prst="rect">
            <a:avLst/>
          </a:prstGeom>
        </p:spPr>
      </p:pic>
    </p:spTree>
    <p:extLst>
      <p:ext uri="{BB962C8B-B14F-4D97-AF65-F5344CB8AC3E}">
        <p14:creationId xmlns:p14="http://schemas.microsoft.com/office/powerpoint/2010/main" xmlns="" val="3596195924"/>
      </p:ext>
    </p:extLst>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5" name="TextBox 4"/>
          <p:cNvSpPr txBox="1"/>
          <p:nvPr/>
        </p:nvSpPr>
        <p:spPr>
          <a:xfrm>
            <a:off x="35496" y="36235"/>
            <a:ext cx="2847831" cy="584775"/>
          </a:xfrm>
          <a:prstGeom prst="rect">
            <a:avLst/>
          </a:prstGeom>
          <a:noFill/>
        </p:spPr>
        <p:txBody>
          <a:bodyPr wrap="none" rtlCol="0">
            <a:spAutoFit/>
          </a:bodyPr>
          <a:lstStyle/>
          <a:p>
            <a:r>
              <a:rPr lang="en-GB" sz="3200" b="1" dirty="0" smtClean="0">
                <a:solidFill>
                  <a:schemeClr val="bg1"/>
                </a:solidFill>
              </a:rPr>
              <a:t>Why Nuclear ??</a:t>
            </a:r>
            <a:endParaRPr lang="en-GB" sz="3200" b="1" dirty="0">
              <a:solidFill>
                <a:schemeClr val="bg1"/>
              </a:solidFill>
            </a:endParaRPr>
          </a:p>
        </p:txBody>
      </p:sp>
      <p:sp>
        <p:nvSpPr>
          <p:cNvPr id="6" name="TextBox 5"/>
          <p:cNvSpPr txBox="1"/>
          <p:nvPr/>
        </p:nvSpPr>
        <p:spPr>
          <a:xfrm>
            <a:off x="107504" y="749017"/>
            <a:ext cx="8856984" cy="5632311"/>
          </a:xfrm>
          <a:prstGeom prst="rect">
            <a:avLst/>
          </a:prstGeom>
          <a:noFill/>
        </p:spPr>
        <p:txBody>
          <a:bodyPr wrap="square" rtlCol="0">
            <a:spAutoFit/>
          </a:bodyPr>
          <a:lstStyle/>
          <a:p>
            <a:pPr marL="342900" indent="-342900" algn="just">
              <a:buFont typeface="Wingdings" panose="05000000000000000000" pitchFamily="2" charset="2"/>
              <a:buChar char="Ø"/>
            </a:pPr>
            <a:r>
              <a:rPr lang="en-GB" sz="2400" dirty="0" smtClean="0">
                <a:solidFill>
                  <a:srgbClr val="0070C0"/>
                </a:solidFill>
              </a:rPr>
              <a:t>To address </a:t>
            </a:r>
            <a:r>
              <a:rPr lang="en-GB" sz="2400" b="1" dirty="0" smtClean="0">
                <a:solidFill>
                  <a:schemeClr val="accent1"/>
                </a:solidFill>
              </a:rPr>
              <a:t>CLIMATE CHANGE</a:t>
            </a:r>
            <a:r>
              <a:rPr lang="en-GB" sz="2400" dirty="0" smtClean="0">
                <a:solidFill>
                  <a:srgbClr val="0070C0"/>
                </a:solidFill>
              </a:rPr>
              <a:t> we must:</a:t>
            </a:r>
          </a:p>
          <a:p>
            <a:pPr marL="800100" lvl="1" indent="-342900" algn="just">
              <a:buFont typeface="Wingdings" panose="05000000000000000000" pitchFamily="2" charset="2"/>
              <a:buChar char="ü"/>
            </a:pPr>
            <a:r>
              <a:rPr lang="en-GB" sz="2400" dirty="0" smtClean="0">
                <a:solidFill>
                  <a:srgbClr val="0070C0"/>
                </a:solidFill>
              </a:rPr>
              <a:t> </a:t>
            </a:r>
            <a:r>
              <a:rPr lang="en-GB" sz="2400" dirty="0" smtClean="0">
                <a:solidFill>
                  <a:schemeClr val="accent1"/>
                </a:solidFill>
              </a:rPr>
              <a:t>improve efficiency</a:t>
            </a:r>
            <a:r>
              <a:rPr lang="en-GB" sz="2400" dirty="0" smtClean="0">
                <a:solidFill>
                  <a:srgbClr val="0070C0"/>
                </a:solidFill>
              </a:rPr>
              <a:t> and; </a:t>
            </a:r>
          </a:p>
          <a:p>
            <a:pPr marL="800100" lvl="1" indent="-342900" algn="just">
              <a:buFont typeface="Wingdings" panose="05000000000000000000" pitchFamily="2" charset="2"/>
              <a:buChar char="ü"/>
            </a:pPr>
            <a:r>
              <a:rPr lang="en-GB" sz="2400" dirty="0" smtClean="0">
                <a:solidFill>
                  <a:schemeClr val="accent1"/>
                </a:solidFill>
              </a:rPr>
              <a:t>reduce use</a:t>
            </a:r>
            <a:r>
              <a:rPr lang="en-GB" sz="2400" dirty="0" smtClean="0">
                <a:solidFill>
                  <a:srgbClr val="0070C0"/>
                </a:solidFill>
              </a:rPr>
              <a:t> of fossil fuel-based energy source.</a:t>
            </a:r>
          </a:p>
          <a:p>
            <a:pPr marL="342900" indent="-342900" algn="just">
              <a:buFont typeface="Wingdings" panose="05000000000000000000" pitchFamily="2" charset="2"/>
              <a:buChar char="Ø"/>
            </a:pPr>
            <a:r>
              <a:rPr lang="en-GB" sz="2400" dirty="0" smtClean="0">
                <a:solidFill>
                  <a:srgbClr val="0070C0"/>
                </a:solidFill>
              </a:rPr>
              <a:t>GHG emissions should be mitigated by the development of new cost-effective technologies:</a:t>
            </a:r>
          </a:p>
          <a:p>
            <a:pPr marL="800100" lvl="1" indent="-342900" algn="just">
              <a:buFont typeface="Wingdings" panose="05000000000000000000" pitchFamily="2" charset="2"/>
              <a:buChar char="ü"/>
            </a:pPr>
            <a:r>
              <a:rPr lang="en-GB" sz="2400" dirty="0" smtClean="0">
                <a:solidFill>
                  <a:srgbClr val="0070C0"/>
                </a:solidFill>
              </a:rPr>
              <a:t>Carbon Capture Storage and Transportation (CCST);</a:t>
            </a:r>
          </a:p>
          <a:p>
            <a:pPr marL="800100" lvl="1" indent="-342900" algn="just">
              <a:buFont typeface="Wingdings" panose="05000000000000000000" pitchFamily="2" charset="2"/>
              <a:buChar char="ü"/>
            </a:pPr>
            <a:r>
              <a:rPr lang="en-GB" sz="2400" dirty="0" smtClean="0">
                <a:solidFill>
                  <a:srgbClr val="0070C0"/>
                </a:solidFill>
              </a:rPr>
              <a:t>Nuclear </a:t>
            </a:r>
            <a:r>
              <a:rPr lang="en-GB" sz="2400" dirty="0" smtClean="0">
                <a:solidFill>
                  <a:srgbClr val="0070C0"/>
                </a:solidFill>
                <a:sym typeface="Wingdings" panose="05000000000000000000" pitchFamily="2" charset="2"/>
              </a:rPr>
              <a:t></a:t>
            </a:r>
            <a:r>
              <a:rPr lang="en-GB" sz="2400" dirty="0" smtClean="0">
                <a:solidFill>
                  <a:srgbClr val="0070C0"/>
                </a:solidFill>
              </a:rPr>
              <a:t>Management of nuclear waste storage;</a:t>
            </a:r>
          </a:p>
          <a:p>
            <a:pPr marL="800100" lvl="1" indent="-342900" algn="just">
              <a:buFont typeface="Wingdings" panose="05000000000000000000" pitchFamily="2" charset="2"/>
              <a:buChar char="ü"/>
            </a:pPr>
            <a:r>
              <a:rPr lang="en-GB" sz="2400" dirty="0" smtClean="0">
                <a:solidFill>
                  <a:srgbClr val="0070C0"/>
                </a:solidFill>
              </a:rPr>
              <a:t>Low-carbon energy sources (wind, solar, maritime </a:t>
            </a:r>
            <a:r>
              <a:rPr lang="en-GB" sz="2400" dirty="0" err="1" smtClean="0">
                <a:solidFill>
                  <a:srgbClr val="0070C0"/>
                </a:solidFill>
              </a:rPr>
              <a:t>etc</a:t>
            </a:r>
            <a:r>
              <a:rPr lang="en-GB" sz="2400" dirty="0" smtClean="0">
                <a:solidFill>
                  <a:srgbClr val="0070C0"/>
                </a:solidFill>
              </a:rPr>
              <a:t>);</a:t>
            </a:r>
          </a:p>
          <a:p>
            <a:pPr marL="800100" lvl="1" indent="-342900" algn="just">
              <a:buFont typeface="Wingdings" panose="05000000000000000000" pitchFamily="2" charset="2"/>
              <a:buChar char="ü"/>
            </a:pPr>
            <a:r>
              <a:rPr lang="en-GB" sz="2400" dirty="0" smtClean="0">
                <a:solidFill>
                  <a:srgbClr val="0070C0"/>
                </a:solidFill>
              </a:rPr>
              <a:t>Integrated Gasification Combined Cycle (IGCC):</a:t>
            </a:r>
          </a:p>
          <a:p>
            <a:pPr marL="1257300" lvl="2" indent="-342900" algn="just">
              <a:buFont typeface="Arial" panose="020B0604020202020204" pitchFamily="34" charset="0"/>
              <a:buChar char="•"/>
            </a:pPr>
            <a:r>
              <a:rPr lang="en-GB" sz="2400" dirty="0" smtClean="0">
                <a:solidFill>
                  <a:srgbClr val="0070C0"/>
                </a:solidFill>
              </a:rPr>
              <a:t>Converting carbon-based fuels into syngas (gas-synthesis - mainly H2, CO);</a:t>
            </a:r>
          </a:p>
          <a:p>
            <a:pPr marL="1257300" lvl="2" indent="-342900" algn="just">
              <a:buFont typeface="Arial" panose="020B0604020202020204" pitchFamily="34" charset="0"/>
              <a:buChar char="•"/>
            </a:pPr>
            <a:r>
              <a:rPr lang="en-GB" sz="2400" dirty="0" smtClean="0">
                <a:solidFill>
                  <a:srgbClr val="0070C0"/>
                </a:solidFill>
              </a:rPr>
              <a:t>Combined steam (e.g., </a:t>
            </a:r>
            <a:r>
              <a:rPr lang="en-GB" sz="2400" dirty="0" err="1" smtClean="0">
                <a:solidFill>
                  <a:srgbClr val="0070C0"/>
                </a:solidFill>
              </a:rPr>
              <a:t>Rankine</a:t>
            </a:r>
            <a:r>
              <a:rPr lang="en-GB" sz="2400" dirty="0" smtClean="0">
                <a:solidFill>
                  <a:srgbClr val="0070C0"/>
                </a:solidFill>
              </a:rPr>
              <a:t>) and gas (e.g., </a:t>
            </a:r>
            <a:r>
              <a:rPr lang="en-GB" sz="2400" dirty="0" err="1" smtClean="0">
                <a:solidFill>
                  <a:srgbClr val="0070C0"/>
                </a:solidFill>
              </a:rPr>
              <a:t>Brayton</a:t>
            </a:r>
            <a:r>
              <a:rPr lang="en-GB" sz="2400" dirty="0" smtClean="0">
                <a:solidFill>
                  <a:srgbClr val="0070C0"/>
                </a:solidFill>
              </a:rPr>
              <a:t>) cycles using advanced turbines with high thermal efficiency; </a:t>
            </a:r>
          </a:p>
          <a:p>
            <a:pPr marL="342900" indent="-342900" algn="just">
              <a:buFont typeface="Wingdings" panose="05000000000000000000" pitchFamily="2" charset="2"/>
              <a:buChar char="Ø"/>
            </a:pPr>
            <a:r>
              <a:rPr lang="en-GB" sz="2400" dirty="0" smtClean="0">
                <a:solidFill>
                  <a:srgbClr val="0070C0"/>
                </a:solidFill>
              </a:rPr>
              <a:t>Energy security: some countries do not have fossil-fuel resources to sustain their economies.</a:t>
            </a:r>
            <a:endParaRPr lang="en-GB" sz="2400" dirty="0">
              <a:solidFill>
                <a:srgbClr val="0070C0"/>
              </a:solidFill>
            </a:endParaRPr>
          </a:p>
        </p:txBody>
      </p:sp>
    </p:spTree>
    <p:extLst>
      <p:ext uri="{BB962C8B-B14F-4D97-AF65-F5344CB8AC3E}">
        <p14:creationId xmlns:p14="http://schemas.microsoft.com/office/powerpoint/2010/main" xmlns="" val="35984190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5" name="TextBox 4"/>
          <p:cNvSpPr txBox="1"/>
          <p:nvPr/>
        </p:nvSpPr>
        <p:spPr>
          <a:xfrm>
            <a:off x="35496" y="36235"/>
            <a:ext cx="6677790" cy="584775"/>
          </a:xfrm>
          <a:prstGeom prst="rect">
            <a:avLst/>
          </a:prstGeom>
          <a:noFill/>
        </p:spPr>
        <p:txBody>
          <a:bodyPr wrap="none" rtlCol="0">
            <a:spAutoFit/>
          </a:bodyPr>
          <a:lstStyle/>
          <a:p>
            <a:r>
              <a:rPr lang="en-GB" sz="3200" b="1" dirty="0" smtClean="0">
                <a:solidFill>
                  <a:schemeClr val="bg1"/>
                </a:solidFill>
              </a:rPr>
              <a:t>How Nuclear Works? Chain Reactions!</a:t>
            </a:r>
            <a:endParaRPr lang="en-GB" sz="3200" b="1" dirty="0">
              <a:solidFill>
                <a:schemeClr val="bg1"/>
              </a:solidFill>
            </a:endParaRPr>
          </a:p>
        </p:txBody>
      </p:sp>
      <mc:AlternateContent xmlns:mc="http://schemas.openxmlformats.org/markup-compatibility/2006">
        <mc:Choice xmlns:a14="http://schemas.microsoft.com/office/drawing/2010/main" xmlns="" Requires="a14">
          <p:sp>
            <p:nvSpPr>
              <p:cNvPr id="15" name="TextBox 14"/>
              <p:cNvSpPr txBox="1"/>
              <p:nvPr/>
            </p:nvSpPr>
            <p:spPr>
              <a:xfrm>
                <a:off x="35496" y="707080"/>
                <a:ext cx="4536504" cy="3186000"/>
              </a:xfrm>
              <a:prstGeom prst="rect">
                <a:avLst/>
              </a:prstGeom>
              <a:noFill/>
            </p:spPr>
            <p:txBody>
              <a:bodyPr wrap="square" rtlCol="0">
                <a:spAutoFit/>
              </a:bodyPr>
              <a:lstStyle/>
              <a:p>
                <a:pPr marL="285750" indent="-285750" algn="just">
                  <a:buFont typeface="Wingdings" panose="05000000000000000000" pitchFamily="2" charset="2"/>
                  <a:buChar char="Ø"/>
                </a:pPr>
                <a:r>
                  <a:rPr lang="en-GB" dirty="0" smtClean="0">
                    <a:solidFill>
                      <a:srgbClr val="0070C0"/>
                    </a:solidFill>
                    <a:latin typeface="Arial" pitchFamily="34" charset="0"/>
                    <a:cs typeface="Arial" pitchFamily="34" charset="0"/>
                  </a:rPr>
                  <a:t>When a relatively large fissile atomic nucleus (e.g., U</a:t>
                </a:r>
                <a:r>
                  <a:rPr lang="en-GB" baseline="30000" dirty="0" smtClean="0">
                    <a:solidFill>
                      <a:srgbClr val="0070C0"/>
                    </a:solidFill>
                    <a:latin typeface="Arial" pitchFamily="34" charset="0"/>
                    <a:cs typeface="Arial" pitchFamily="34" charset="0"/>
                  </a:rPr>
                  <a:t>235</a:t>
                </a:r>
                <a:r>
                  <a:rPr lang="en-GB" dirty="0" smtClean="0">
                    <a:solidFill>
                      <a:srgbClr val="0070C0"/>
                    </a:solidFill>
                    <a:latin typeface="Arial" pitchFamily="34" charset="0"/>
                    <a:cs typeface="Arial" pitchFamily="34" charset="0"/>
                  </a:rPr>
                  <a:t>) absorbs a neutron </a:t>
                </a:r>
                <a14:m>
                  <m:oMath xmlns:m="http://schemas.openxmlformats.org/officeDocument/2006/math">
                    <m:d>
                      <m:dPr>
                        <m:ctrlPr>
                          <a:rPr lang="en-GB" i="1" smtClean="0">
                            <a:solidFill>
                              <a:srgbClr val="0070C0"/>
                            </a:solidFill>
                            <a:latin typeface="Cambria Math"/>
                            <a:cs typeface="Arial" pitchFamily="34" charset="0"/>
                          </a:rPr>
                        </m:ctrlPr>
                      </m:dPr>
                      <m:e>
                        <m:acc>
                          <m:accPr>
                            <m:chr m:val="̅"/>
                            <m:ctrlPr>
                              <a:rPr lang="en-GB" i="1" smtClean="0">
                                <a:solidFill>
                                  <a:srgbClr val="0070C0"/>
                                </a:solidFill>
                                <a:latin typeface="Cambria Math"/>
                                <a:cs typeface="Arial" pitchFamily="34" charset="0"/>
                              </a:rPr>
                            </m:ctrlPr>
                          </m:accPr>
                          <m:e>
                            <m:r>
                              <a:rPr lang="en-GB" b="0" i="1" smtClean="0">
                                <a:solidFill>
                                  <a:srgbClr val="0070C0"/>
                                </a:solidFill>
                                <a:latin typeface="Cambria Math"/>
                                <a:cs typeface="Arial" pitchFamily="34" charset="0"/>
                              </a:rPr>
                              <m:t>𝑛</m:t>
                            </m:r>
                          </m:e>
                        </m:acc>
                      </m:e>
                    </m:d>
                  </m:oMath>
                </a14:m>
                <a:r>
                  <a:rPr lang="en-GB" dirty="0" smtClean="0">
                    <a:solidFill>
                      <a:srgbClr val="0070C0"/>
                    </a:solidFill>
                    <a:latin typeface="Arial" pitchFamily="34" charset="0"/>
                    <a:cs typeface="Arial" pitchFamily="34" charset="0"/>
                  </a:rPr>
                  <a:t>;</a:t>
                </a:r>
              </a:p>
              <a:p>
                <a:pPr marL="285750" indent="-285750" algn="just">
                  <a:buFont typeface="Wingdings" panose="05000000000000000000" pitchFamily="2" charset="2"/>
                  <a:buChar char="Ø"/>
                </a:pPr>
                <a:r>
                  <a:rPr lang="en-GB" dirty="0" smtClean="0">
                    <a:solidFill>
                      <a:srgbClr val="0070C0"/>
                    </a:solidFill>
                    <a:latin typeface="Arial" pitchFamily="34" charset="0"/>
                    <a:cs typeface="Arial" pitchFamily="34" charset="0"/>
                  </a:rPr>
                  <a:t>It splits into 2 or more lighter nuclei releasing fission products:</a:t>
                </a:r>
              </a:p>
              <a:p>
                <a:pPr marL="742950" lvl="1" indent="-285750" algn="just">
                  <a:buFont typeface="Arial" panose="020B0604020202020204" pitchFamily="34" charset="0"/>
                  <a:buChar char="•"/>
                </a:pPr>
                <a:r>
                  <a:rPr lang="en-GB" dirty="0" smtClean="0">
                    <a:solidFill>
                      <a:srgbClr val="0070C0"/>
                    </a:solidFill>
                    <a:latin typeface="Arial" pitchFamily="34" charset="0"/>
                    <a:cs typeface="Arial" pitchFamily="34" charset="0"/>
                  </a:rPr>
                  <a:t>Kinetic energy;</a:t>
                </a:r>
              </a:p>
              <a:p>
                <a:pPr marL="742950" lvl="1" indent="-285750" algn="just">
                  <a:buFont typeface="Arial" panose="020B0604020202020204" pitchFamily="34" charset="0"/>
                  <a:buChar char="•"/>
                </a:pPr>
                <a:r>
                  <a:rPr lang="en-GB" dirty="0" smtClean="0">
                    <a:solidFill>
                      <a:srgbClr val="0070C0"/>
                    </a:solidFill>
                    <a:latin typeface="Arial" pitchFamily="34" charset="0"/>
                    <a:cs typeface="Arial" pitchFamily="34" charset="0"/>
                  </a:rPr>
                  <a:t>Gamma radiation and ;</a:t>
                </a:r>
              </a:p>
              <a:p>
                <a:pPr marL="742950" lvl="1" indent="-285750" algn="just">
                  <a:buFont typeface="Arial" panose="020B0604020202020204" pitchFamily="34" charset="0"/>
                  <a:buChar char="•"/>
                </a:pPr>
                <a:r>
                  <a:rPr lang="en-GB" dirty="0" smtClean="0">
                    <a:solidFill>
                      <a:srgbClr val="0070C0"/>
                    </a:solidFill>
                    <a:latin typeface="Arial" pitchFamily="34" charset="0"/>
                    <a:cs typeface="Arial" pitchFamily="34" charset="0"/>
                  </a:rPr>
                  <a:t>Free neutrons </a:t>
                </a:r>
                <a14:m>
                  <m:oMath xmlns:m="http://schemas.openxmlformats.org/officeDocument/2006/math">
                    <m:d>
                      <m:dPr>
                        <m:ctrlPr>
                          <a:rPr lang="en-GB" i="1" smtClean="0">
                            <a:solidFill>
                              <a:srgbClr val="0070C0"/>
                            </a:solidFill>
                            <a:latin typeface="Cambria Math"/>
                            <a:cs typeface="Arial" pitchFamily="34" charset="0"/>
                          </a:rPr>
                        </m:ctrlPr>
                      </m:dPr>
                      <m:e>
                        <m:r>
                          <a:rPr lang="en-GB" i="1" smtClean="0">
                            <a:solidFill>
                              <a:srgbClr val="0070C0"/>
                            </a:solidFill>
                            <a:latin typeface="Cambria Math"/>
                            <a:ea typeface="Cambria Math"/>
                            <a:cs typeface="Arial" pitchFamily="34" charset="0"/>
                          </a:rPr>
                          <m:t>𝜈</m:t>
                        </m:r>
                        <m:acc>
                          <m:accPr>
                            <m:chr m:val="̅"/>
                            <m:ctrlPr>
                              <a:rPr lang="en-GB" i="1" smtClean="0">
                                <a:solidFill>
                                  <a:srgbClr val="0070C0"/>
                                </a:solidFill>
                                <a:latin typeface="Cambria Math"/>
                                <a:ea typeface="Cambria Math"/>
                                <a:cs typeface="Arial" pitchFamily="34" charset="0"/>
                              </a:rPr>
                            </m:ctrlPr>
                          </m:accPr>
                          <m:e>
                            <m:r>
                              <a:rPr lang="en-GB" b="0" i="1" smtClean="0">
                                <a:solidFill>
                                  <a:srgbClr val="0070C0"/>
                                </a:solidFill>
                                <a:latin typeface="Cambria Math"/>
                                <a:ea typeface="Cambria Math"/>
                                <a:cs typeface="Arial" pitchFamily="34" charset="0"/>
                              </a:rPr>
                              <m:t>𝑛</m:t>
                            </m:r>
                          </m:e>
                        </m:acc>
                      </m:e>
                    </m:d>
                  </m:oMath>
                </a14:m>
                <a:r>
                  <a:rPr lang="en-GB" dirty="0" smtClean="0">
                    <a:solidFill>
                      <a:srgbClr val="0070C0"/>
                    </a:solidFill>
                    <a:latin typeface="Arial" pitchFamily="34" charset="0"/>
                    <a:cs typeface="Arial" pitchFamily="34" charset="0"/>
                  </a:rPr>
                  <a:t> that</a:t>
                </a:r>
              </a:p>
              <a:p>
                <a:pPr marL="285750" indent="-285750" algn="just">
                  <a:buFont typeface="Wingdings" panose="05000000000000000000" pitchFamily="2" charset="2"/>
                  <a:buChar char="Ø"/>
                </a:pPr>
                <a:r>
                  <a:rPr lang="en-GB" dirty="0" smtClean="0">
                    <a:solidFill>
                      <a:srgbClr val="0070C0"/>
                    </a:solidFill>
                    <a:latin typeface="Arial" pitchFamily="34" charset="0"/>
                    <a:cs typeface="Arial" pitchFamily="34" charset="0"/>
                  </a:rPr>
                  <a:t>Will continue the reaction, i.e., a </a:t>
                </a:r>
                <a:r>
                  <a:rPr lang="en-GB" dirty="0" smtClean="0">
                    <a:solidFill>
                      <a:schemeClr val="accent1"/>
                    </a:solidFill>
                    <a:latin typeface="Arial" pitchFamily="34" charset="0"/>
                    <a:cs typeface="Arial" pitchFamily="34" charset="0"/>
                  </a:rPr>
                  <a:t>chain reaction</a:t>
                </a:r>
                <a:r>
                  <a:rPr lang="en-GB" dirty="0" smtClean="0">
                    <a:solidFill>
                      <a:srgbClr val="0070C0"/>
                    </a:solidFill>
                    <a:latin typeface="Arial" pitchFamily="34" charset="0"/>
                    <a:cs typeface="Arial" pitchFamily="34" charset="0"/>
                  </a:rPr>
                  <a:t> (also called </a:t>
                </a:r>
                <a:r>
                  <a:rPr lang="en-GB" dirty="0" smtClean="0">
                    <a:solidFill>
                      <a:schemeClr val="accent1"/>
                    </a:solidFill>
                    <a:latin typeface="Arial" pitchFamily="34" charset="0"/>
                    <a:cs typeface="Arial" pitchFamily="34" charset="0"/>
                  </a:rPr>
                  <a:t>criticality event or excursion</a:t>
                </a:r>
                <a:r>
                  <a:rPr lang="en-GB" dirty="0" smtClean="0">
                    <a:solidFill>
                      <a:srgbClr val="0070C0"/>
                    </a:solidFill>
                    <a:latin typeface="Arial" pitchFamily="34" charset="0"/>
                    <a:cs typeface="Arial" pitchFamily="34" charset="0"/>
                  </a:rPr>
                  <a:t>).</a:t>
                </a:r>
                <a:endParaRPr lang="en-US" dirty="0">
                  <a:solidFill>
                    <a:srgbClr val="0070C0"/>
                  </a:solidFill>
                  <a:latin typeface="Arial" pitchFamily="34" charset="0"/>
                  <a:cs typeface="Arial" pitchFamily="34" charset="0"/>
                </a:endParaRPr>
              </a:p>
            </p:txBody>
          </p:sp>
        </mc:Choice>
        <mc:Fallback>
          <p:sp>
            <p:nvSpPr>
              <p:cNvPr id="15" name="TextBox 14"/>
              <p:cNvSpPr txBox="1">
                <a:spLocks noRot="1" noChangeAspect="1" noMove="1" noResize="1" noEditPoints="1" noAdjustHandles="1" noChangeArrowheads="1" noChangeShapeType="1" noTextEdit="1"/>
              </p:cNvSpPr>
              <p:nvPr/>
            </p:nvSpPr>
            <p:spPr>
              <a:xfrm>
                <a:off x="35496" y="707080"/>
                <a:ext cx="4536504" cy="3186000"/>
              </a:xfrm>
              <a:prstGeom prst="rect">
                <a:avLst/>
              </a:prstGeom>
              <a:blipFill rotWithShape="1">
                <a:blip r:embed="rId2" cstate="print"/>
                <a:stretch>
                  <a:fillRect l="-941" t="-956" r="-1075" b="-574"/>
                </a:stretch>
              </a:blipFill>
            </p:spPr>
            <p:txBody>
              <a:bodyPr/>
              <a:lstStyle/>
              <a:p>
                <a:r>
                  <a:rPr lang="en-GB">
                    <a:noFill/>
                  </a:rPr>
                  <a:t> </a:t>
                </a:r>
              </a:p>
            </p:txBody>
          </p:sp>
        </mc:Fallback>
      </mc:AlternateContent>
      <p:pic>
        <p:nvPicPr>
          <p:cNvPr id="1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71999" y="707080"/>
            <a:ext cx="4572531" cy="224468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8"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572000" y="2951763"/>
            <a:ext cx="4572531" cy="365802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9"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67544" y="4437112"/>
            <a:ext cx="3524250" cy="20002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mc:AlternateContent xmlns:mc="http://schemas.openxmlformats.org/markup-compatibility/2006">
        <mc:Choice xmlns:a14="http://schemas.microsoft.com/office/drawing/2010/main" xmlns="" Requires="a14">
          <p:sp>
            <p:nvSpPr>
              <p:cNvPr id="20" name="TextBox 19"/>
              <p:cNvSpPr txBox="1"/>
              <p:nvPr/>
            </p:nvSpPr>
            <p:spPr>
              <a:xfrm>
                <a:off x="-249200" y="3688763"/>
                <a:ext cx="4893208" cy="5417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sz="1600" b="1" i="1" smtClean="0">
                              <a:solidFill>
                                <a:srgbClr val="0070C0"/>
                              </a:solidFill>
                              <a:latin typeface="Cambria Math"/>
                            </a:rPr>
                          </m:ctrlPr>
                        </m:sSupPr>
                        <m:e>
                          <m:r>
                            <a:rPr lang="en-GB" sz="1600" b="1" i="1" smtClean="0">
                              <a:solidFill>
                                <a:srgbClr val="0070C0"/>
                              </a:solidFill>
                              <a:latin typeface="Cambria Math"/>
                            </a:rPr>
                            <m:t>𝟏</m:t>
                          </m:r>
                          <m:acc>
                            <m:accPr>
                              <m:chr m:val="̅"/>
                              <m:ctrlPr>
                                <a:rPr lang="en-GB" sz="1600" b="1" i="1">
                                  <a:solidFill>
                                    <a:srgbClr val="0070C0"/>
                                  </a:solidFill>
                                  <a:latin typeface="Cambria Math"/>
                                  <a:ea typeface="Cambria Math"/>
                                </a:rPr>
                              </m:ctrlPr>
                            </m:accPr>
                            <m:e>
                              <m:r>
                                <a:rPr lang="en-GB" sz="1600" b="1" i="1">
                                  <a:solidFill>
                                    <a:srgbClr val="0070C0"/>
                                  </a:solidFill>
                                  <a:latin typeface="Cambria Math"/>
                                  <a:ea typeface="Cambria Math"/>
                                </a:rPr>
                                <m:t>𝒏</m:t>
                              </m:r>
                            </m:e>
                          </m:acc>
                          <m:r>
                            <a:rPr lang="en-GB" sz="1600" b="1" i="1" smtClean="0">
                              <a:solidFill>
                                <a:srgbClr val="0070C0"/>
                              </a:solidFill>
                              <a:latin typeface="Cambria Math"/>
                            </a:rPr>
                            <m:t>+ </m:t>
                          </m:r>
                          <m:r>
                            <a:rPr lang="en-GB" sz="1600" b="1" i="1" smtClean="0">
                              <a:solidFill>
                                <a:srgbClr val="0070C0"/>
                              </a:solidFill>
                              <a:latin typeface="Cambria Math"/>
                            </a:rPr>
                            <m:t>𝑼</m:t>
                          </m:r>
                        </m:e>
                        <m:sup>
                          <m:r>
                            <a:rPr lang="en-GB" sz="1600" b="1" i="1" smtClean="0">
                              <a:solidFill>
                                <a:srgbClr val="0070C0"/>
                              </a:solidFill>
                              <a:latin typeface="Cambria Math"/>
                            </a:rPr>
                            <m:t>𝟐𝟑𝟓</m:t>
                          </m:r>
                        </m:sup>
                      </m:sSup>
                      <m:r>
                        <a:rPr lang="en-GB" sz="1600" b="1" i="1" smtClean="0">
                          <a:solidFill>
                            <a:srgbClr val="0070C0"/>
                          </a:solidFill>
                          <a:latin typeface="Cambria Math"/>
                        </a:rPr>
                        <m:t>→ </m:t>
                      </m:r>
                      <m:sSup>
                        <m:sSupPr>
                          <m:ctrlPr>
                            <a:rPr lang="en-GB" sz="1600" b="1" i="1" smtClean="0">
                              <a:solidFill>
                                <a:srgbClr val="0070C0"/>
                              </a:solidFill>
                              <a:latin typeface="Cambria Math"/>
                            </a:rPr>
                          </m:ctrlPr>
                        </m:sSupPr>
                        <m:e>
                          <m:r>
                            <a:rPr lang="en-GB" sz="1600" b="1" i="1" smtClean="0">
                              <a:solidFill>
                                <a:srgbClr val="0070C0"/>
                              </a:solidFill>
                              <a:latin typeface="Cambria Math"/>
                            </a:rPr>
                            <m:t>𝑼</m:t>
                          </m:r>
                        </m:e>
                        <m:sup>
                          <m:r>
                            <a:rPr lang="en-GB" sz="1600" b="1" i="1" smtClean="0">
                              <a:solidFill>
                                <a:srgbClr val="0070C0"/>
                              </a:solidFill>
                              <a:latin typeface="Cambria Math"/>
                            </a:rPr>
                            <m:t>𝟐𝟑𝟔</m:t>
                          </m:r>
                        </m:sup>
                      </m:sSup>
                      <m:r>
                        <a:rPr lang="en-GB" sz="1600" b="1" i="1" smtClean="0">
                          <a:solidFill>
                            <a:srgbClr val="0070C0"/>
                          </a:solidFill>
                          <a:latin typeface="Cambria Math"/>
                        </a:rPr>
                        <m:t>→</m:t>
                      </m:r>
                      <m:d>
                        <m:dPr>
                          <m:begChr m:val="{"/>
                          <m:endChr m:val=""/>
                          <m:ctrlPr>
                            <a:rPr lang="en-GB" sz="1600" b="1" i="1" smtClean="0">
                              <a:solidFill>
                                <a:srgbClr val="0070C0"/>
                              </a:solidFill>
                              <a:latin typeface="Cambria Math"/>
                            </a:rPr>
                          </m:ctrlPr>
                        </m:dPr>
                        <m:e>
                          <m:eqArr>
                            <m:eqArrPr>
                              <m:ctrlPr>
                                <a:rPr lang="en-GB" sz="1600" b="1" i="1" smtClean="0">
                                  <a:solidFill>
                                    <a:srgbClr val="0070C0"/>
                                  </a:solidFill>
                                  <a:latin typeface="Cambria Math"/>
                                </a:rPr>
                              </m:ctrlPr>
                            </m:eqArrPr>
                            <m:e>
                              <m:sSup>
                                <m:sSupPr>
                                  <m:ctrlPr>
                                    <a:rPr lang="en-GB" sz="1600" b="1" i="1" smtClean="0">
                                      <a:solidFill>
                                        <a:srgbClr val="0070C0"/>
                                      </a:solidFill>
                                      <a:latin typeface="Cambria Math"/>
                                    </a:rPr>
                                  </m:ctrlPr>
                                </m:sSupPr>
                                <m:e>
                                  <m:r>
                                    <a:rPr lang="en-GB" sz="1600" b="1" i="1" smtClean="0">
                                      <a:solidFill>
                                        <a:srgbClr val="0070C0"/>
                                      </a:solidFill>
                                      <a:latin typeface="Cambria Math"/>
                                    </a:rPr>
                                    <m:t>𝑩𝒂</m:t>
                                  </m:r>
                                </m:e>
                                <m:sup>
                                  <m:r>
                                    <a:rPr lang="en-GB" sz="1600" b="1" i="1" smtClean="0">
                                      <a:solidFill>
                                        <a:srgbClr val="0070C0"/>
                                      </a:solidFill>
                                      <a:latin typeface="Cambria Math"/>
                                    </a:rPr>
                                    <m:t>𝟏𝟒𝟏</m:t>
                                  </m:r>
                                </m:sup>
                              </m:sSup>
                            </m:e>
                            <m:e>
                              <m:sSup>
                                <m:sSupPr>
                                  <m:ctrlPr>
                                    <a:rPr lang="en-GB" sz="1600" b="1" i="1" smtClean="0">
                                      <a:solidFill>
                                        <a:srgbClr val="0070C0"/>
                                      </a:solidFill>
                                      <a:latin typeface="Cambria Math"/>
                                    </a:rPr>
                                  </m:ctrlPr>
                                </m:sSupPr>
                                <m:e>
                                  <m:r>
                                    <a:rPr lang="en-GB" sz="1600" b="1" i="1" smtClean="0">
                                      <a:solidFill>
                                        <a:srgbClr val="0070C0"/>
                                      </a:solidFill>
                                      <a:latin typeface="Cambria Math"/>
                                    </a:rPr>
                                    <m:t>𝑲𝒓</m:t>
                                  </m:r>
                                </m:e>
                                <m:sup>
                                  <m:r>
                                    <a:rPr lang="en-GB" sz="1600" b="1" i="1" smtClean="0">
                                      <a:solidFill>
                                        <a:srgbClr val="0070C0"/>
                                      </a:solidFill>
                                      <a:latin typeface="Cambria Math"/>
                                    </a:rPr>
                                    <m:t>𝟗𝟐</m:t>
                                  </m:r>
                                </m:sup>
                              </m:sSup>
                            </m:e>
                          </m:eqArr>
                          <m:r>
                            <a:rPr lang="en-GB" sz="1600" b="1" i="1" smtClean="0">
                              <a:solidFill>
                                <a:srgbClr val="0070C0"/>
                              </a:solidFill>
                              <a:latin typeface="Cambria Math"/>
                            </a:rPr>
                            <m:t>+</m:t>
                          </m:r>
                          <m:r>
                            <a:rPr lang="en-GB" sz="1600" b="1" i="1" smtClean="0">
                              <a:solidFill>
                                <a:schemeClr val="accent1"/>
                              </a:solidFill>
                              <a:latin typeface="Cambria Math"/>
                            </a:rPr>
                            <m:t>𝑬𝒏𝒆𝒓𝒈𝒚</m:t>
                          </m:r>
                          <m:r>
                            <a:rPr lang="en-GB" sz="1600" b="1" i="1" smtClean="0">
                              <a:solidFill>
                                <a:srgbClr val="0070C0"/>
                              </a:solidFill>
                              <a:latin typeface="Cambria Math"/>
                            </a:rPr>
                            <m:t>+</m:t>
                          </m:r>
                          <m:r>
                            <a:rPr lang="en-GB" sz="1600" b="1" i="1" smtClean="0">
                              <a:solidFill>
                                <a:srgbClr val="0070C0"/>
                              </a:solidFill>
                              <a:latin typeface="Cambria Math"/>
                              <a:ea typeface="Cambria Math"/>
                            </a:rPr>
                            <m:t>𝝂</m:t>
                          </m:r>
                          <m:r>
                            <a:rPr lang="en-GB" sz="1600" b="1" i="1" smtClean="0">
                              <a:solidFill>
                                <a:srgbClr val="0070C0"/>
                              </a:solidFill>
                              <a:latin typeface="Cambria Math"/>
                              <a:ea typeface="Cambria Math"/>
                            </a:rPr>
                            <m:t> </m:t>
                          </m:r>
                          <m:acc>
                            <m:accPr>
                              <m:chr m:val="̅"/>
                              <m:ctrlPr>
                                <a:rPr lang="en-GB" sz="1600" b="1" i="1" smtClean="0">
                                  <a:solidFill>
                                    <a:srgbClr val="0070C0"/>
                                  </a:solidFill>
                                  <a:latin typeface="Cambria Math"/>
                                  <a:ea typeface="Cambria Math"/>
                                </a:rPr>
                              </m:ctrlPr>
                            </m:accPr>
                            <m:e>
                              <m:r>
                                <a:rPr lang="en-GB" sz="1600" b="1" i="1" smtClean="0">
                                  <a:solidFill>
                                    <a:srgbClr val="0070C0"/>
                                  </a:solidFill>
                                  <a:latin typeface="Cambria Math"/>
                                  <a:ea typeface="Cambria Math"/>
                                </a:rPr>
                                <m:t>𝒏</m:t>
                              </m:r>
                            </m:e>
                          </m:acc>
                        </m:e>
                      </m:d>
                    </m:oMath>
                  </m:oMathPara>
                </a14:m>
                <a:endParaRPr lang="en-GB" sz="1600" b="1" dirty="0">
                  <a:solidFill>
                    <a:srgbClr val="0070C0"/>
                  </a:solidFill>
                </a:endParaRPr>
              </a:p>
            </p:txBody>
          </p:sp>
        </mc:Choice>
        <mc:Fallback>
          <p:sp>
            <p:nvSpPr>
              <p:cNvPr id="20" name="TextBox 19"/>
              <p:cNvSpPr txBox="1">
                <a:spLocks noRot="1" noChangeAspect="1" noMove="1" noResize="1" noEditPoints="1" noAdjustHandles="1" noChangeArrowheads="1" noChangeShapeType="1" noTextEdit="1"/>
              </p:cNvSpPr>
              <p:nvPr/>
            </p:nvSpPr>
            <p:spPr>
              <a:xfrm>
                <a:off x="-249200" y="3688763"/>
                <a:ext cx="4893208" cy="541751"/>
              </a:xfrm>
              <a:prstGeom prst="rect">
                <a:avLst/>
              </a:prstGeom>
              <a:blipFill rotWithShape="1">
                <a:blip r:embed="rId6" cstate="print"/>
                <a:stretch>
                  <a:fillRect t="-166292" b="-246067"/>
                </a:stretch>
              </a:blipFill>
            </p:spPr>
            <p:txBody>
              <a:bodyPr/>
              <a:lstStyle/>
              <a:p>
                <a:r>
                  <a:rPr lang="en-GB">
                    <a:noFill/>
                  </a:rPr>
                  <a:t> </a:t>
                </a:r>
              </a:p>
            </p:txBody>
          </p:sp>
        </mc:Fallback>
      </mc:AlternateContent>
    </p:spTree>
    <p:extLst>
      <p:ext uri="{BB962C8B-B14F-4D97-AF65-F5344CB8AC3E}">
        <p14:creationId xmlns:p14="http://schemas.microsoft.com/office/powerpoint/2010/main" xmlns="" val="1796444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6" name="Picture 2"/>
          <p:cNvPicPr>
            <a:picLocks noChangeAspect="1" noChangeArrowheads="1"/>
          </p:cNvPicPr>
          <p:nvPr/>
        </p:nvPicPr>
        <p:blipFill>
          <a:blip r:embed="rId2" cstate="print"/>
          <a:srcRect/>
          <a:stretch>
            <a:fillRect/>
          </a:stretch>
        </p:blipFill>
        <p:spPr bwMode="auto">
          <a:xfrm>
            <a:off x="0" y="764704"/>
            <a:ext cx="9083295" cy="5832649"/>
          </a:xfrm>
          <a:prstGeom prst="rect">
            <a:avLst/>
          </a:prstGeom>
          <a:noFill/>
          <a:ln w="9525">
            <a:noFill/>
            <a:miter lim="800000"/>
            <a:headEnd/>
            <a:tailEnd/>
          </a:ln>
        </p:spPr>
      </p:pic>
      <p:sp>
        <p:nvSpPr>
          <p:cNvPr id="627" name="TextBox 626"/>
          <p:cNvSpPr txBox="1"/>
          <p:nvPr/>
        </p:nvSpPr>
        <p:spPr>
          <a:xfrm>
            <a:off x="35496" y="36235"/>
            <a:ext cx="6934078" cy="584775"/>
          </a:xfrm>
          <a:prstGeom prst="rect">
            <a:avLst/>
          </a:prstGeom>
          <a:noFill/>
        </p:spPr>
        <p:txBody>
          <a:bodyPr wrap="none" rtlCol="0">
            <a:spAutoFit/>
          </a:bodyPr>
          <a:lstStyle/>
          <a:p>
            <a:r>
              <a:rPr lang="en-GB" sz="3200" b="1" dirty="0" smtClean="0">
                <a:solidFill>
                  <a:schemeClr val="bg1"/>
                </a:solidFill>
              </a:rPr>
              <a:t>How Power Plants Work? Heat Sources!</a:t>
            </a:r>
            <a:endParaRPr lang="en-GB" sz="3200" b="1" dirty="0">
              <a:solidFill>
                <a:schemeClr val="bg1"/>
              </a:solidFill>
            </a:endParaRPr>
          </a:p>
        </p:txBody>
      </p:sp>
    </p:spTree>
    <p:extLst>
      <p:ext uri="{BB962C8B-B14F-4D97-AF65-F5344CB8AC3E}">
        <p14:creationId xmlns:p14="http://schemas.microsoft.com/office/powerpoint/2010/main" xmlns="" val="33665611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5" name="TextBox 4"/>
          <p:cNvSpPr txBox="1"/>
          <p:nvPr/>
        </p:nvSpPr>
        <p:spPr>
          <a:xfrm>
            <a:off x="35496" y="36235"/>
            <a:ext cx="6934078" cy="584775"/>
          </a:xfrm>
          <a:prstGeom prst="rect">
            <a:avLst/>
          </a:prstGeom>
          <a:noFill/>
        </p:spPr>
        <p:txBody>
          <a:bodyPr wrap="none" rtlCol="0">
            <a:spAutoFit/>
          </a:bodyPr>
          <a:lstStyle/>
          <a:p>
            <a:r>
              <a:rPr lang="en-GB" sz="3200" b="1" dirty="0" smtClean="0">
                <a:solidFill>
                  <a:schemeClr val="bg1"/>
                </a:solidFill>
              </a:rPr>
              <a:t>How Power Plants Work? Heat Sources!</a:t>
            </a:r>
            <a:endParaRPr lang="en-GB" sz="3200" b="1" dirty="0">
              <a:solidFill>
                <a:schemeClr val="bg1"/>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836712"/>
            <a:ext cx="9160686" cy="5615984"/>
          </a:xfrm>
          <a:prstGeom prst="rect">
            <a:avLst/>
          </a:prstGeom>
        </p:spPr>
      </p:pic>
      <p:sp>
        <p:nvSpPr>
          <p:cNvPr id="9" name="TextBox 8"/>
          <p:cNvSpPr txBox="1"/>
          <p:nvPr/>
        </p:nvSpPr>
        <p:spPr>
          <a:xfrm>
            <a:off x="26156" y="836712"/>
            <a:ext cx="5625964" cy="461665"/>
          </a:xfrm>
          <a:prstGeom prst="rect">
            <a:avLst/>
          </a:prstGeom>
          <a:noFill/>
        </p:spPr>
        <p:txBody>
          <a:bodyPr wrap="none" rtlCol="0">
            <a:spAutoFit/>
          </a:bodyPr>
          <a:lstStyle/>
          <a:p>
            <a:r>
              <a:rPr lang="en-GB" sz="2400" b="1" dirty="0" smtClean="0">
                <a:solidFill>
                  <a:srgbClr val="0070C0"/>
                </a:solidFill>
              </a:rPr>
              <a:t>Schematics of a Nuclear Power Plant (NPP)</a:t>
            </a:r>
            <a:endParaRPr lang="en-GB" sz="2400" b="1" dirty="0">
              <a:solidFill>
                <a:srgbClr val="0070C0"/>
              </a:solidFill>
            </a:endParaRPr>
          </a:p>
        </p:txBody>
      </p:sp>
    </p:spTree>
    <p:extLst>
      <p:ext uri="{BB962C8B-B14F-4D97-AF65-F5344CB8AC3E}">
        <p14:creationId xmlns:p14="http://schemas.microsoft.com/office/powerpoint/2010/main" xmlns="" val="18545265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5" name="TextBox 4"/>
          <p:cNvSpPr txBox="1"/>
          <p:nvPr/>
        </p:nvSpPr>
        <p:spPr>
          <a:xfrm>
            <a:off x="35496" y="36235"/>
            <a:ext cx="6934078" cy="584775"/>
          </a:xfrm>
          <a:prstGeom prst="rect">
            <a:avLst/>
          </a:prstGeom>
          <a:noFill/>
        </p:spPr>
        <p:txBody>
          <a:bodyPr wrap="none" rtlCol="0">
            <a:spAutoFit/>
          </a:bodyPr>
          <a:lstStyle/>
          <a:p>
            <a:r>
              <a:rPr lang="en-GB" sz="3200" b="1" dirty="0" smtClean="0">
                <a:solidFill>
                  <a:schemeClr val="bg1"/>
                </a:solidFill>
              </a:rPr>
              <a:t>How Power Plants Work? Heat Sources!</a:t>
            </a:r>
            <a:endParaRPr lang="en-GB" sz="3200" b="1" dirty="0">
              <a:solidFill>
                <a:schemeClr val="bg1"/>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9512" y="1435513"/>
            <a:ext cx="8718275" cy="4752528"/>
          </a:xfrm>
          <a:prstGeom prst="rect">
            <a:avLst/>
          </a:prstGeom>
        </p:spPr>
      </p:pic>
      <p:sp>
        <p:nvSpPr>
          <p:cNvPr id="2" name="TextBox 1"/>
          <p:cNvSpPr txBox="1"/>
          <p:nvPr/>
        </p:nvSpPr>
        <p:spPr>
          <a:xfrm>
            <a:off x="1763688" y="836712"/>
            <a:ext cx="5393464" cy="461665"/>
          </a:xfrm>
          <a:prstGeom prst="rect">
            <a:avLst/>
          </a:prstGeom>
          <a:noFill/>
        </p:spPr>
        <p:txBody>
          <a:bodyPr wrap="none" rtlCol="0">
            <a:spAutoFit/>
          </a:bodyPr>
          <a:lstStyle/>
          <a:p>
            <a:r>
              <a:rPr lang="en-GB" sz="2400" b="1" dirty="0" smtClean="0">
                <a:solidFill>
                  <a:srgbClr val="0070C0"/>
                </a:solidFill>
              </a:rPr>
              <a:t>Schematics of a Coal-Fired Power Station</a:t>
            </a:r>
            <a:endParaRPr lang="en-GB" sz="2400" b="1" dirty="0">
              <a:solidFill>
                <a:srgbClr val="0070C0"/>
              </a:solidFill>
            </a:endParaRPr>
          </a:p>
        </p:txBody>
      </p:sp>
    </p:spTree>
    <p:extLst>
      <p:ext uri="{BB962C8B-B14F-4D97-AF65-F5344CB8AC3E}">
        <p14:creationId xmlns:p14="http://schemas.microsoft.com/office/powerpoint/2010/main" xmlns="" val="1854526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55590" y="5229200"/>
            <a:ext cx="8826485" cy="1264121"/>
            <a:chOff x="174640" y="4591050"/>
            <a:chExt cx="8826485" cy="996367"/>
          </a:xfrm>
        </p:grpSpPr>
        <p:pic>
          <p:nvPicPr>
            <p:cNvPr id="6" name="Picture 2" descr="cover slide - energy"/>
            <p:cNvPicPr>
              <a:picLocks noChangeAspect="1" noChangeArrowheads="1"/>
            </p:cNvPicPr>
            <p:nvPr/>
          </p:nvPicPr>
          <p:blipFill>
            <a:blip r:embed="rId2" cstate="print"/>
            <a:srcRect t="12454" b="12454"/>
            <a:stretch>
              <a:fillRect/>
            </a:stretch>
          </p:blipFill>
          <p:spPr bwMode="auto">
            <a:xfrm>
              <a:off x="174640" y="4598696"/>
              <a:ext cx="1725293" cy="981074"/>
            </a:xfrm>
            <a:prstGeom prst="rect">
              <a:avLst/>
            </a:prstGeom>
            <a:noFill/>
            <a:ln w="9525">
              <a:noFill/>
              <a:miter lim="800000"/>
              <a:headEnd/>
              <a:tailEnd/>
            </a:ln>
          </p:spPr>
        </p:pic>
        <p:pic>
          <p:nvPicPr>
            <p:cNvPr id="7" name="Picture 6" descr="Refinery_Large"/>
            <p:cNvPicPr>
              <a:picLocks noChangeAspect="1" noChangeArrowheads="1"/>
            </p:cNvPicPr>
            <p:nvPr/>
          </p:nvPicPr>
          <p:blipFill>
            <a:blip r:embed="rId3" cstate="print"/>
            <a:srcRect t="18399" r="1666" b="10312"/>
            <a:stretch>
              <a:fillRect/>
            </a:stretch>
          </p:blipFill>
          <p:spPr bwMode="auto">
            <a:xfrm>
              <a:off x="2217197" y="4593933"/>
              <a:ext cx="1733915" cy="990601"/>
            </a:xfrm>
            <a:prstGeom prst="rect">
              <a:avLst/>
            </a:prstGeom>
            <a:noFill/>
            <a:ln w="9525">
              <a:noFill/>
              <a:miter lim="800000"/>
              <a:headEnd/>
              <a:tailEnd/>
            </a:ln>
          </p:spPr>
        </p:pic>
        <p:pic>
          <p:nvPicPr>
            <p:cNvPr id="8" name="Picture 7" descr="coal04"/>
            <p:cNvPicPr>
              <a:picLocks noChangeAspect="1" noChangeArrowheads="1"/>
            </p:cNvPicPr>
            <p:nvPr/>
          </p:nvPicPr>
          <p:blipFill>
            <a:blip r:embed="rId4" cstate="print"/>
            <a:srcRect b="5205"/>
            <a:stretch>
              <a:fillRect/>
            </a:stretch>
          </p:blipFill>
          <p:spPr bwMode="auto">
            <a:xfrm>
              <a:off x="4268376" y="4591050"/>
              <a:ext cx="1353866" cy="996367"/>
            </a:xfrm>
            <a:prstGeom prst="rect">
              <a:avLst/>
            </a:prstGeom>
            <a:noFill/>
            <a:ln w="9525">
              <a:noFill/>
              <a:miter lim="800000"/>
              <a:headEnd/>
              <a:tailEnd/>
            </a:ln>
          </p:spPr>
        </p:pic>
        <p:pic>
          <p:nvPicPr>
            <p:cNvPr id="9" name="Picture 2" descr="Torness nuclear power station, near Dunbar Scotland, UK"/>
            <p:cNvPicPr>
              <a:picLocks noChangeAspect="1" noChangeArrowheads="1"/>
            </p:cNvPicPr>
            <p:nvPr/>
          </p:nvPicPr>
          <p:blipFill>
            <a:blip r:embed="rId5" cstate="print"/>
            <a:srcRect t="18938" b="5244"/>
            <a:stretch>
              <a:fillRect/>
            </a:stretch>
          </p:blipFill>
          <p:spPr bwMode="auto">
            <a:xfrm>
              <a:off x="5939506" y="4591050"/>
              <a:ext cx="1250074" cy="996367"/>
            </a:xfrm>
            <a:prstGeom prst="rect">
              <a:avLst/>
            </a:prstGeom>
            <a:noFill/>
            <a:ln w="9525">
              <a:noFill/>
              <a:miter lim="800000"/>
              <a:headEnd/>
              <a:tailEnd/>
            </a:ln>
          </p:spPr>
        </p:pic>
        <p:pic>
          <p:nvPicPr>
            <p:cNvPr id="10" name="Picture 9" descr="hydro_3_626_article"/>
            <p:cNvPicPr>
              <a:picLocks noChangeAspect="1" noChangeArrowheads="1"/>
            </p:cNvPicPr>
            <p:nvPr/>
          </p:nvPicPr>
          <p:blipFill>
            <a:blip r:embed="rId6" cstate="print"/>
            <a:srcRect t="2315" r="270" b="9003"/>
            <a:stretch>
              <a:fillRect/>
            </a:stretch>
          </p:blipFill>
          <p:spPr bwMode="auto">
            <a:xfrm>
              <a:off x="7506844" y="4591050"/>
              <a:ext cx="1494281" cy="996367"/>
            </a:xfrm>
            <a:prstGeom prst="rect">
              <a:avLst/>
            </a:prstGeom>
            <a:noFill/>
          </p:spPr>
        </p:pic>
      </p:grpSp>
      <p:sp>
        <p:nvSpPr>
          <p:cNvPr id="11" name="Rectangle 15"/>
          <p:cNvSpPr txBox="1">
            <a:spLocks noChangeArrowheads="1"/>
          </p:cNvSpPr>
          <p:nvPr/>
        </p:nvSpPr>
        <p:spPr>
          <a:xfrm>
            <a:off x="0" y="6574027"/>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5" name="TextBox 4"/>
          <p:cNvSpPr txBox="1"/>
          <p:nvPr/>
        </p:nvSpPr>
        <p:spPr>
          <a:xfrm>
            <a:off x="2202747" y="2948751"/>
            <a:ext cx="4457485" cy="1200329"/>
          </a:xfrm>
          <a:prstGeom prst="rect">
            <a:avLst/>
          </a:prstGeom>
          <a:noFill/>
        </p:spPr>
        <p:txBody>
          <a:bodyPr wrap="square" rtlCol="0">
            <a:spAutoFit/>
          </a:bodyPr>
          <a:lstStyle/>
          <a:p>
            <a:pPr algn="ctr"/>
            <a:r>
              <a:rPr lang="en-GB" sz="3600" b="1" dirty="0" smtClean="0">
                <a:solidFill>
                  <a:srgbClr val="C00000"/>
                </a:solidFill>
              </a:rPr>
              <a:t>Energy: </a:t>
            </a:r>
          </a:p>
          <a:p>
            <a:pPr algn="ctr"/>
            <a:r>
              <a:rPr lang="en-GB" sz="3600" b="1" dirty="0" smtClean="0">
                <a:solidFill>
                  <a:srgbClr val="C00000"/>
                </a:solidFill>
              </a:rPr>
              <a:t>Production &amp; Demand</a:t>
            </a:r>
            <a:endParaRPr lang="en-GB" sz="3600" b="1" dirty="0">
              <a:solidFill>
                <a:srgbClr val="C00000"/>
              </a:solidFill>
            </a:endParaRPr>
          </a:p>
        </p:txBody>
      </p:sp>
      <p:pic>
        <p:nvPicPr>
          <p:cNvPr id="12" name="Picture 11"/>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45318" y="849878"/>
            <a:ext cx="1810804" cy="1276289"/>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6804248" y="3488409"/>
            <a:ext cx="2088727" cy="1572593"/>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2202747" y="836712"/>
            <a:ext cx="2081221" cy="1276289"/>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4572000" y="908720"/>
            <a:ext cx="1917921" cy="1276289"/>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6804248" y="936862"/>
            <a:ext cx="2063706" cy="1286183"/>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107504" y="3645024"/>
            <a:ext cx="1810804" cy="1492914"/>
          </a:xfrm>
          <a:prstGeom prst="rect">
            <a:avLst/>
          </a:prstGeom>
        </p:spPr>
      </p:pic>
      <p:pic>
        <p:nvPicPr>
          <p:cNvPr id="20" name="Picture 19"/>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107504" y="2276872"/>
            <a:ext cx="1794770" cy="1327167"/>
          </a:xfrm>
          <a:prstGeom prst="rect">
            <a:avLst/>
          </a:prstGeom>
        </p:spPr>
      </p:pic>
      <p:pic>
        <p:nvPicPr>
          <p:cNvPr id="21" name="Picture 20"/>
          <p:cNvPicPr>
            <a:picLocks noChangeAspect="1"/>
          </p:cNvPicPr>
          <p:nvPr/>
        </p:nvPicPr>
        <p:blipFill>
          <a:blip r:embed="rId14" cstate="print">
            <a:extLst>
              <a:ext uri="{28A0092B-C50C-407E-A947-70E740481C1C}">
                <a14:useLocalDpi xmlns:a14="http://schemas.microsoft.com/office/drawing/2010/main" xmlns="" val="0"/>
              </a:ext>
            </a:extLst>
          </a:blip>
          <a:stretch>
            <a:fillRect/>
          </a:stretch>
        </p:blipFill>
        <p:spPr>
          <a:xfrm>
            <a:off x="6804249" y="2420888"/>
            <a:ext cx="2072895" cy="877225"/>
          </a:xfrm>
          <a:prstGeom prst="rect">
            <a:avLst/>
          </a:prstGeom>
        </p:spPr>
      </p:pic>
      <p:pic>
        <p:nvPicPr>
          <p:cNvPr id="22" name="Picture 21"/>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1999446" y="5219498"/>
            <a:ext cx="1932616" cy="1264121"/>
          </a:xfrm>
          <a:prstGeom prst="rect">
            <a:avLst/>
          </a:prstGeom>
        </p:spPr>
      </p:pic>
      <p:pic>
        <p:nvPicPr>
          <p:cNvPr id="23" name="Picture 22"/>
          <p:cNvPicPr>
            <a:picLocks noChangeAspect="1"/>
          </p:cNvPicPr>
          <p:nvPr/>
        </p:nvPicPr>
        <p:blipFill>
          <a:blip r:embed="rId16" cstate="print">
            <a:extLst>
              <a:ext uri="{28A0092B-C50C-407E-A947-70E740481C1C}">
                <a14:useLocalDpi xmlns:a14="http://schemas.microsoft.com/office/drawing/2010/main" xmlns="" val="0"/>
              </a:ext>
            </a:extLst>
          </a:blip>
          <a:stretch>
            <a:fillRect/>
          </a:stretch>
        </p:blipFill>
        <p:spPr>
          <a:xfrm>
            <a:off x="5796136" y="5229200"/>
            <a:ext cx="1512168" cy="1296144"/>
          </a:xfrm>
          <a:prstGeom prst="rect">
            <a:avLst/>
          </a:prstGeom>
        </p:spPr>
      </p:pic>
      <p:pic>
        <p:nvPicPr>
          <p:cNvPr id="24" name="Picture 23"/>
          <p:cNvPicPr>
            <a:picLocks noChangeAspect="1"/>
          </p:cNvPicPr>
          <p:nvPr/>
        </p:nvPicPr>
        <p:blipFill>
          <a:blip r:embed="rId17" cstate="print">
            <a:extLst>
              <a:ext uri="{28A0092B-C50C-407E-A947-70E740481C1C}">
                <a14:useLocalDpi xmlns:a14="http://schemas.microsoft.com/office/drawing/2010/main" xmlns="" val="0"/>
              </a:ext>
            </a:extLst>
          </a:blip>
          <a:stretch>
            <a:fillRect/>
          </a:stretch>
        </p:blipFill>
        <p:spPr>
          <a:xfrm>
            <a:off x="4067944" y="5238900"/>
            <a:ext cx="1618253" cy="1286443"/>
          </a:xfrm>
          <a:prstGeom prst="rect">
            <a:avLst/>
          </a:prstGeom>
        </p:spPr>
      </p:pic>
    </p:spTree>
    <p:extLst>
      <p:ext uri="{BB962C8B-B14F-4D97-AF65-F5344CB8AC3E}">
        <p14:creationId xmlns:p14="http://schemas.microsoft.com/office/powerpoint/2010/main" xmlns="" val="4185443689"/>
      </p:ext>
    </p:extLst>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5" name="TextBox 4"/>
          <p:cNvSpPr txBox="1"/>
          <p:nvPr/>
        </p:nvSpPr>
        <p:spPr>
          <a:xfrm>
            <a:off x="35496" y="36235"/>
            <a:ext cx="6934078" cy="584775"/>
          </a:xfrm>
          <a:prstGeom prst="rect">
            <a:avLst/>
          </a:prstGeom>
          <a:noFill/>
        </p:spPr>
        <p:txBody>
          <a:bodyPr wrap="none" rtlCol="0">
            <a:spAutoFit/>
          </a:bodyPr>
          <a:lstStyle/>
          <a:p>
            <a:r>
              <a:rPr lang="en-GB" sz="3200" b="1" dirty="0" smtClean="0">
                <a:solidFill>
                  <a:schemeClr val="bg1"/>
                </a:solidFill>
              </a:rPr>
              <a:t>How Power Plants Work? Heat Sources!</a:t>
            </a:r>
            <a:endParaRPr lang="en-GB" sz="3200" b="1" dirty="0">
              <a:solidFill>
                <a:schemeClr val="bg1"/>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1610" y="931044"/>
            <a:ext cx="7574298" cy="4658196"/>
          </a:xfrm>
          <a:prstGeom prst="rect">
            <a:avLst/>
          </a:prstGeom>
        </p:spPr>
      </p:pic>
      <p:sp>
        <p:nvSpPr>
          <p:cNvPr id="2" name="TextBox 1"/>
          <p:cNvSpPr txBox="1"/>
          <p:nvPr/>
        </p:nvSpPr>
        <p:spPr>
          <a:xfrm>
            <a:off x="179512" y="764704"/>
            <a:ext cx="3569047"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GB" sz="2400" b="1" dirty="0" smtClean="0">
                <a:solidFill>
                  <a:srgbClr val="0070C0"/>
                </a:solidFill>
              </a:rPr>
              <a:t>Natural Gas Power Plant</a:t>
            </a:r>
            <a:endParaRPr lang="en-GB" sz="2400" b="1" dirty="0">
              <a:solidFill>
                <a:srgbClr val="0070C0"/>
              </a:solidFill>
            </a:endParaRPr>
          </a:p>
        </p:txBody>
      </p:sp>
      <p:sp>
        <p:nvSpPr>
          <p:cNvPr id="3" name="TextBox 2"/>
          <p:cNvSpPr txBox="1"/>
          <p:nvPr/>
        </p:nvSpPr>
        <p:spPr>
          <a:xfrm>
            <a:off x="5724128" y="5906397"/>
            <a:ext cx="3204723" cy="646331"/>
          </a:xfrm>
          <a:prstGeom prst="rect">
            <a:avLst/>
          </a:prstGeom>
          <a:noFill/>
        </p:spPr>
        <p:txBody>
          <a:bodyPr wrap="none" rtlCol="0">
            <a:spAutoFit/>
          </a:bodyPr>
          <a:lstStyle/>
          <a:p>
            <a:pPr algn="ctr"/>
            <a:r>
              <a:rPr lang="en-GB" b="1" dirty="0" smtClean="0">
                <a:solidFill>
                  <a:srgbClr val="0070C0"/>
                </a:solidFill>
              </a:rPr>
              <a:t>Combined Thermodynamic </a:t>
            </a:r>
          </a:p>
          <a:p>
            <a:pPr algn="ctr"/>
            <a:r>
              <a:rPr lang="en-GB" b="1" dirty="0" smtClean="0">
                <a:solidFill>
                  <a:srgbClr val="0070C0"/>
                </a:solidFill>
              </a:rPr>
              <a:t>Gas- and Steam-Turbines Cycles</a:t>
            </a:r>
            <a:endParaRPr lang="en-GB" b="1" dirty="0">
              <a:solidFill>
                <a:srgbClr val="0070C0"/>
              </a:solidFill>
            </a:endParaRPr>
          </a:p>
        </p:txBody>
      </p:sp>
    </p:spTree>
    <p:extLst>
      <p:ext uri="{BB962C8B-B14F-4D97-AF65-F5344CB8AC3E}">
        <p14:creationId xmlns:p14="http://schemas.microsoft.com/office/powerpoint/2010/main" xmlns="" val="18545265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6" name="TextBox 5"/>
          <p:cNvSpPr txBox="1"/>
          <p:nvPr/>
        </p:nvSpPr>
        <p:spPr>
          <a:xfrm>
            <a:off x="35496" y="36235"/>
            <a:ext cx="6934078" cy="584775"/>
          </a:xfrm>
          <a:prstGeom prst="rect">
            <a:avLst/>
          </a:prstGeom>
          <a:noFill/>
        </p:spPr>
        <p:txBody>
          <a:bodyPr wrap="none" rtlCol="0">
            <a:spAutoFit/>
          </a:bodyPr>
          <a:lstStyle/>
          <a:p>
            <a:r>
              <a:rPr lang="en-GB" sz="3200" b="1" dirty="0" smtClean="0">
                <a:solidFill>
                  <a:schemeClr val="bg1"/>
                </a:solidFill>
              </a:rPr>
              <a:t>How Power Plants Work? Heat Sources!</a:t>
            </a:r>
            <a:endParaRPr lang="en-GB" sz="3200" b="1" dirty="0">
              <a:solidFill>
                <a:schemeClr val="bg1"/>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58181" y="744324"/>
            <a:ext cx="6570476" cy="5789558"/>
          </a:xfrm>
          <a:prstGeom prst="rect">
            <a:avLst/>
          </a:prstGeom>
        </p:spPr>
      </p:pic>
      <p:sp>
        <p:nvSpPr>
          <p:cNvPr id="3" name="TextBox 2"/>
          <p:cNvSpPr txBox="1"/>
          <p:nvPr/>
        </p:nvSpPr>
        <p:spPr>
          <a:xfrm>
            <a:off x="1" y="1556792"/>
            <a:ext cx="2558180" cy="954107"/>
          </a:xfrm>
          <a:prstGeom prst="rect">
            <a:avLst/>
          </a:prstGeom>
          <a:noFill/>
        </p:spPr>
        <p:txBody>
          <a:bodyPr wrap="square" rtlCol="0">
            <a:spAutoFit/>
          </a:bodyPr>
          <a:lstStyle/>
          <a:p>
            <a:pPr algn="ctr"/>
            <a:r>
              <a:rPr lang="en-GB" sz="2800" b="1" dirty="0" smtClean="0">
                <a:solidFill>
                  <a:srgbClr val="0070C0"/>
                </a:solidFill>
              </a:rPr>
              <a:t>Geothermal Power Plant</a:t>
            </a:r>
            <a:endParaRPr lang="en-GB" sz="2800" b="1" dirty="0">
              <a:solidFill>
                <a:srgbClr val="0070C0"/>
              </a:solidFill>
            </a:endParaRPr>
          </a:p>
        </p:txBody>
      </p:sp>
    </p:spTree>
    <p:extLst>
      <p:ext uri="{BB962C8B-B14F-4D97-AF65-F5344CB8AC3E}">
        <p14:creationId xmlns:p14="http://schemas.microsoft.com/office/powerpoint/2010/main" xmlns="" val="7995132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6" name="TextBox 5"/>
          <p:cNvSpPr txBox="1"/>
          <p:nvPr/>
        </p:nvSpPr>
        <p:spPr>
          <a:xfrm>
            <a:off x="35496" y="36235"/>
            <a:ext cx="7162025" cy="523220"/>
          </a:xfrm>
          <a:prstGeom prst="rect">
            <a:avLst/>
          </a:prstGeom>
          <a:noFill/>
        </p:spPr>
        <p:txBody>
          <a:bodyPr wrap="none" rtlCol="0">
            <a:spAutoFit/>
          </a:bodyPr>
          <a:lstStyle/>
          <a:p>
            <a:r>
              <a:rPr lang="en-GB" sz="2800" b="1" dirty="0" smtClean="0">
                <a:solidFill>
                  <a:schemeClr val="bg1"/>
                </a:solidFill>
              </a:rPr>
              <a:t>How Power Plants Work? Momentum Sources!</a:t>
            </a:r>
            <a:endParaRPr lang="en-GB" sz="2800" b="1" dirty="0">
              <a:solidFill>
                <a:schemeClr val="bg1"/>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41498" y="1124744"/>
            <a:ext cx="8648237" cy="4824536"/>
          </a:xfrm>
          <a:prstGeom prst="rect">
            <a:avLst/>
          </a:prstGeom>
        </p:spPr>
      </p:pic>
    </p:spTree>
    <p:extLst>
      <p:ext uri="{BB962C8B-B14F-4D97-AF65-F5344CB8AC3E}">
        <p14:creationId xmlns:p14="http://schemas.microsoft.com/office/powerpoint/2010/main" xmlns="" val="23717518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7" name="TextBox 6"/>
          <p:cNvSpPr txBox="1"/>
          <p:nvPr/>
        </p:nvSpPr>
        <p:spPr>
          <a:xfrm>
            <a:off x="35496" y="36235"/>
            <a:ext cx="7162025" cy="523220"/>
          </a:xfrm>
          <a:prstGeom prst="rect">
            <a:avLst/>
          </a:prstGeom>
          <a:noFill/>
        </p:spPr>
        <p:txBody>
          <a:bodyPr wrap="none" rtlCol="0">
            <a:spAutoFit/>
          </a:bodyPr>
          <a:lstStyle/>
          <a:p>
            <a:r>
              <a:rPr lang="en-GB" sz="2800" b="1" dirty="0" smtClean="0">
                <a:solidFill>
                  <a:schemeClr val="bg1"/>
                </a:solidFill>
              </a:rPr>
              <a:t>How Power Plants Work? Momentum Sources!</a:t>
            </a:r>
            <a:endParaRPr lang="en-GB" sz="2800" b="1" dirty="0">
              <a:solidFill>
                <a:schemeClr val="bg1"/>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39551" y="838152"/>
            <a:ext cx="8403361" cy="5399159"/>
          </a:xfrm>
          <a:prstGeom prst="rect">
            <a:avLst/>
          </a:prstGeom>
        </p:spPr>
      </p:pic>
    </p:spTree>
    <p:extLst>
      <p:ext uri="{BB962C8B-B14F-4D97-AF65-F5344CB8AC3E}">
        <p14:creationId xmlns:p14="http://schemas.microsoft.com/office/powerpoint/2010/main" xmlns="" val="23717518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1520" y="697049"/>
            <a:ext cx="8640960" cy="5828295"/>
          </a:xfrm>
          <a:prstGeom prst="rect">
            <a:avLst/>
          </a:prstGeom>
        </p:spPr>
      </p:pic>
      <p:sp>
        <p:nvSpPr>
          <p:cNvPr id="5" name="TextBox 4"/>
          <p:cNvSpPr txBox="1"/>
          <p:nvPr/>
        </p:nvSpPr>
        <p:spPr>
          <a:xfrm>
            <a:off x="35496" y="36235"/>
            <a:ext cx="7162025" cy="523220"/>
          </a:xfrm>
          <a:prstGeom prst="rect">
            <a:avLst/>
          </a:prstGeom>
          <a:noFill/>
        </p:spPr>
        <p:txBody>
          <a:bodyPr wrap="none" rtlCol="0">
            <a:spAutoFit/>
          </a:bodyPr>
          <a:lstStyle/>
          <a:p>
            <a:r>
              <a:rPr lang="en-GB" sz="2800" b="1" dirty="0" smtClean="0">
                <a:solidFill>
                  <a:schemeClr val="bg1"/>
                </a:solidFill>
              </a:rPr>
              <a:t>How Power Plants Work? Momentum Sources!</a:t>
            </a:r>
            <a:endParaRPr lang="en-GB" sz="2800" b="1" dirty="0">
              <a:solidFill>
                <a:schemeClr val="bg1"/>
              </a:solidFill>
            </a:endParaRPr>
          </a:p>
        </p:txBody>
      </p:sp>
    </p:spTree>
    <p:extLst>
      <p:ext uri="{BB962C8B-B14F-4D97-AF65-F5344CB8AC3E}">
        <p14:creationId xmlns:p14="http://schemas.microsoft.com/office/powerpoint/2010/main" xmlns="" val="38988062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7" name="TextBox 6"/>
          <p:cNvSpPr txBox="1"/>
          <p:nvPr/>
        </p:nvSpPr>
        <p:spPr>
          <a:xfrm>
            <a:off x="35496" y="36235"/>
            <a:ext cx="5804666" cy="523220"/>
          </a:xfrm>
          <a:prstGeom prst="rect">
            <a:avLst/>
          </a:prstGeom>
          <a:noFill/>
        </p:spPr>
        <p:txBody>
          <a:bodyPr wrap="none" rtlCol="0">
            <a:spAutoFit/>
          </a:bodyPr>
          <a:lstStyle/>
          <a:p>
            <a:r>
              <a:rPr lang="en-GB" sz="2800" b="1" dirty="0" smtClean="0">
                <a:solidFill>
                  <a:schemeClr val="bg1"/>
                </a:solidFill>
              </a:rPr>
              <a:t>How Power Plants Work? And Solar? </a:t>
            </a:r>
            <a:endParaRPr lang="en-GB" sz="2800" b="1" dirty="0">
              <a:solidFill>
                <a:schemeClr val="bg1"/>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346004" y="3254077"/>
            <a:ext cx="4762500" cy="3343275"/>
          </a:xfrm>
          <a:prstGeom prst="rect">
            <a:avLst/>
          </a:prstGeom>
        </p:spPr>
      </p:pic>
      <p:sp>
        <p:nvSpPr>
          <p:cNvPr id="5" name="TextBox 4"/>
          <p:cNvSpPr txBox="1"/>
          <p:nvPr/>
        </p:nvSpPr>
        <p:spPr>
          <a:xfrm>
            <a:off x="6013289" y="1700808"/>
            <a:ext cx="2961171" cy="646331"/>
          </a:xfrm>
          <a:prstGeom prst="rect">
            <a:avLst/>
          </a:prstGeom>
          <a:noFill/>
        </p:spPr>
        <p:txBody>
          <a:bodyPr wrap="square" rtlCol="0">
            <a:spAutoFit/>
          </a:bodyPr>
          <a:lstStyle/>
          <a:p>
            <a:pPr marL="285750" indent="-285750" algn="just">
              <a:buFont typeface="Wingdings" panose="05000000000000000000" pitchFamily="2" charset="2"/>
              <a:buChar char="Ø"/>
            </a:pPr>
            <a:r>
              <a:rPr lang="en-GB" dirty="0" smtClean="0">
                <a:solidFill>
                  <a:srgbClr val="0070C0"/>
                </a:solidFill>
              </a:rPr>
              <a:t>Heat Source: thermal radiation to boil water or;</a:t>
            </a:r>
            <a:endParaRPr lang="en-GB" dirty="0">
              <a:solidFill>
                <a:srgbClr val="0070C0"/>
              </a:solidFill>
            </a:endParaRPr>
          </a:p>
        </p:txBody>
      </p:sp>
      <p:sp>
        <p:nvSpPr>
          <p:cNvPr id="9" name="TextBox 8"/>
          <p:cNvSpPr txBox="1"/>
          <p:nvPr/>
        </p:nvSpPr>
        <p:spPr>
          <a:xfrm>
            <a:off x="35496" y="5169966"/>
            <a:ext cx="3960440" cy="923330"/>
          </a:xfrm>
          <a:prstGeom prst="rect">
            <a:avLst/>
          </a:prstGeom>
          <a:noFill/>
        </p:spPr>
        <p:txBody>
          <a:bodyPr wrap="square" rtlCol="0">
            <a:spAutoFit/>
          </a:bodyPr>
          <a:lstStyle/>
          <a:p>
            <a:pPr marL="285750" indent="-285750" algn="just">
              <a:buFont typeface="Wingdings" panose="05000000000000000000" pitchFamily="2" charset="2"/>
              <a:buChar char="Ø"/>
            </a:pPr>
            <a:r>
              <a:rPr lang="en-GB" dirty="0" smtClean="0">
                <a:solidFill>
                  <a:srgbClr val="0070C0"/>
                </a:solidFill>
              </a:rPr>
              <a:t>Photovoltaic (solar cells): direct conversion of the electromagnetic radiation from the Sun to electricity.</a:t>
            </a:r>
            <a:endParaRPr lang="en-GB" dirty="0">
              <a:solidFill>
                <a:srgbClr val="0070C0"/>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8882" y="692695"/>
            <a:ext cx="5675245" cy="3315995"/>
          </a:xfrm>
          <a:prstGeom prst="rect">
            <a:avLst/>
          </a:prstGeom>
        </p:spPr>
      </p:pic>
    </p:spTree>
    <p:extLst>
      <p:ext uri="{BB962C8B-B14F-4D97-AF65-F5344CB8AC3E}">
        <p14:creationId xmlns:p14="http://schemas.microsoft.com/office/powerpoint/2010/main" xmlns="" val="37408343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9" name="TextBox 8"/>
          <p:cNvSpPr txBox="1"/>
          <p:nvPr/>
        </p:nvSpPr>
        <p:spPr>
          <a:xfrm>
            <a:off x="35496" y="36235"/>
            <a:ext cx="4584075" cy="584775"/>
          </a:xfrm>
          <a:prstGeom prst="rect">
            <a:avLst/>
          </a:prstGeom>
          <a:noFill/>
        </p:spPr>
        <p:txBody>
          <a:bodyPr wrap="none" rtlCol="0">
            <a:spAutoFit/>
          </a:bodyPr>
          <a:lstStyle/>
          <a:p>
            <a:r>
              <a:rPr lang="en-GB" sz="3200" b="1" dirty="0" smtClean="0">
                <a:solidFill>
                  <a:schemeClr val="bg1"/>
                </a:solidFill>
              </a:rPr>
              <a:t>How Power Plants Work? </a:t>
            </a:r>
            <a:endParaRPr lang="en-GB" sz="3200" b="1" dirty="0">
              <a:solidFill>
                <a:schemeClr val="bg1"/>
              </a:solidFill>
            </a:endParaRPr>
          </a:p>
        </p:txBody>
      </p:sp>
      <p:sp>
        <p:nvSpPr>
          <p:cNvPr id="2" name="TextBox 1"/>
          <p:cNvSpPr txBox="1"/>
          <p:nvPr/>
        </p:nvSpPr>
        <p:spPr>
          <a:xfrm>
            <a:off x="35496" y="764704"/>
            <a:ext cx="9108504" cy="5693866"/>
          </a:xfrm>
          <a:prstGeom prst="rect">
            <a:avLst/>
          </a:prstGeom>
          <a:noFill/>
        </p:spPr>
        <p:txBody>
          <a:bodyPr wrap="square" rtlCol="0">
            <a:spAutoFit/>
          </a:bodyPr>
          <a:lstStyle/>
          <a:p>
            <a:pPr marL="285750" indent="-285750" algn="just">
              <a:buFont typeface="Wingdings" panose="05000000000000000000" pitchFamily="2" charset="2"/>
              <a:buChar char="Ø"/>
            </a:pPr>
            <a:r>
              <a:rPr lang="en-GB" sz="2800" dirty="0" smtClean="0">
                <a:solidFill>
                  <a:srgbClr val="0070C0"/>
                </a:solidFill>
              </a:rPr>
              <a:t>The vast majority of power plants work based </a:t>
            </a:r>
            <a:r>
              <a:rPr lang="en-GB" sz="2800" dirty="0">
                <a:solidFill>
                  <a:srgbClr val="0070C0"/>
                </a:solidFill>
              </a:rPr>
              <a:t>o</a:t>
            </a:r>
            <a:r>
              <a:rPr lang="en-GB" sz="2800" dirty="0" smtClean="0">
                <a:solidFill>
                  <a:srgbClr val="0070C0"/>
                </a:solidFill>
              </a:rPr>
              <a:t>n elements of the following workflow:</a:t>
            </a:r>
          </a:p>
          <a:p>
            <a:pPr marL="800100" lvl="1" indent="-342900" algn="just">
              <a:buFont typeface="+mj-lt"/>
              <a:buAutoNum type="arabicPeriod"/>
            </a:pPr>
            <a:r>
              <a:rPr lang="en-GB" sz="2800" dirty="0" smtClean="0">
                <a:solidFill>
                  <a:srgbClr val="0070C0"/>
                </a:solidFill>
              </a:rPr>
              <a:t>Generate heat;</a:t>
            </a:r>
          </a:p>
          <a:p>
            <a:pPr marL="800100" lvl="1" indent="-342900" algn="just">
              <a:buFont typeface="+mj-lt"/>
              <a:buAutoNum type="arabicPeriod"/>
            </a:pPr>
            <a:r>
              <a:rPr lang="en-GB" sz="2800" dirty="0" smtClean="0">
                <a:solidFill>
                  <a:srgbClr val="0070C0"/>
                </a:solidFill>
              </a:rPr>
              <a:t>Boil water;</a:t>
            </a:r>
          </a:p>
          <a:p>
            <a:pPr marL="800100" lvl="1" indent="-342900" algn="just">
              <a:buFont typeface="+mj-lt"/>
              <a:buAutoNum type="arabicPeriod"/>
            </a:pPr>
            <a:r>
              <a:rPr lang="en-GB" sz="2800" dirty="0" smtClean="0">
                <a:solidFill>
                  <a:srgbClr val="0070C0"/>
                </a:solidFill>
              </a:rPr>
              <a:t>Produced steam is used to turn a (set of) turbine(s);</a:t>
            </a:r>
          </a:p>
          <a:p>
            <a:pPr marL="800100" lvl="1" indent="-342900" algn="just">
              <a:buFont typeface="+mj-lt"/>
              <a:buAutoNum type="arabicPeriod"/>
            </a:pPr>
            <a:r>
              <a:rPr lang="en-GB" sz="2800" dirty="0" smtClean="0">
                <a:solidFill>
                  <a:srgbClr val="0070C0"/>
                </a:solidFill>
              </a:rPr>
              <a:t>Turbines are linked with generator to;</a:t>
            </a:r>
          </a:p>
          <a:p>
            <a:pPr marL="800100" lvl="1" indent="-342900" algn="just">
              <a:buFont typeface="+mj-lt"/>
              <a:buAutoNum type="arabicPeriod"/>
            </a:pPr>
            <a:r>
              <a:rPr lang="en-GB" sz="2800" dirty="0" smtClean="0">
                <a:solidFill>
                  <a:srgbClr val="0070C0"/>
                </a:solidFill>
              </a:rPr>
              <a:t>Produce </a:t>
            </a:r>
            <a:r>
              <a:rPr lang="en-GB" sz="2800" dirty="0" smtClean="0">
                <a:solidFill>
                  <a:schemeClr val="accent1"/>
                </a:solidFill>
              </a:rPr>
              <a:t>electricity</a:t>
            </a:r>
            <a:r>
              <a:rPr lang="en-GB" sz="2800" dirty="0" smtClean="0">
                <a:solidFill>
                  <a:srgbClr val="0070C0"/>
                </a:solidFill>
              </a:rPr>
              <a:t>.</a:t>
            </a:r>
          </a:p>
          <a:p>
            <a:pPr marL="285750" indent="-285750" algn="just">
              <a:buFont typeface="Wingdings" panose="05000000000000000000" pitchFamily="2" charset="2"/>
              <a:buChar char="Ø"/>
            </a:pPr>
            <a:r>
              <a:rPr lang="en-GB" sz="2800" dirty="0" smtClean="0">
                <a:solidFill>
                  <a:srgbClr val="0070C0"/>
                </a:solidFill>
              </a:rPr>
              <a:t>We saw that:</a:t>
            </a:r>
          </a:p>
          <a:p>
            <a:pPr marL="914400" lvl="1" indent="-457200" algn="just">
              <a:buFont typeface="Arial" panose="020B0604020202020204" pitchFamily="34" charset="0"/>
              <a:buChar char="•"/>
            </a:pPr>
            <a:r>
              <a:rPr lang="en-GB" sz="2800" dirty="0" smtClean="0">
                <a:solidFill>
                  <a:srgbClr val="0070C0"/>
                </a:solidFill>
              </a:rPr>
              <a:t>Fossil fuels and nuclear: 1-5;</a:t>
            </a:r>
          </a:p>
          <a:p>
            <a:pPr marL="914400" lvl="1" indent="-457200" algn="just">
              <a:buFont typeface="Arial" panose="020B0604020202020204" pitchFamily="34" charset="0"/>
              <a:buChar char="•"/>
            </a:pPr>
            <a:r>
              <a:rPr lang="en-GB" sz="2800" dirty="0" smtClean="0">
                <a:solidFill>
                  <a:srgbClr val="0070C0"/>
                </a:solidFill>
              </a:rPr>
              <a:t>Hydro and wind: based on momentum transfer + 4-5;</a:t>
            </a:r>
          </a:p>
          <a:p>
            <a:pPr marL="914400" lvl="1" indent="-457200" algn="just">
              <a:buFont typeface="Arial" panose="020B0604020202020204" pitchFamily="34" charset="0"/>
              <a:buChar char="•"/>
            </a:pPr>
            <a:r>
              <a:rPr lang="en-GB" sz="2800" dirty="0" smtClean="0">
                <a:solidFill>
                  <a:srgbClr val="0070C0"/>
                </a:solidFill>
              </a:rPr>
              <a:t>Geothermal: undergrounded heated water + 2-5;</a:t>
            </a:r>
          </a:p>
          <a:p>
            <a:pPr marL="914400" lvl="1" indent="-457200" algn="just">
              <a:buFont typeface="Arial" panose="020B0604020202020204" pitchFamily="34" charset="0"/>
              <a:buChar char="•"/>
            </a:pPr>
            <a:r>
              <a:rPr lang="en-GB" sz="2800" dirty="0" smtClean="0">
                <a:solidFill>
                  <a:srgbClr val="0070C0"/>
                </a:solidFill>
              </a:rPr>
              <a:t>Solar: Either (a) solar radiation + 2-5 or photovoltaic cells + 5.</a:t>
            </a:r>
          </a:p>
        </p:txBody>
      </p:sp>
    </p:spTree>
    <p:extLst>
      <p:ext uri="{BB962C8B-B14F-4D97-AF65-F5344CB8AC3E}">
        <p14:creationId xmlns:p14="http://schemas.microsoft.com/office/powerpoint/2010/main" xmlns="" val="3315063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grpSp>
        <p:nvGrpSpPr>
          <p:cNvPr id="5" name="Group 3"/>
          <p:cNvGrpSpPr>
            <a:grpSpLocks/>
          </p:cNvGrpSpPr>
          <p:nvPr/>
        </p:nvGrpSpPr>
        <p:grpSpPr bwMode="auto">
          <a:xfrm>
            <a:off x="4718051" y="836712"/>
            <a:ext cx="4289080" cy="2520280"/>
            <a:chOff x="2972" y="1184"/>
            <a:chExt cx="2567" cy="1445"/>
          </a:xfrm>
        </p:grpSpPr>
        <p:pic>
          <p:nvPicPr>
            <p:cNvPr id="6"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72" y="1184"/>
              <a:ext cx="2567" cy="144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7" name="Text Box 5"/>
            <p:cNvSpPr txBox="1">
              <a:spLocks noChangeArrowheads="1"/>
            </p:cNvSpPr>
            <p:nvPr/>
          </p:nvSpPr>
          <p:spPr bwMode="auto">
            <a:xfrm>
              <a:off x="2972" y="1184"/>
              <a:ext cx="2567" cy="144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GB"/>
            </a:p>
          </p:txBody>
        </p:sp>
      </p:grpSp>
      <p:sp>
        <p:nvSpPr>
          <p:cNvPr id="8" name="TextBox 7"/>
          <p:cNvSpPr txBox="1"/>
          <p:nvPr/>
        </p:nvSpPr>
        <p:spPr>
          <a:xfrm>
            <a:off x="35496" y="36235"/>
            <a:ext cx="4491101" cy="584775"/>
          </a:xfrm>
          <a:prstGeom prst="rect">
            <a:avLst/>
          </a:prstGeom>
          <a:noFill/>
        </p:spPr>
        <p:txBody>
          <a:bodyPr wrap="none" rtlCol="0">
            <a:spAutoFit/>
          </a:bodyPr>
          <a:lstStyle/>
          <a:p>
            <a:r>
              <a:rPr lang="en-GB" sz="3200" b="1" dirty="0" smtClean="0">
                <a:solidFill>
                  <a:schemeClr val="bg1"/>
                </a:solidFill>
              </a:rPr>
              <a:t>How Power Plants Work?</a:t>
            </a:r>
            <a:endParaRPr lang="en-GB" sz="3200" b="1" dirty="0">
              <a:solidFill>
                <a:schemeClr val="bg1"/>
              </a:solidFill>
            </a:endParaRPr>
          </a:p>
        </p:txBody>
      </p:sp>
      <p:sp>
        <p:nvSpPr>
          <p:cNvPr id="2" name="TextBox 1"/>
          <p:cNvSpPr txBox="1"/>
          <p:nvPr/>
        </p:nvSpPr>
        <p:spPr>
          <a:xfrm>
            <a:off x="0" y="692696"/>
            <a:ext cx="4718050" cy="6247864"/>
          </a:xfrm>
          <a:prstGeom prst="rect">
            <a:avLst/>
          </a:prstGeom>
          <a:noFill/>
        </p:spPr>
        <p:txBody>
          <a:bodyPr wrap="square" rtlCol="0">
            <a:spAutoFit/>
          </a:bodyPr>
          <a:lstStyle/>
          <a:p>
            <a:pPr marL="342900" indent="-342900" algn="just">
              <a:buFont typeface="+mj-lt"/>
              <a:buAutoNum type="arabicPeriod"/>
            </a:pPr>
            <a:r>
              <a:rPr lang="en-GB" sz="2000" dirty="0" smtClean="0">
                <a:solidFill>
                  <a:schemeClr val="accent1"/>
                </a:solidFill>
              </a:rPr>
              <a:t>Energy Source</a:t>
            </a:r>
            <a:r>
              <a:rPr lang="en-GB" sz="2000" dirty="0" smtClean="0">
                <a:solidFill>
                  <a:srgbClr val="0070C0"/>
                </a:solidFill>
              </a:rPr>
              <a:t> (coal, oil, NG, nuclear, </a:t>
            </a:r>
            <a:r>
              <a:rPr lang="en-GB" sz="2000" dirty="0" err="1" smtClean="0">
                <a:solidFill>
                  <a:srgbClr val="0070C0"/>
                </a:solidFill>
              </a:rPr>
              <a:t>etc</a:t>
            </a:r>
            <a:r>
              <a:rPr lang="en-GB" sz="2000" dirty="0" smtClean="0">
                <a:solidFill>
                  <a:srgbClr val="0070C0"/>
                </a:solidFill>
              </a:rPr>
              <a:t>) is ‘burnt’ generating heat in the;</a:t>
            </a:r>
          </a:p>
          <a:p>
            <a:pPr marL="342900" indent="-342900" algn="just">
              <a:buFont typeface="+mj-lt"/>
              <a:buAutoNum type="arabicPeriod"/>
            </a:pPr>
            <a:r>
              <a:rPr lang="en-GB" sz="2000" dirty="0" smtClean="0">
                <a:solidFill>
                  <a:schemeClr val="accent1"/>
                </a:solidFill>
              </a:rPr>
              <a:t>Boiler. </a:t>
            </a:r>
            <a:r>
              <a:rPr lang="en-GB" sz="2000" dirty="0" smtClean="0">
                <a:solidFill>
                  <a:srgbClr val="0070C0"/>
                </a:solidFill>
              </a:rPr>
              <a:t>Heat is transferred into the water-steam cycle (3-4-9-3);</a:t>
            </a:r>
          </a:p>
          <a:p>
            <a:pPr marL="342900" indent="-342900" algn="just">
              <a:buFont typeface="+mj-lt"/>
              <a:buAutoNum type="arabicPeriod"/>
            </a:pPr>
            <a:r>
              <a:rPr lang="en-GB" sz="2000" dirty="0" smtClean="0">
                <a:solidFill>
                  <a:schemeClr val="accent1"/>
                </a:solidFill>
              </a:rPr>
              <a:t>Steam</a:t>
            </a:r>
            <a:r>
              <a:rPr lang="en-GB" sz="2000" dirty="0" smtClean="0">
                <a:solidFill>
                  <a:srgbClr val="0070C0"/>
                </a:solidFill>
              </a:rPr>
              <a:t> (at high temperature and pressure) produced by the water vaporisation is driven towards a;</a:t>
            </a:r>
          </a:p>
          <a:p>
            <a:pPr marL="342900" indent="-342900" algn="just">
              <a:buFont typeface="+mj-lt"/>
              <a:buAutoNum type="arabicPeriod"/>
            </a:pPr>
            <a:r>
              <a:rPr lang="en-GB" sz="2000" dirty="0" smtClean="0">
                <a:solidFill>
                  <a:schemeClr val="accent1"/>
                </a:solidFill>
              </a:rPr>
              <a:t>Steam turbine</a:t>
            </a:r>
            <a:r>
              <a:rPr lang="en-GB" sz="2000" dirty="0" smtClean="0">
                <a:solidFill>
                  <a:srgbClr val="0070C0"/>
                </a:solidFill>
              </a:rPr>
              <a:t> that promotes an isentropic expansion and produces </a:t>
            </a:r>
            <a:r>
              <a:rPr lang="en-GB" sz="2000" b="1" u="sng" dirty="0" smtClean="0">
                <a:solidFill>
                  <a:srgbClr val="0070C0"/>
                </a:solidFill>
              </a:rPr>
              <a:t>work</a:t>
            </a:r>
            <a:r>
              <a:rPr lang="en-GB" sz="2000" dirty="0" smtClean="0">
                <a:solidFill>
                  <a:srgbClr val="0070C0"/>
                </a:solidFill>
              </a:rPr>
              <a:t>;</a:t>
            </a:r>
          </a:p>
          <a:p>
            <a:pPr marL="342900" indent="-342900" algn="just">
              <a:buFont typeface="+mj-lt"/>
              <a:buAutoNum type="arabicPeriod"/>
            </a:pPr>
            <a:r>
              <a:rPr lang="en-GB" sz="2000" dirty="0" smtClean="0">
                <a:solidFill>
                  <a:srgbClr val="0070C0"/>
                </a:solidFill>
              </a:rPr>
              <a:t>The </a:t>
            </a:r>
            <a:r>
              <a:rPr lang="en-GB" sz="2000" b="1" u="sng" dirty="0" smtClean="0">
                <a:solidFill>
                  <a:srgbClr val="0070C0"/>
                </a:solidFill>
              </a:rPr>
              <a:t>work</a:t>
            </a:r>
            <a:r>
              <a:rPr lang="en-GB" sz="2000" dirty="0" smtClean="0">
                <a:solidFill>
                  <a:srgbClr val="0070C0"/>
                </a:solidFill>
              </a:rPr>
              <a:t> is transferred to a </a:t>
            </a:r>
            <a:r>
              <a:rPr lang="en-GB" sz="2000" dirty="0" smtClean="0">
                <a:solidFill>
                  <a:schemeClr val="accent1"/>
                </a:solidFill>
              </a:rPr>
              <a:t>generator</a:t>
            </a:r>
            <a:r>
              <a:rPr lang="en-GB" sz="2000" dirty="0" smtClean="0">
                <a:solidFill>
                  <a:srgbClr val="0070C0"/>
                </a:solidFill>
              </a:rPr>
              <a:t> responsible to produce;</a:t>
            </a:r>
          </a:p>
          <a:p>
            <a:pPr marL="342900" indent="-342900" algn="just">
              <a:buFont typeface="+mj-lt"/>
              <a:buAutoNum type="arabicPeriod"/>
            </a:pPr>
            <a:r>
              <a:rPr lang="en-GB" sz="2000" dirty="0" smtClean="0">
                <a:solidFill>
                  <a:schemeClr val="accent1"/>
                </a:solidFill>
              </a:rPr>
              <a:t>Electricity </a:t>
            </a:r>
            <a:r>
              <a:rPr lang="en-GB" sz="2000" dirty="0" smtClean="0">
                <a:solidFill>
                  <a:srgbClr val="0070C0"/>
                </a:solidFill>
              </a:rPr>
              <a:t>that is linked to the power grid;</a:t>
            </a:r>
          </a:p>
          <a:p>
            <a:pPr marL="342900" indent="-342900" algn="just">
              <a:buFont typeface="+mj-lt"/>
              <a:buAutoNum type="arabicPeriod"/>
            </a:pPr>
            <a:r>
              <a:rPr lang="en-GB" sz="2000" dirty="0" smtClean="0">
                <a:solidFill>
                  <a:srgbClr val="0070C0"/>
                </a:solidFill>
              </a:rPr>
              <a:t>After the expansion (in the turbine), steam (low temperature and pressure) is driven into the </a:t>
            </a:r>
            <a:r>
              <a:rPr lang="en-GB" sz="2000" dirty="0" smtClean="0">
                <a:solidFill>
                  <a:schemeClr val="accent1"/>
                </a:solidFill>
              </a:rPr>
              <a:t>condenser (9)</a:t>
            </a:r>
            <a:r>
              <a:rPr lang="en-GB" sz="2000" dirty="0" smtClean="0">
                <a:solidFill>
                  <a:srgbClr val="0070C0"/>
                </a:solidFill>
              </a:rPr>
              <a:t>, where it is transformed in water and returns to the </a:t>
            </a:r>
            <a:r>
              <a:rPr lang="en-GB" sz="2000" dirty="0" smtClean="0">
                <a:solidFill>
                  <a:schemeClr val="accent1"/>
                </a:solidFill>
              </a:rPr>
              <a:t>Boiler (2);</a:t>
            </a:r>
            <a:r>
              <a:rPr lang="en-GB" sz="2000" dirty="0" smtClean="0">
                <a:solidFill>
                  <a:srgbClr val="0070C0"/>
                </a:solidFill>
              </a:rPr>
              <a:t> </a:t>
            </a:r>
            <a:endParaRPr lang="en-GB" sz="2000" dirty="0" smtClean="0">
              <a:solidFill>
                <a:schemeClr val="accent1"/>
              </a:solidFill>
            </a:endParaRPr>
          </a:p>
          <a:p>
            <a:pPr marL="342900" indent="-342900" algn="just">
              <a:buFont typeface="+mj-lt"/>
              <a:buAutoNum type="arabicPeriod"/>
            </a:pPr>
            <a:endParaRPr lang="en-GB" sz="2000" dirty="0">
              <a:solidFill>
                <a:srgbClr val="0070C0"/>
              </a:solidFill>
            </a:endParaRPr>
          </a:p>
        </p:txBody>
      </p:sp>
      <p:sp>
        <p:nvSpPr>
          <p:cNvPr id="3" name="TextBox 2"/>
          <p:cNvSpPr txBox="1"/>
          <p:nvPr/>
        </p:nvSpPr>
        <p:spPr>
          <a:xfrm>
            <a:off x="5724128" y="3789040"/>
            <a:ext cx="2789188" cy="923330"/>
          </a:xfrm>
          <a:prstGeom prst="rect">
            <a:avLst/>
          </a:prstGeom>
          <a:noFill/>
        </p:spPr>
        <p:txBody>
          <a:bodyPr wrap="square" rtlCol="0">
            <a:spAutoFit/>
          </a:bodyPr>
          <a:lstStyle/>
          <a:p>
            <a:pPr marL="285750" indent="-285750" algn="just">
              <a:buFont typeface="Arial" panose="020B0604020202020204" pitchFamily="34" charset="0"/>
              <a:buChar char="•"/>
            </a:pPr>
            <a:r>
              <a:rPr lang="en-GB" dirty="0" smtClean="0">
                <a:solidFill>
                  <a:srgbClr val="0070C0"/>
                </a:solidFill>
              </a:rPr>
              <a:t>System </a:t>
            </a:r>
            <a:r>
              <a:rPr lang="en-GB" dirty="0" smtClean="0">
                <a:solidFill>
                  <a:schemeClr val="accent1"/>
                </a:solidFill>
              </a:rPr>
              <a:t>7-8-9</a:t>
            </a:r>
            <a:r>
              <a:rPr lang="en-GB" dirty="0" smtClean="0">
                <a:solidFill>
                  <a:srgbClr val="0070C0"/>
                </a:solidFill>
              </a:rPr>
              <a:t> comprises </a:t>
            </a:r>
            <a:r>
              <a:rPr lang="en-GB" dirty="0" smtClean="0">
                <a:solidFill>
                  <a:schemeClr val="accent1"/>
                </a:solidFill>
              </a:rPr>
              <a:t>condenser</a:t>
            </a:r>
            <a:r>
              <a:rPr lang="en-GB" dirty="0" smtClean="0">
                <a:solidFill>
                  <a:srgbClr val="0070C0"/>
                </a:solidFill>
              </a:rPr>
              <a:t> and cooling waste water. </a:t>
            </a:r>
            <a:endParaRPr lang="en-GB" dirty="0">
              <a:solidFill>
                <a:srgbClr val="0070C0"/>
              </a:solidFill>
            </a:endParaRPr>
          </a:p>
        </p:txBody>
      </p:sp>
    </p:spTree>
    <p:extLst>
      <p:ext uri="{BB962C8B-B14F-4D97-AF65-F5344CB8AC3E}">
        <p14:creationId xmlns:p14="http://schemas.microsoft.com/office/powerpoint/2010/main" xmlns="" val="7995132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5" name="TextBox 4"/>
          <p:cNvSpPr txBox="1"/>
          <p:nvPr/>
        </p:nvSpPr>
        <p:spPr>
          <a:xfrm>
            <a:off x="3923928" y="1700808"/>
            <a:ext cx="2808312" cy="1754326"/>
          </a:xfrm>
          <a:prstGeom prst="rect">
            <a:avLst/>
          </a:prstGeom>
          <a:noFill/>
        </p:spPr>
        <p:txBody>
          <a:bodyPr wrap="square" rtlCol="0">
            <a:spAutoFit/>
          </a:bodyPr>
          <a:lstStyle/>
          <a:p>
            <a:pPr algn="ctr"/>
            <a:r>
              <a:rPr lang="en-GB" sz="3600" b="1" dirty="0" smtClean="0">
                <a:solidFill>
                  <a:schemeClr val="accent1"/>
                </a:solidFill>
              </a:rPr>
              <a:t>Nuclear Power Plants (NPP)</a:t>
            </a:r>
            <a:endParaRPr lang="en-GB" sz="3600" b="1" dirty="0">
              <a:solidFill>
                <a:schemeClr val="accent1"/>
              </a:solidFill>
            </a:endParaRPr>
          </a:p>
        </p:txBody>
      </p:sp>
      <p:pic>
        <p:nvPicPr>
          <p:cNvPr id="45058" name="Picture 2" descr="http://static.guim.co.uk/sys-images/Guardian/Pix/pictures/2008/03/21/nuclear10b.jpg"/>
          <p:cNvPicPr>
            <a:picLocks noChangeAspect="1" noChangeArrowheads="1"/>
          </p:cNvPicPr>
          <p:nvPr/>
        </p:nvPicPr>
        <p:blipFill>
          <a:blip r:embed="rId2" cstate="print"/>
          <a:srcRect/>
          <a:stretch>
            <a:fillRect/>
          </a:stretch>
        </p:blipFill>
        <p:spPr bwMode="auto">
          <a:xfrm>
            <a:off x="0" y="692696"/>
            <a:ext cx="4080452" cy="2448272"/>
          </a:xfrm>
          <a:prstGeom prst="rect">
            <a:avLst/>
          </a:prstGeom>
          <a:noFill/>
        </p:spPr>
      </p:pic>
      <p:pic>
        <p:nvPicPr>
          <p:cNvPr id="45060" name="Picture 4" descr="http://innovate.ucsb.edu/wp-content/uploads/2010/02/nuclear-power-plant.jpg"/>
          <p:cNvPicPr>
            <a:picLocks noChangeAspect="1" noChangeArrowheads="1"/>
          </p:cNvPicPr>
          <p:nvPr/>
        </p:nvPicPr>
        <p:blipFill>
          <a:blip r:embed="rId3" cstate="print"/>
          <a:srcRect/>
          <a:stretch>
            <a:fillRect/>
          </a:stretch>
        </p:blipFill>
        <p:spPr bwMode="auto">
          <a:xfrm>
            <a:off x="6624736" y="692696"/>
            <a:ext cx="2483768" cy="3510393"/>
          </a:xfrm>
          <a:prstGeom prst="rect">
            <a:avLst/>
          </a:prstGeom>
          <a:noFill/>
        </p:spPr>
      </p:pic>
      <p:pic>
        <p:nvPicPr>
          <p:cNvPr id="45062" name="Picture 6" descr="http://www.pennenergy.com/content/dam/pe/online-articles/2012/10/diablo%20canyon.jpg"/>
          <p:cNvPicPr>
            <a:picLocks noChangeAspect="1" noChangeArrowheads="1"/>
          </p:cNvPicPr>
          <p:nvPr/>
        </p:nvPicPr>
        <p:blipFill>
          <a:blip r:embed="rId4" cstate="print"/>
          <a:srcRect/>
          <a:stretch>
            <a:fillRect/>
          </a:stretch>
        </p:blipFill>
        <p:spPr bwMode="auto">
          <a:xfrm>
            <a:off x="0" y="3861048"/>
            <a:ext cx="4051697" cy="2703587"/>
          </a:xfrm>
          <a:prstGeom prst="rect">
            <a:avLst/>
          </a:prstGeom>
          <a:noFill/>
        </p:spPr>
      </p:pic>
      <p:pic>
        <p:nvPicPr>
          <p:cNvPr id="45064" name="Picture 8" descr="http://www.buildtheenterprise.org/wp-content/uploads/2012/12/nuclear-power-plant-operation.gif"/>
          <p:cNvPicPr>
            <a:picLocks noChangeAspect="1" noChangeArrowheads="1" noCrop="1"/>
          </p:cNvPicPr>
          <p:nvPr/>
        </p:nvPicPr>
        <p:blipFill>
          <a:blip r:embed="rId5" cstate="print"/>
          <a:srcRect/>
          <a:stretch>
            <a:fillRect/>
          </a:stretch>
        </p:blipFill>
        <p:spPr bwMode="auto">
          <a:xfrm>
            <a:off x="4572000" y="4221088"/>
            <a:ext cx="4572000" cy="2362810"/>
          </a:xfrm>
          <a:prstGeom prst="rect">
            <a:avLst/>
          </a:prstGeom>
          <a:noFill/>
        </p:spPr>
      </p:pic>
    </p:spTree>
    <p:extLst>
      <p:ext uri="{BB962C8B-B14F-4D97-AF65-F5344CB8AC3E}">
        <p14:creationId xmlns:p14="http://schemas.microsoft.com/office/powerpoint/2010/main" xmlns="" val="14332641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2" name="Rectangle 1"/>
          <p:cNvSpPr/>
          <p:nvPr/>
        </p:nvSpPr>
        <p:spPr>
          <a:xfrm>
            <a:off x="17098" y="4843026"/>
            <a:ext cx="5995062" cy="1754326"/>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GB" dirty="0" smtClean="0">
                <a:solidFill>
                  <a:srgbClr val="0070C0"/>
                </a:solidFill>
                <a:latin typeface="Arial" pitchFamily="34" charset="0"/>
                <a:cs typeface="Arial" pitchFamily="34" charset="0"/>
              </a:rPr>
              <a:t>Structure </a:t>
            </a:r>
            <a:r>
              <a:rPr lang="en-GB" dirty="0">
                <a:solidFill>
                  <a:srgbClr val="0070C0"/>
                </a:solidFill>
                <a:latin typeface="Arial" pitchFamily="34" charset="0"/>
                <a:cs typeface="Arial" pitchFamily="34" charset="0"/>
              </a:rPr>
              <a:t>around the reactor core designed to protect </a:t>
            </a:r>
            <a:r>
              <a:rPr lang="en-GB" dirty="0" smtClean="0">
                <a:solidFill>
                  <a:srgbClr val="0070C0"/>
                </a:solidFill>
                <a:latin typeface="Arial" pitchFamily="34" charset="0"/>
                <a:cs typeface="Arial" pitchFamily="34" charset="0"/>
              </a:rPr>
              <a:t>from </a:t>
            </a:r>
            <a:r>
              <a:rPr lang="en-GB" dirty="0">
                <a:solidFill>
                  <a:srgbClr val="0070C0"/>
                </a:solidFill>
                <a:latin typeface="Arial" pitchFamily="34" charset="0"/>
                <a:cs typeface="Arial" pitchFamily="34" charset="0"/>
              </a:rPr>
              <a:t>outside intrusion </a:t>
            </a:r>
            <a:r>
              <a:rPr lang="en-GB" dirty="0" smtClean="0">
                <a:solidFill>
                  <a:srgbClr val="0070C0"/>
                </a:solidFill>
                <a:latin typeface="Arial" pitchFamily="34" charset="0"/>
                <a:cs typeface="Arial" pitchFamily="34" charset="0"/>
              </a:rPr>
              <a:t>and, it is the last  protection in case of accidents;</a:t>
            </a:r>
          </a:p>
          <a:p>
            <a:pPr marL="285750" indent="-285750" algn="just">
              <a:lnSpc>
                <a:spcPct val="150000"/>
              </a:lnSpc>
              <a:buFont typeface="Wingdings" panose="05000000000000000000" pitchFamily="2" charset="2"/>
              <a:buChar char="Ø"/>
            </a:pPr>
            <a:r>
              <a:rPr lang="en-GB" dirty="0" smtClean="0">
                <a:solidFill>
                  <a:srgbClr val="0070C0"/>
                </a:solidFill>
                <a:latin typeface="Arial" pitchFamily="34" charset="0"/>
                <a:cs typeface="Arial" pitchFamily="34" charset="0"/>
              </a:rPr>
              <a:t>Typically a metre-thick concrete and steel building.</a:t>
            </a:r>
            <a:endParaRPr lang="en-US" dirty="0">
              <a:solidFill>
                <a:srgbClr val="0070C0"/>
              </a:solidFill>
              <a:latin typeface="Arial" pitchFamily="34" charset="0"/>
              <a:cs typeface="Arial" pitchFamily="34" charset="0"/>
            </a:endParaRPr>
          </a:p>
        </p:txBody>
      </p:sp>
      <p:sp>
        <p:nvSpPr>
          <p:cNvPr id="3" name="AutoShape 2" descr="data:image/jpeg;base64,/9j/4AAQSkZJRgABAQAAAQABAAD/2wCEAAkGBxMSERUUExMWFhUXGBsaFRYYFxofHBoYGRsYHR0ZGB4cHCgiHx8lHxgYIjIhJSkrLi4vFx8zODMsNygtLisBCgoKDg0OGxAQGTckICUwKzgsLCs3LiwvLDQsLCw0NzE0LCwyLDQsLCwsKywwLCw0LC0tLCwvNCwsLzQsLCwsLf/AABEIAOEAoAMBIgACEQEDEQH/xAAbAAACAwEBAQAAAAAAAAAAAAAABQMEBgIBB//EAFEQAAIBAgQEAgQIBwwIBwEAAAECEQADBBIhMQUTQVEGIjJhcYEHFBUjM0KRwRZTc6Gx0fAkNUNSYnJ1hZKTs/E0RGSyw8TS4VR0gqKjtMJF/8QAGQEBAQEBAQEAAAAAAAAAAAAAAAECAwQF/8QALREBAAICAAQDBwQDAAAAAAAAAAECAxESITFRBBORBRVhgaHR8CJScbEUQfH/2gAMAwEAAhEDEQA/APpHDvB3Drli2xweGbPZUSieUq0N5SdYJMgnWKu/gfgM2b4nYnPn+jX0suWdu3TbrvTTh08m3mz5si5uZlzzAnPl8ubvl0mYqxQZ0+BuG5cvxKxGTJ6A9Gc0Tvv13qX8DeH5s3xOxOYv9GvpEZZ27dNqe0UGe/AbhuXL8SsRkyegPRmYnffrvUv4H4DNm+J2Jz5/o19LLlnbt026708rNcW8SgZ1tHKqg58UylrSMCBkUAjmXCTooMSPdQeY/wAO8LsWMt3DYZLUZfMign1AxmJnsZpVxQ4QLnTh+EUCct3ErbtJIkGBkLmNZBURp7rmE4JeuvzG8jCRz7gDXiD+JUkrYG3c6bCn+D4LYttmCAv+MfzP39JpPWgxI4Wl0Nlsq2vl+L4C0i+57wIYesRU/wCByh1uWsGEcGVc31tsv91bMTqJBnWt/UGMv5FJ190aDq2vQb1Yjc6gfOMDwmzee/hkwtpjhwtm4nxy4PI0PkA5UZJ+rsCO9NBwW5bJYWcSHLFyyXbFwm5lC5ybi+ll8uYawIqTg/BbeEuc+2Xa67RfK2iDeLJmlsxMa+bTYmK2qma7+Ix1pb9PT87+qRO2EN9bQKsuHZcvLW1iMPyJTQ8tXgoyyZiAJIp3a4nhgQcRZXDuXzBrirlNyMmdbg0zEeUEkGNKfugIggEHcHakt/w2gB+LsbE7oADab+daby/2YPrrzqvjhOHy5eRay5MmXlrHLmckRGWdY2qX4jazZuWmbPnnKJz5cueY9LL5Z3jSsZbxjYS8bJe3ZuQXW2JOGdJgaatYYmNJKzsDWq4VxVb2ZSpt3V9O02421HcajUd+lWYmOok+ScPly8i1lyZMvLWOXM5IiMs65dqs2rCqWKqqljmcgAZmgCWjcwAJPYVJRUEeHw6W1CIqoiiFVQAAOwA0FYP4dv3lvfz7X+ItfQKwnw22c3BsRo2hRvKubZ1Ouohe56UGv4Nl+L2cuTLyky5JyRlEZJ1y9p1iKuVT4NHxezBYjlpBdgzHyjV2UkM3cgwTtVygK8Jr2s1x/Fc4tZXMbaEC4UIBuXNCuHWeh3Y9Bp1MBU4hxk4lgtouLWeFVTluYnLuVJjLZB3cb9PWk8R+G8Vc+LW8OUS5aK3JCtyraqyhbNoD16sx10HeBs8HhDYt5nKNfYZQ0ECY8ttd2CD2nqaEw2VjKOSXTMQYUsPMbgHaTB9gHSvRgnhnj9GbL/DsSblpXKMjEAsjbqexqzSeyvIZmCqlvM3MJklpy5XBGwEkQRoI7U4rnkrETuOkrDwmk964HQ3c0ZvJYdAWIVyozRtJI9wFOCKrYk+a2ozDUnyjSFGzdgZH2UxzqSVbEzlumbsq4YBRr5Qpyp3B+81LZK2nCeVUczbGoOYyWHb19Otd2LMm6Dnhm+sdIyqPJ2H3zXXD1PKQMpUgRDEEiNBJG5jr663Nv06/Ogs1HiLyorOxhVBJPYCpKpYm4c+pZUtjOzSAp38p66RJ91cqxuVY/EcCY45scbqliuQ2mfyGwXC5SuWZid/raVa4lwrKq3cOzHDxIFsDmWCf4WzKksIkG2eh07U7SwSrKTak2ZIC6BmLHNBmVnWCeh71YwuI1VgSyXROefKreUBVB1AbU+7116c08cdOn9MxyVeB8aF0KrkSy5rTgQt1Buyg6giRKnaRvTqsl4i4WbRN1IFljN4zDWDr8/Z0IH8pdjJPcF3wfiXNzI4C3rZh1GxB9F1/ksNR7x0ryNGVYb4amA4NiJCH0PTn+Ouqx9bt663NYv4Yg/yPishYHKM2UA+XMMwMkaRuRJ9RoNNwNgcNYKhQptWyAoIUDKICg6gdgdavUv8AD2b4ph85luTbzHMGk5Fk5gSG16yZphQLeP482rUIV5rnJazTGc7EwPRG59Qqj4YwXlW6WLAAi0SIJBMtcYfxmPXsPXVfG3OdiiskDWzaI7eVr7e2Mijsc1aZECgACABAA2AHQUEZs+fMWMAQF0iSfS2mdI+3vVNLMqCUMm6WguDGp809tJy+umRqk+DAW0qoCqMIknygAgEdzXWlvz1SXdtct5vKAHUNmzall0Mr7Muo/VUuGs5FC5maOrGSfaa9aypYOQMwBAPUAxI/MPsqSsWttRRRRWRFZsBSxBJzNmMmYMAadhpUtFFWZ2CqGMsqlplXKudo1Egs51kdZq/XLKDuAY1Htq1tqRVtOee4kQEXyxqNW1nqPV0g965wyK6sj+bK53WIg5lj2ArqO1WUttnZi3lIACxsRMmfXI09XrqWtTbt8EeMoIIOoOhFYfGqcDfBQeVAXUBWZ7tqfPaGUEnl+QgEaA+2tzSrxJgjdsEqCXtkXEhipLJrlzDUBhofbXNTK1cDKGUyCJB7isX8M5HyPic2TZYzgnXMIyx9bsTpO9OfDGOVuZbUyqnPaaIDWrnmGXoQpJXTaBNLPhen5HxWXP6AnIVGmYTmzfV7xrG1A98K/wCg4X8ha/w1q5xHFC1auXG9FEZj7FBNU/Cv+g4X8ha/w1rjxKua0tsAEu6jKSQGC+ciQCdQpFBV8MWZ+cOacig5lKnO/nfMraggsB0Op3rQ1Q4Iwa1zB/CMz+4kx+aKv0BRRRQFFFFAUUUUBRRRQFFFFAUUUUBRRRQZDD2jh8WMoUW+aytBM5cQA6FukC4rKANp9dV/hmK/I+JzZNljOCdcwjLGzdidJ3q/4stsrhkJl7TyoAkm0UdIkgaSx7xMVF8JV0PwbFsuzWCR7DFA38Ig/EMLmIJ5FrUCB6C9CT+moeMYoC8onW3be5BEyTAEa7wH91WPCv8AoOF/IWv8NaU45wz44w5ZVRTlDQFyEjXMASCWJjWDruKDQcNQJZtrOyKPzCrJYd6XDgOGylTZQgwWEbkbHX2n7aW4DBWbl+8rqr5mLMGCnVWKg+4d9dfZQaIuO4r3MO9Ub/BsO5UtZtsVELKjQdh6qk+TbOZn5aZnGV2yiWXsT20FBY5q9x23611mHcVQPBMOVy8m3lkmMoiSACY9gA91d/JFjmczkpzAID5RMRET7NKC3nHcUZx3FUE4FhgmQWLeSZy5RE7THevfkTDZxc5FvOCCGyiQRtB91BezjuKM47il6cAwoDAWLYDghxlHmBMkH30XeA4ZlVWsWyEnICo8uaJjtMD7KBjmFeZx3FVTwqzmz8tcxBBMawREfZpUR4DhiuXkW4JkjKImImgYZh3ozDuKpDg9iWPKSXEOY9IHofsrj5Bw0KvISE9AZfRnt22FAwmiaonguHzM/KXM85jGpneaR8CwNq7cvh7YIDmJJ2DuBodvRjTsKBj4jw2fkkAnLc2BI0ZGG66/ZWc8WuT4fxIOpSy6E5SslGyyFbUDTY078QcMsovNCIrm4CXZiokz6RnQTH6qS+J7a/JPE7ZbIF5klmZ4JCv6zrIgaxIoHvgG5m4ZhDKn5hNVDAeiNg2tVuMksuKUHIwkoYJzNy1O0wRAMg7GKueBgfk7CZs08i36ZUt6IiSum23qiqmPuXMmOVFWd1LbEC2mYQDMgddpIoNPSThTA4m7BGgOYevOYJ93sp3SHgVycRelSDLebWCM7CNSZIjWIiRQPqKKKAooooCiiigKKKKAooqPE3ciM0TlUmPYJoJKKzvD+EG/bW7iL912uANkR2togbXKoSDptLEnSuMbws4Oy93D3r3zalzbuXGuI4Akg8yWGg3BHvoNLSHw/wDS3h6z2/GXafUg8Pseden3bfjL1Bf4zcyqhJgcxJPbXfXbvSDxcgvcN4gMrEG20AQrEC2pB8/snXp66e8eusqIVCki7b9JoEZhJJjoJPurPeJy3ybxI3URCVeQ0uv0aQfLBO2nY60DP4PyPkzB5csclPQUqu3QNr7e5k1XxWoxbKoLZ8vpfVW2smPrRJ0q34FB+TcJmzTyLfpsrN6I3K6ez1RS7iaADFHKHhiwIgsrlUUEDcAAnze2g11J+E/T3dQQJggd3bQ66kR+enFZ7gF8ticQOYXC6ZcsBDnuaAx5tI1kxFBoaKKKAooooCiiigKKKKAqDH/RXP5jfoPep6rcTPzN3+Y3+6aDjhLfueyTpNtP90VD4kI+J3+o5T/7pqnf4MuLwFqy73EBS0c1swwyhToSD+ipOP2OXw+8iknLZYAk66LuSI1oHQpHwIRdu9vv5l2fup5SLw+Dzbp112ntzL2/7dNaC5xxQUWQpXmJmz7ROtIPECH5P4kFF0eW5oCqn6NZKFiQFOp9kx0p34hUm2gAzTdtiDtGbXMOwEn3Ug8Ssh4dxQwAIuTzEYgkIonLuRI0I02O1A08AEfJmEy5Y5KegpUbdAdfb3MnrVDEva/durK/M9M5subJbAUEnL28vfWrvweXw/C8GwLEGymrkFtBGpHs+yK5xtsNaxOhLJdLDRScwCREzBIMCg0lZ7w4jC/iC1wsCZVYUBBzLogRqdR1pknEiQp5F4ZiRBVZG3mbz6D8+m1KuH49UuXYt3D5mWQF1IdzpLAx5tJj9FBpKKUPx9F3t3RrAkLrGunmiPXXo46pJHKuyCBsvXt5tfdQNqKVXeOqu9u51j0OntevPl1fxVz/AOP/AK6BtRSluOAMF5N7MQSAFXUCJ1zR9YfbXq8an/VsT77f5vSoGtFKjxr/AGfEf3f/AHrw8b/2bE/3f/egbVDjLRa26jdlYD3gil1rxAjLmW3dImPRA197DvUdzxKgE8nEe63P6DQVuC4zFthrJSzZI5aiec3QR+LPbaufEWKxXxd1axayuCml0k+eFEDlwd694MuIZHNl0t2+Y5VLthg6yZgjOI1J6DpXPGLmJtcprg+MLzB83ZtEOTBKmWuRAImg0wpFwCOdfjbTvvzb8x0ri34lY2zd+KXVQEgl2tqRlMGVLyOv2VzwLOlx5QlnYM6yBylZrjCZPm3O1Bc8TheUubNlFxCck5jB2Efo2O3WlXilW+I8TjNOR4yMqn6FNi2nt9U0zx+JuNvYKhLqZSzpDidWGViRA1hopR4qCDh3EdFHkcsrqXAY21OoBk67EaDTtQXPg4uFuFYMlFT5lfKogaCNvXv76rYlxGLgGVuMGbl7qVRoU9QCBJ1g1P8ABpeZ+E4NmJY8ldSZOmg/MKhxN4fu1M7lmmFMZFgLHmAgM2bYmSF2oNZWb4Tw+0968XRXJJILKunzlwQP7P7aVpKUcGCi7dhfNJzNrr53gRtpJ1HfWgvHAWjvbTX+SP1VH8k2PxNvaPQXY+6rtFBS+SbH4m3vPoDfvtXHyJhv/D2v7tf1UwooMrwi0BeskMIzX1gPIUq0ZAuygADQe+tVWb4VcLXlBVwBcvwzZYPm+pGsaH0q0lAVy+x9n7b11XNzY+z9t6DI+H8GbhsfGEtsDhpCwpEykkGJOkb+yrnGcLZsPaZLaJPNllUA+gT0UztMer1Vx4XVw1mSGX4uSrbNBZfKQBEKAuu5kztTXjfCxfCE3Gtm22ZWAQxIIPpqRsTrQReGR8038/7lqbin0mH0/hY/9j/qqLw2CLbqbhuZbjDOQozRGsIoX7K88QWmbkqlxrbG7o6qrEeR+jgj81At+LWziHtski5iMxUqSkLaGsHygkk67mPUKn8LA5mJG9qyZM66NO/3VNg+Asl4XrmJe6RJAZLQEkRMqgOw2n9FReFb2adADyrXlDFtPNEk7/tPSgZcXzRbyiTzU6gaTqZI7Tp12pJx21nwfExmZZS5BUwwy2RsSNtP096ecWnIsb51jQkT0mNY7+qkHEhHD+Ic0z83cnMZibIMEkCYOg02igk+C796MF+RH311jMIYxFxAp85zKxJWISWAkDNpoZ61z8F370YL8iPvrrE2Zt4iC0m/MDMZhV8oCmJIG2x6g0GnpNwW4DdvQZgmdtDnueXTXsYPepG8QWQA0XSDsRYun/8AFLeGcQS27u6uq3BKEWrhJGdzLQnl9IRPr7UGnopb8u2YJm5pv8zdnTfTJNeHjtnvc/ubv/RQM6KWfLtiAZeDt81c6b/VqK74mwyzmZwRuOTeJiYmAm09aCrwy9nu2xlYZXxAMgQTnPo9ffoKc4/H27CF7rBVHtJPqAGpPqArO8PxVqxDOMgN282iGSLjEhmVRIkyPMAZBrxLhu3Dfm4xGYWpwzEIJ+pmCkMQBJPYdKBthPEmHuMqhmVm9EXLVy3m9nMUfZTS5sfZ+29ZLEX7zqVd77KZlTgtDtFS4DxBbs23TEXbvkMB7th1OUgRMKQfbv37kJPDNkqbMsIOG9BQMoOZZYGATmkb9qZ+JrYbC3ZCkBZIYAggEEgg9CBS3w6EW4ioFWLT5lAIIbOgJM66wB/6aueJMdbGHdC65riOEE+kwGqj16xFJmI6tVpa86rG0vAcOltbiW1CIt1oVVCgbHSNK74o8XMP3N2Pdkf/ALVB4bxi3VuMp3uExMxmVTB7H1VJxcfO4bX+FOnf5t6ROy1ZrOpjmZOdD7P23rP+FEidZHKtRrto0j1D1D39K0FzY+z9t6y3AsWlgTdMTbTZSx0zelkXTSPs1mKMnfGsRy0VvL9ImrGBE669DExOlUOOL+5MeR1t3fzWY6+yjiWOtXytpAWYXFJV0uBSAddSsGueM3g2E4gVYEC3dGh6izBB9YM0Ff4Lv3owX5EffRfssFxT5pi4SnmJgnJIZQQI0B1OsmaPgu/ejBfkR99e462Wt39Cy84gqAogkoQ51nyxsN8xkGgZXMBiI0xCjcD5qIBjTRxtFUMLimvuUS7b5lsuLnlJgqQoyqXlQZnWQfdWlpVgrJW8DpqL235RCP070Ed7h+JYg8+2CJ1FozrH8uNtNQalbh95oz3g0TvbAMkjqrAjaNO9NKKBOeH4mCFvoASSfm23Opg8ya8bAYqDGItgkH+CJ16fwn+dOaKDJYbmKNIcC7lcAWwAwcnmtrIJMxvrE0zwuAt3WvhxPzpGjuN1Uxo2lLbYYrfIW0P3TBafMVDqYYRvqYBPWmuBvpaN8uwQG8YLECSVXT1/poOvwdw38Rv7y5/1UlxtlsMzIvINprgcI99leQBIOeQwMdxWiu8WsK2Vr1sNtBYTMxH20ixFpFa9ca2JOIRS4QF8hVOsTAn7KCjjuPXLZuXQLXltlVC3bbHMzAl2A31y6e2arpirYttpaF24r5mOKtLlZoLFQpIBGmo129VaLhnD7Z59qBlyoCQI0KdOo0gd9KhTwsHGW85a0CQtoBcuSfKHMS2k7+rtXO0Txb1t68N6+VNZtw8+feY7f95M54cZrTv8V1RLhBtG8TaAKyCHKlmZt+wC6xIrXcMR71zm3snzcrbRCSBIEsSygliIG0DXvScNlVbS2yeXzLXkCk5x5bRudlKMTJ0+9/wVgRcIgjPAI2MKoJB6iQR7q1SvDGnPxObzck2/vqYXNj7P23pD4WB6pkPKtiJBJAz6mNP89afXNj7P23pJ4WnKSRE27cak6eePzVpwW+OoWRAtxrZNxPOsSNZ0kEdI1FK+JEHB8QZdmt3CNI0NgdCJ+2mfHkUogZQw5iaHaZ0JHq3/AD1V4qM+GxyjQ5LikwTqbI/igk79AT6jQUvgsYHhGDgz80Ptk1JibS5cUYykM0NssvkBnXzHyjQjp66q/BEU+R8JkEeTzeUrLycx1AmT161ZxuEQ2sWXRWBuFiH2zqLeRhMgEZRBEbD3A6fi1gKWN62FByk51gNrodd9D9lV8A4a7oyEqbsgMCQGZCNB7KYth0IIKqQdxA1pDwjBKuKe6M2Z+aplpAVWtxlHQb0GiooooCiiigzNtlFrElcgPxk5oWPNmQeck6mI17QOlXUwFu/zluKGC3pX1MFXUdjqaX4h5Fy3Bk3ifKyA6usFgxBiAT6406U34Y0XcQpmc4YT/FZVgj1SrD3UHDeG8KRBsKQGzAGdG7jXTv7daX4i2X5yq7J+6k8ykSBltk76d59prS1myoKu0gK+LXKTqCAUXTXqVIHtoLdjHW7d+9ndFnJlk7jLvJq0eM4eJ5yR7aX4XhyXL1+TcC5lAC3LijRQD5QwHTtFWzwG1M5r2og/P3tR2MvQQYt8BdbNc5LsNJYLOnST0q4nE8OogXLYA2AIAgVzd4Labc3DM/w1zr09Lb1bV43BLRMzd13i9c19vm1igLvHMMAZvIOm4++qHBb62EU3XUTbtgRtIDSAANNxv3q5iOCWiGOa912v3fzDPHSq/hgmDmfOxS05OUL6Sk6xv11OtB1xjHKxCWmU3EuISpJXSddYImJ98DSZrvzcvF6MCS8BWVW+jAGV5hSdIYxE+qrPF72RUOn0iDWepjoD3/yqpdA5eMzRHnnMhdY5S7oNXHdRvqKBZ8FF3NwfB6ERbjUqdiROhP59e4FScQuAJisxlmdkt6bAohYTtusyY2Hqqp8DkfI+FiPRMwhTXMd59I/yuu9WeKOy4fGspjzvMqWkcoDSD5dQNdtPXQauss3DxdxIaYjnLBDEaMhkQw3nUHoKyh8X4z8aNZ+ov6qs3eOX0w9i8rDOz3wzFZGpTYe7SvbfwOSsxE65vn4/aWK8TMRPKN/6+7YDgW/nGvcMR7vP1699KV2+El2CEqr/ADkMWcllBCkhQ/lgkaEms5+GGM/GDr9Rf1VPi+P4m1bw1zMmdxebYTlZkjygbSPSPXT11L+CyVmInXNcftHFetrRE8vzu1beH30+dC6zK80H2TzevXvpXN3w2xUjmkbne7ueul2sk3jTF/xk6/UFeN4zxevnQesIPvrfu7L8HP3th7T9Pu0uI4PdsoSbiMgYNHLJfUr9d7hIp7xHh/MIdHNu6s5XHY7qwOjKYGh90V81xfizFspBYHXbIvQgjpVlvGuL/jJ/Yqe78u9bhfeuHW9T9Pu2tzh2JueW7iVCHQi1bysR1GYs0e6DU3FLKW7VtAFRBcRVEaCTAAHtisI3jPF/xl6/UFFnxPib121beHU3FOVQqkx1BO0b1LeAy1rNp1yXH7Tw3tFYief8fdu+EXHN2/nyyCg8pJHoDXUaGZ09VNK+d8b8UXbWKuiwy5SEJBXUNl6gwQ0Rof1VUPjXFx6Sf2KmPwWS9YtGubWX2jix3mkxO4fT6K+UDxvjWLBXtQCRqkmYB6H10XvGePAJF2zoCfoz+ur/AIGX4Me9MPafz5vqtzY+yk3hxgdtPmbOkR9VulYMeNMWySLqnQ7IpG223SruO43fwrILRADYeyTmEmQCJ1qT4LJForuOe/o3X2jimtranlrfz+bd8XvhBbZiQOao0BOrSBIHSSNelUrBY2sUTJYz6D5deUvoOfR12bpvWUwHifFXr1tCUIzHy5YBgbEgGPsO9ai26mxjIUZfnAAbedSBbAPkB+cU6+XSdq4ZsNsVuGz0eH8RXPXiqzPweYi6nAcLyzldiEUu3MAzXIkAEQIOiTpoDTocJNxbqvJuvzQzCckXAFIUTlmEWQR+ms74JSfD2GyrmgqSEtsh0u67ak93G+9a/E8VtcsmM11VMLDAgsIIVynfTNHaa5O5Xc8MYVM2Y25tqDcJRiVkGD6Xq7axUmL8KpyQDlKoCQuW5pMEkKbu8D2mr7cWtobYXOdMrCHEAa5jK+Y/rNeXMeq22Be42Z286pcDojGdDBJI209Xatcdu7Hl17Ft/wALWDbzi2hBEhRbYO2mwDXB5tOsb61abwrnRVY28iqcim2ZUkDQnmajTareK4zbdGEkAzoEuyUiDoEkHU6DtvUbYy1GRWK2smxS6XzGQDqJygD/AC6uO3cjHSI1EQVW/DWHEm5bVU80m4LgiCB+MgAzI712vgq3rCLoTqS/mB18vzmmukHt7KYWOIWbFoWwxfYEMjgQAA2UZTPVsuskmrNzitp7PlvcouCQyrqPXDLv7RWvNv8AulPKp+2PQiXwzZGZSqK2XM0C6YBGsNn6QQD1japL/g62FZiLcBZJOcSIkmS/l9ffrTe/xWwNTc8+UoCQ0axq0ArrE7bV3d4xZIub7EZSCQ67SsAz1G3tqeZfvJ5WP9sehHc8K2Ahcctgy5lIW4QRHlOlyddNRU2H8HIptuAqOoB2c6iPSi5DevvTTEcVt5kCXGUCQy8hyG00B8ugFe3uMANq02spDDl3c+adxCnSJ98UnJeesysYqRzisehPe8O/GBzbhBknKAlxbjJB8pzOCGmfdFcfgfbkfWRhKlTcnNuSSbnokQN+vvp4OLWwzlnGWRl8jAqQAMpG5J1MgDTTpVJcXYXOtu5lzh3JhwhLkASTLAjssDekZLxGomUnDjmdzWN/xD5xi8OLdx0AELoYmDBInuemp171BivQf+a3U7xr760mK8OpeL3LWLvI7O4HNwxIBBOoGUEruRrqCKlueE7BtsRibzyDC8sCQegJSB7TX1MPjsdMcVne3xvEezs2TLN661Kzwbw7ZuhnYW1zXIAIYZvm00AVwOhO2tNPwZt4hVfMHUrC5hdBA22a4CB6q74dksIoS41wrnbz2WlnIAWCEEARGgkyKu3eLGAQFJyEmRdQc3yhR9GfLqdTtppXyuO3d9ry6c+XUrwnhcWLqXRlSCZYZyF0gzmuEQRMGDBIkVa43cuWhcyXUyN6SSEfVSpyXAwCHNHmI0MnpVqxxO2txkKsVcyTF1hnMArBSFWPd7J1TcVNq6nIsvbcXbnoXLJYSQOhAD+bMxzGSCdetSZmerVaxXlEaXvgu/ejBfkV++tQaKKivaKKKAryvaKDw1waKKD00h8MfT4//wA1/wAGzRRQYD/+f/VX/GrSf65/Wn/I15RQZn/UP6qH+Oafv/pw/pX/AJE15RQIrX73D+iR/jVpf9c/rT/kaKKDM2f3uH9Ej/Gqb4QPocT/AEiv/wBVKKKDAp99L33X+cPvoooP/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4" descr="data:image/jpeg;base64,/9j/4AAQSkZJRgABAQAAAQABAAD/2wCEAAkGBxMSERUUExMWFhUXGBsaFRYYFxofHBoYGRsYHR0ZGB4cHCgiHx8lHxgYIjIhJSkrLi4vFx8zODMsNygtLisBCgoKDg0OGxAQGTckICUwKzgsLCs3LiwvLDQsLCw0NzE0LCwyLDQsLCwsKywwLCw0LC0tLCwvNCwsLzQsLCwsLf/AABEIAOEAoAMBIgACEQEDEQH/xAAbAAACAwEBAQAAAAAAAAAAAAAABQMEBgIBB//EAFEQAAIBAgQEAgQIBwwIBwEAAAECEQADBBIhMQUTQVEGIjJhcYEHFBUjM0KRwRZTc6Gx0fAkNUNSYnJ1hZKTs/E0RGSyw8TS4VR0gqKjtMJF/8QAGQEBAQEBAQEAAAAAAAAAAAAAAAECAwQF/8QALREBAAICAAQDBwQDAAAAAAAAAAECAxESITFRBBORBRVhgaHR8CJScbEUQfH/2gAMAwEAAhEDEQA/APpHDvB3Drli2xweGbPZUSieUq0N5SdYJMgnWKu/gfgM2b4nYnPn+jX0suWdu3TbrvTTh08m3mz5si5uZlzzAnPl8ubvl0mYqxQZ0+BuG5cvxKxGTJ6A9Gc0Tvv13qX8DeH5s3xOxOYv9GvpEZZ27dNqe0UGe/AbhuXL8SsRkyegPRmYnffrvUv4H4DNm+J2Jz5/o19LLlnbt026708rNcW8SgZ1tHKqg58UylrSMCBkUAjmXCTooMSPdQeY/wAO8LsWMt3DYZLUZfMign1AxmJnsZpVxQ4QLnTh+EUCct3ErbtJIkGBkLmNZBURp7rmE4JeuvzG8jCRz7gDXiD+JUkrYG3c6bCn+D4LYttmCAv+MfzP39JpPWgxI4Wl0Nlsq2vl+L4C0i+57wIYesRU/wCByh1uWsGEcGVc31tsv91bMTqJBnWt/UGMv5FJ190aDq2vQb1Yjc6gfOMDwmzee/hkwtpjhwtm4nxy4PI0PkA5UZJ+rsCO9NBwW5bJYWcSHLFyyXbFwm5lC5ybi+ll8uYawIqTg/BbeEuc+2Xa67RfK2iDeLJmlsxMa+bTYmK2qma7+Ix1pb9PT87+qRO2EN9bQKsuHZcvLW1iMPyJTQ8tXgoyyZiAJIp3a4nhgQcRZXDuXzBrirlNyMmdbg0zEeUEkGNKfugIggEHcHakt/w2gB+LsbE7oADab+daby/2YPrrzqvjhOHy5eRay5MmXlrHLmckRGWdY2qX4jazZuWmbPnnKJz5cueY9LL5Z3jSsZbxjYS8bJe3ZuQXW2JOGdJgaatYYmNJKzsDWq4VxVb2ZSpt3V9O02421HcajUd+lWYmOok+ScPly8i1lyZMvLWOXM5IiMs65dqs2rCqWKqqljmcgAZmgCWjcwAJPYVJRUEeHw6W1CIqoiiFVQAAOwA0FYP4dv3lvfz7X+ItfQKwnw22c3BsRo2hRvKubZ1Ouohe56UGv4Nl+L2cuTLyky5JyRlEZJ1y9p1iKuVT4NHxezBYjlpBdgzHyjV2UkM3cgwTtVygK8Jr2s1x/Fc4tZXMbaEC4UIBuXNCuHWeh3Y9Bp1MBU4hxk4lgtouLWeFVTluYnLuVJjLZB3cb9PWk8R+G8Vc+LW8OUS5aK3JCtyraqyhbNoD16sx10HeBs8HhDYt5nKNfYZQ0ECY8ttd2CD2nqaEw2VjKOSXTMQYUsPMbgHaTB9gHSvRgnhnj9GbL/DsSblpXKMjEAsjbqexqzSeyvIZmCqlvM3MJklpy5XBGwEkQRoI7U4rnkrETuOkrDwmk964HQ3c0ZvJYdAWIVyozRtJI9wFOCKrYk+a2ozDUnyjSFGzdgZH2UxzqSVbEzlumbsq4YBRr5Qpyp3B+81LZK2nCeVUczbGoOYyWHb19Otd2LMm6Dnhm+sdIyqPJ2H3zXXD1PKQMpUgRDEEiNBJG5jr663Nv06/Ogs1HiLyorOxhVBJPYCpKpYm4c+pZUtjOzSAp38p66RJ91cqxuVY/EcCY45scbqliuQ2mfyGwXC5SuWZid/raVa4lwrKq3cOzHDxIFsDmWCf4WzKksIkG2eh07U7SwSrKTak2ZIC6BmLHNBmVnWCeh71YwuI1VgSyXROefKreUBVB1AbU+7116c08cdOn9MxyVeB8aF0KrkSy5rTgQt1Buyg6giRKnaRvTqsl4i4WbRN1IFljN4zDWDr8/Z0IH8pdjJPcF3wfiXNzI4C3rZh1GxB9F1/ksNR7x0ryNGVYb4amA4NiJCH0PTn+Ouqx9bt663NYv4Yg/yPishYHKM2UA+XMMwMkaRuRJ9RoNNwNgcNYKhQptWyAoIUDKICg6gdgdavUv8AD2b4ph85luTbzHMGk5Fk5gSG16yZphQLeP482rUIV5rnJazTGc7EwPRG59Qqj4YwXlW6WLAAi0SIJBMtcYfxmPXsPXVfG3OdiiskDWzaI7eVr7e2Mijsc1aZECgACABAA2AHQUEZs+fMWMAQF0iSfS2mdI+3vVNLMqCUMm6WguDGp809tJy+umRqk+DAW0qoCqMIknygAgEdzXWlvz1SXdtct5vKAHUNmzall0Mr7Muo/VUuGs5FC5maOrGSfaa9aypYOQMwBAPUAxI/MPsqSsWttRRRRWRFZsBSxBJzNmMmYMAadhpUtFFWZ2CqGMsqlplXKudo1Egs51kdZq/XLKDuAY1Htq1tqRVtOee4kQEXyxqNW1nqPV0g965wyK6sj+bK53WIg5lj2ArqO1WUttnZi3lIACxsRMmfXI09XrqWtTbt8EeMoIIOoOhFYfGqcDfBQeVAXUBWZ7tqfPaGUEnl+QgEaA+2tzSrxJgjdsEqCXtkXEhipLJrlzDUBhofbXNTK1cDKGUyCJB7isX8M5HyPic2TZYzgnXMIyx9bsTpO9OfDGOVuZbUyqnPaaIDWrnmGXoQpJXTaBNLPhen5HxWXP6AnIVGmYTmzfV7xrG1A98K/wCg4X8ha/w1q5xHFC1auXG9FEZj7FBNU/Cv+g4X8ha/w1rjxKua0tsAEu6jKSQGC+ciQCdQpFBV8MWZ+cOacig5lKnO/nfMraggsB0Op3rQ1Q4Iwa1zB/CMz+4kx+aKv0BRRRQFFFFAUUUUBRRRQFFFFAUUUUBRRRQZDD2jh8WMoUW+aytBM5cQA6FukC4rKANp9dV/hmK/I+JzZNljOCdcwjLGzdidJ3q/4stsrhkJl7TyoAkm0UdIkgaSx7xMVF8JV0PwbFsuzWCR7DFA38Ig/EMLmIJ5FrUCB6C9CT+moeMYoC8onW3be5BEyTAEa7wH91WPCv8AoOF/IWv8NaU45wz44w5ZVRTlDQFyEjXMASCWJjWDruKDQcNQJZtrOyKPzCrJYd6XDgOGylTZQgwWEbkbHX2n7aW4DBWbl+8rqr5mLMGCnVWKg+4d9dfZQaIuO4r3MO9Ub/BsO5UtZtsVELKjQdh6qk+TbOZn5aZnGV2yiWXsT20FBY5q9x23611mHcVQPBMOVy8m3lkmMoiSACY9gA91d/JFjmczkpzAID5RMRET7NKC3nHcUZx3FUE4FhgmQWLeSZy5RE7THevfkTDZxc5FvOCCGyiQRtB91BezjuKM47il6cAwoDAWLYDghxlHmBMkH30XeA4ZlVWsWyEnICo8uaJjtMD7KBjmFeZx3FVTwqzmz8tcxBBMawREfZpUR4DhiuXkW4JkjKImImgYZh3ozDuKpDg9iWPKSXEOY9IHofsrj5Bw0KvISE9AZfRnt22FAwmiaonguHzM/KXM85jGpneaR8CwNq7cvh7YIDmJJ2DuBodvRjTsKBj4jw2fkkAnLc2BI0ZGG66/ZWc8WuT4fxIOpSy6E5SslGyyFbUDTY078QcMsovNCIrm4CXZiokz6RnQTH6qS+J7a/JPE7ZbIF5klmZ4JCv6zrIgaxIoHvgG5m4ZhDKn5hNVDAeiNg2tVuMksuKUHIwkoYJzNy1O0wRAMg7GKueBgfk7CZs08i36ZUt6IiSum23qiqmPuXMmOVFWd1LbEC2mYQDMgddpIoNPSThTA4m7BGgOYevOYJ93sp3SHgVycRelSDLebWCM7CNSZIjWIiRQPqKKKAooooCiiigKKKKAooqPE3ciM0TlUmPYJoJKKzvD+EG/bW7iL912uANkR2togbXKoSDptLEnSuMbws4Oy93D3r3zalzbuXGuI4Akg8yWGg3BHvoNLSHw/wDS3h6z2/GXafUg8Pseden3bfjL1Bf4zcyqhJgcxJPbXfXbvSDxcgvcN4gMrEG20AQrEC2pB8/snXp66e8eusqIVCki7b9JoEZhJJjoJPurPeJy3ybxI3URCVeQ0uv0aQfLBO2nY60DP4PyPkzB5csclPQUqu3QNr7e5k1XxWoxbKoLZ8vpfVW2smPrRJ0q34FB+TcJmzTyLfpsrN6I3K6ez1RS7iaADFHKHhiwIgsrlUUEDcAAnze2g11J+E/T3dQQJggd3bQ66kR+enFZ7gF8ticQOYXC6ZcsBDnuaAx5tI1kxFBoaKKKAooooCiiigKKKKAqDH/RXP5jfoPep6rcTPzN3+Y3+6aDjhLfueyTpNtP90VD4kI+J3+o5T/7pqnf4MuLwFqy73EBS0c1swwyhToSD+ipOP2OXw+8iknLZYAk66LuSI1oHQpHwIRdu9vv5l2fup5SLw+Dzbp112ntzL2/7dNaC5xxQUWQpXmJmz7ROtIPECH5P4kFF0eW5oCqn6NZKFiQFOp9kx0p34hUm2gAzTdtiDtGbXMOwEn3Ug8Ssh4dxQwAIuTzEYgkIonLuRI0I02O1A08AEfJmEy5Y5KegpUbdAdfb3MnrVDEva/durK/M9M5subJbAUEnL28vfWrvweXw/C8GwLEGymrkFtBGpHs+yK5xtsNaxOhLJdLDRScwCREzBIMCg0lZ7w4jC/iC1wsCZVYUBBzLogRqdR1pknEiQp5F4ZiRBVZG3mbz6D8+m1KuH49UuXYt3D5mWQF1IdzpLAx5tJj9FBpKKUPx9F3t3RrAkLrGunmiPXXo46pJHKuyCBsvXt5tfdQNqKVXeOqu9u51j0OntevPl1fxVz/AOP/AK6BtRSluOAMF5N7MQSAFXUCJ1zR9YfbXq8an/VsT77f5vSoGtFKjxr/AGfEf3f/AHrw8b/2bE/3f/egbVDjLRa26jdlYD3gil1rxAjLmW3dImPRA197DvUdzxKgE8nEe63P6DQVuC4zFthrJSzZI5aiec3QR+LPbaufEWKxXxd1axayuCml0k+eFEDlwd694MuIZHNl0t2+Y5VLthg6yZgjOI1J6DpXPGLmJtcprg+MLzB83ZtEOTBKmWuRAImg0wpFwCOdfjbTvvzb8x0ri34lY2zd+KXVQEgl2tqRlMGVLyOv2VzwLOlx5QlnYM6yBylZrjCZPm3O1Bc8TheUubNlFxCck5jB2Efo2O3WlXilW+I8TjNOR4yMqn6FNi2nt9U0zx+JuNvYKhLqZSzpDidWGViRA1hopR4qCDh3EdFHkcsrqXAY21OoBk67EaDTtQXPg4uFuFYMlFT5lfKogaCNvXv76rYlxGLgGVuMGbl7qVRoU9QCBJ1g1P8ABpeZ+E4NmJY8ldSZOmg/MKhxN4fu1M7lmmFMZFgLHmAgM2bYmSF2oNZWb4Tw+0968XRXJJILKunzlwQP7P7aVpKUcGCi7dhfNJzNrr53gRtpJ1HfWgvHAWjvbTX+SP1VH8k2PxNvaPQXY+6rtFBS+SbH4m3vPoDfvtXHyJhv/D2v7tf1UwooMrwi0BeskMIzX1gPIUq0ZAuygADQe+tVWb4VcLXlBVwBcvwzZYPm+pGsaH0q0lAVy+x9n7b11XNzY+z9t6DI+H8GbhsfGEtsDhpCwpEykkGJOkb+yrnGcLZsPaZLaJPNllUA+gT0UztMer1Vx4XVw1mSGX4uSrbNBZfKQBEKAuu5kztTXjfCxfCE3Gtm22ZWAQxIIPpqRsTrQReGR8038/7lqbin0mH0/hY/9j/qqLw2CLbqbhuZbjDOQozRGsIoX7K88QWmbkqlxrbG7o6qrEeR+jgj81At+LWziHtski5iMxUqSkLaGsHygkk67mPUKn8LA5mJG9qyZM66NO/3VNg+Asl4XrmJe6RJAZLQEkRMqgOw2n9FReFb2adADyrXlDFtPNEk7/tPSgZcXzRbyiTzU6gaTqZI7Tp12pJx21nwfExmZZS5BUwwy2RsSNtP096ecWnIsb51jQkT0mNY7+qkHEhHD+Ic0z83cnMZibIMEkCYOg02igk+C796MF+RH311jMIYxFxAp85zKxJWISWAkDNpoZ61z8F370YL8iPvrrE2Zt4iC0m/MDMZhV8oCmJIG2x6g0GnpNwW4DdvQZgmdtDnueXTXsYPepG8QWQA0XSDsRYun/8AFLeGcQS27u6uq3BKEWrhJGdzLQnl9IRPr7UGnopb8u2YJm5pv8zdnTfTJNeHjtnvc/ubv/RQM6KWfLtiAZeDt81c6b/VqK74mwyzmZwRuOTeJiYmAm09aCrwy9nu2xlYZXxAMgQTnPo9ffoKc4/H27CF7rBVHtJPqAGpPqArO8PxVqxDOMgN282iGSLjEhmVRIkyPMAZBrxLhu3Dfm4xGYWpwzEIJ+pmCkMQBJPYdKBthPEmHuMqhmVm9EXLVy3m9nMUfZTS5sfZ+29ZLEX7zqVd77KZlTgtDtFS4DxBbs23TEXbvkMB7th1OUgRMKQfbv37kJPDNkqbMsIOG9BQMoOZZYGATmkb9qZ+JrYbC3ZCkBZIYAggEEgg9CBS3w6EW4ioFWLT5lAIIbOgJM66wB/6aueJMdbGHdC65riOEE+kwGqj16xFJmI6tVpa86rG0vAcOltbiW1CIt1oVVCgbHSNK74o8XMP3N2Pdkf/ALVB4bxi3VuMp3uExMxmVTB7H1VJxcfO4bX+FOnf5t6ROy1ZrOpjmZOdD7P23rP+FEidZHKtRrto0j1D1D39K0FzY+z9t6y3AsWlgTdMTbTZSx0zelkXTSPs1mKMnfGsRy0VvL9ImrGBE669DExOlUOOL+5MeR1t3fzWY6+yjiWOtXytpAWYXFJV0uBSAddSsGueM3g2E4gVYEC3dGh6izBB9YM0Ff4Lv3owX5EffRfssFxT5pi4SnmJgnJIZQQI0B1OsmaPgu/ejBfkR99e462Wt39Cy84gqAogkoQ51nyxsN8xkGgZXMBiI0xCjcD5qIBjTRxtFUMLimvuUS7b5lsuLnlJgqQoyqXlQZnWQfdWlpVgrJW8DpqL235RCP070Ed7h+JYg8+2CJ1FozrH8uNtNQalbh95oz3g0TvbAMkjqrAjaNO9NKKBOeH4mCFvoASSfm23Opg8ya8bAYqDGItgkH+CJ16fwn+dOaKDJYbmKNIcC7lcAWwAwcnmtrIJMxvrE0zwuAt3WvhxPzpGjuN1Uxo2lLbYYrfIW0P3TBafMVDqYYRvqYBPWmuBvpaN8uwQG8YLECSVXT1/poOvwdw38Rv7y5/1UlxtlsMzIvINprgcI99leQBIOeQwMdxWiu8WsK2Vr1sNtBYTMxH20ixFpFa9ca2JOIRS4QF8hVOsTAn7KCjjuPXLZuXQLXltlVC3bbHMzAl2A31y6e2arpirYttpaF24r5mOKtLlZoLFQpIBGmo129VaLhnD7Z59qBlyoCQI0KdOo0gd9KhTwsHGW85a0CQtoBcuSfKHMS2k7+rtXO0Txb1t68N6+VNZtw8+feY7f95M54cZrTv8V1RLhBtG8TaAKyCHKlmZt+wC6xIrXcMR71zm3snzcrbRCSBIEsSygliIG0DXvScNlVbS2yeXzLXkCk5x5bRudlKMTJ0+9/wVgRcIgjPAI2MKoJB6iQR7q1SvDGnPxObzck2/vqYXNj7P23pD4WB6pkPKtiJBJAz6mNP89afXNj7P23pJ4WnKSRE27cak6eePzVpwW+OoWRAtxrZNxPOsSNZ0kEdI1FK+JEHB8QZdmt3CNI0NgdCJ+2mfHkUogZQw5iaHaZ0JHq3/AD1V4qM+GxyjQ5LikwTqbI/igk79AT6jQUvgsYHhGDgz80Ptk1JibS5cUYykM0NssvkBnXzHyjQjp66q/BEU+R8JkEeTzeUrLycx1AmT161ZxuEQ2sWXRWBuFiH2zqLeRhMgEZRBEbD3A6fi1gKWN62FByk51gNrodd9D9lV8A4a7oyEqbsgMCQGZCNB7KYth0IIKqQdxA1pDwjBKuKe6M2Z+aplpAVWtxlHQb0GiooooCiiigzNtlFrElcgPxk5oWPNmQeck6mI17QOlXUwFu/zluKGC3pX1MFXUdjqaX4h5Fy3Bk3ifKyA6usFgxBiAT6406U34Y0XcQpmc4YT/FZVgj1SrD3UHDeG8KRBsKQGzAGdG7jXTv7daX4i2X5yq7J+6k8ykSBltk76d59prS1myoKu0gK+LXKTqCAUXTXqVIHtoLdjHW7d+9ndFnJlk7jLvJq0eM4eJ5yR7aX4XhyXL1+TcC5lAC3LijRQD5QwHTtFWzwG1M5r2og/P3tR2MvQQYt8BdbNc5LsNJYLOnST0q4nE8OogXLYA2AIAgVzd4Labc3DM/w1zr09Lb1bV43BLRMzd13i9c19vm1igLvHMMAZvIOm4++qHBb62EU3XUTbtgRtIDSAANNxv3q5iOCWiGOa912v3fzDPHSq/hgmDmfOxS05OUL6Sk6xv11OtB1xjHKxCWmU3EuISpJXSddYImJ98DSZrvzcvF6MCS8BWVW+jAGV5hSdIYxE+qrPF72RUOn0iDWepjoD3/yqpdA5eMzRHnnMhdY5S7oNXHdRvqKBZ8FF3NwfB6ERbjUqdiROhP59e4FScQuAJisxlmdkt6bAohYTtusyY2Hqqp8DkfI+FiPRMwhTXMd59I/yuu9WeKOy4fGspjzvMqWkcoDSD5dQNdtPXQauss3DxdxIaYjnLBDEaMhkQw3nUHoKyh8X4z8aNZ+ov6qs3eOX0w9i8rDOz3wzFZGpTYe7SvbfwOSsxE65vn4/aWK8TMRPKN/6+7YDgW/nGvcMR7vP1699KV2+El2CEqr/ADkMWcllBCkhQ/lgkaEms5+GGM/GDr9Rf1VPi+P4m1bw1zMmdxebYTlZkjygbSPSPXT11L+CyVmInXNcftHFetrRE8vzu1beH30+dC6zK80H2TzevXvpXN3w2xUjmkbne7ueul2sk3jTF/xk6/UFeN4zxevnQesIPvrfu7L8HP3th7T9Pu0uI4PdsoSbiMgYNHLJfUr9d7hIp7xHh/MIdHNu6s5XHY7qwOjKYGh90V81xfizFspBYHXbIvQgjpVlvGuL/jJ/Yqe78u9bhfeuHW9T9Pu2tzh2JueW7iVCHQi1bysR1GYs0e6DU3FLKW7VtAFRBcRVEaCTAAHtisI3jPF/xl6/UFFnxPib121beHU3FOVQqkx1BO0b1LeAy1rNp1yXH7Tw3tFYief8fdu+EXHN2/nyyCg8pJHoDXUaGZ09VNK+d8b8UXbWKuiwy5SEJBXUNl6gwQ0Rof1VUPjXFx6Sf2KmPwWS9YtGubWX2jix3mkxO4fT6K+UDxvjWLBXtQCRqkmYB6H10XvGePAJF2zoCfoz+ur/AIGX4Me9MPafz5vqtzY+yk3hxgdtPmbOkR9VulYMeNMWySLqnQ7IpG223SruO43fwrILRADYeyTmEmQCJ1qT4LJForuOe/o3X2jimtranlrfz+bd8XvhBbZiQOao0BOrSBIHSSNelUrBY2sUTJYz6D5deUvoOfR12bpvWUwHifFXr1tCUIzHy5YBgbEgGPsO9ai26mxjIUZfnAAbedSBbAPkB+cU6+XSdq4ZsNsVuGz0eH8RXPXiqzPweYi6nAcLyzldiEUu3MAzXIkAEQIOiTpoDTocJNxbqvJuvzQzCckXAFIUTlmEWQR+ms74JSfD2GyrmgqSEtsh0u67ak93G+9a/E8VtcsmM11VMLDAgsIIVynfTNHaa5O5Xc8MYVM2Y25tqDcJRiVkGD6Xq7axUmL8KpyQDlKoCQuW5pMEkKbu8D2mr7cWtobYXOdMrCHEAa5jK+Y/rNeXMeq22Be42Z286pcDojGdDBJI209Xatcdu7Hl17Ft/wALWDbzi2hBEhRbYO2mwDXB5tOsb61abwrnRVY28iqcim2ZUkDQnmajTareK4zbdGEkAzoEuyUiDoEkHU6DtvUbYy1GRWK2smxS6XzGQDqJygD/AC6uO3cjHSI1EQVW/DWHEm5bVU80m4LgiCB+MgAzI712vgq3rCLoTqS/mB18vzmmukHt7KYWOIWbFoWwxfYEMjgQAA2UZTPVsuskmrNzitp7PlvcouCQyrqPXDLv7RWvNv8AulPKp+2PQiXwzZGZSqK2XM0C6YBGsNn6QQD1japL/g62FZiLcBZJOcSIkmS/l9ffrTe/xWwNTc8+UoCQ0axq0ArrE7bV3d4xZIub7EZSCQ67SsAz1G3tqeZfvJ5WP9sehHc8K2Ahcctgy5lIW4QRHlOlyddNRU2H8HIptuAqOoB2c6iPSi5DevvTTEcVt5kCXGUCQy8hyG00B8ugFe3uMANq02spDDl3c+adxCnSJ98UnJeesysYqRzisehPe8O/GBzbhBknKAlxbjJB8pzOCGmfdFcfgfbkfWRhKlTcnNuSSbnokQN+vvp4OLWwzlnGWRl8jAqQAMpG5J1MgDTTpVJcXYXOtu5lzh3JhwhLkASTLAjssDekZLxGomUnDjmdzWN/xD5xi8OLdx0AELoYmDBInuemp171BivQf+a3U7xr760mK8OpeL3LWLvI7O4HNwxIBBOoGUEruRrqCKlueE7BtsRibzyDC8sCQegJSB7TX1MPjsdMcVne3xvEezs2TLN661Kzwbw7ZuhnYW1zXIAIYZvm00AVwOhO2tNPwZt4hVfMHUrC5hdBA22a4CB6q74dksIoS41wrnbz2WlnIAWCEEARGgkyKu3eLGAQFJyEmRdQc3yhR9GfLqdTtppXyuO3d9ry6c+XUrwnhcWLqXRlSCZYZyF0gzmuEQRMGDBIkVa43cuWhcyXUyN6SSEfVSpyXAwCHNHmI0MnpVqxxO2txkKsVcyTF1hnMArBSFWPd7J1TcVNq6nIsvbcXbnoXLJYSQOhAD+bMxzGSCdetSZmerVaxXlEaXvgu/ejBfkV++tQaKKivaKKKAryvaKDw1waKKD00h8MfT4//wA1/wAGzRRQYD/+f/VX/GrSf65/Wn/I15RQZn/UP6qH+Oafv/pw/pX/AJE15RQIrX73D+iR/jVpf9c/rT/kaKKDM2f3uH9Ej/Gqb4QPocT/AEiv/wBVKKKDAp99L33X+cPvoooP/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8917" name="Picture 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362977" y="2780928"/>
            <a:ext cx="2677546" cy="37652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TextBox 7"/>
          <p:cNvSpPr txBox="1"/>
          <p:nvPr/>
        </p:nvSpPr>
        <p:spPr>
          <a:xfrm>
            <a:off x="35496" y="36235"/>
            <a:ext cx="6977808" cy="523220"/>
          </a:xfrm>
          <a:prstGeom prst="rect">
            <a:avLst/>
          </a:prstGeom>
          <a:noFill/>
        </p:spPr>
        <p:txBody>
          <a:bodyPr wrap="none" rtlCol="0">
            <a:spAutoFit/>
          </a:bodyPr>
          <a:lstStyle/>
          <a:p>
            <a:r>
              <a:rPr lang="en-GB" sz="2800" b="1" dirty="0" smtClean="0">
                <a:solidFill>
                  <a:schemeClr val="bg1"/>
                </a:solidFill>
              </a:rPr>
              <a:t>Nuclear Power Plants: Containment Building</a:t>
            </a:r>
            <a:endParaRPr lang="en-GB" sz="2800" b="1" dirty="0">
              <a:solidFill>
                <a:schemeClr val="bg1"/>
              </a:solidFill>
            </a:endParaRPr>
          </a:p>
        </p:txBody>
      </p:sp>
      <p:pic>
        <p:nvPicPr>
          <p:cNvPr id="38919" name="Picture 7" descr="http://www.soue.org.uk/souenews/issue6/nuclear1.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496" y="694263"/>
            <a:ext cx="5976664" cy="415586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95132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5"/>
          <p:cNvSpPr txBox="1">
            <a:spLocks noChangeArrowheads="1"/>
          </p:cNvSpPr>
          <p:nvPr/>
        </p:nvSpPr>
        <p:spPr>
          <a:xfrm>
            <a:off x="0" y="6574027"/>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9512" y="3573016"/>
            <a:ext cx="2554131" cy="1800200"/>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843808" y="4365104"/>
            <a:ext cx="2808312" cy="2114365"/>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059832" y="836712"/>
            <a:ext cx="2380593" cy="1584176"/>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024652" y="936862"/>
            <a:ext cx="2843302" cy="1772058"/>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5940152" y="3068960"/>
            <a:ext cx="3062806" cy="1296144"/>
          </a:xfrm>
          <a:prstGeom prst="rect">
            <a:avLst/>
          </a:prstGeom>
        </p:spPr>
      </p:pic>
      <p:sp>
        <p:nvSpPr>
          <p:cNvPr id="25" name="TextBox 24"/>
          <p:cNvSpPr txBox="1"/>
          <p:nvPr/>
        </p:nvSpPr>
        <p:spPr>
          <a:xfrm>
            <a:off x="2987824" y="2420888"/>
            <a:ext cx="2917978" cy="1938992"/>
          </a:xfrm>
          <a:prstGeom prst="rect">
            <a:avLst/>
          </a:prstGeom>
          <a:noFill/>
        </p:spPr>
        <p:txBody>
          <a:bodyPr wrap="none" rtlCol="0">
            <a:spAutoFit/>
          </a:bodyPr>
          <a:lstStyle/>
          <a:p>
            <a:pPr>
              <a:lnSpc>
                <a:spcPct val="150000"/>
              </a:lnSpc>
            </a:pPr>
            <a:r>
              <a:rPr lang="en-GB" sz="2000" dirty="0" smtClean="0">
                <a:solidFill>
                  <a:srgbClr val="0070C0"/>
                </a:solidFill>
              </a:rPr>
              <a:t>We use energy to provide:</a:t>
            </a:r>
          </a:p>
          <a:p>
            <a:pPr marL="266700" indent="-266700" algn="l">
              <a:lnSpc>
                <a:spcPct val="150000"/>
              </a:lnSpc>
              <a:buFont typeface="Wingdings" pitchFamily="2" charset="2"/>
              <a:buChar char="Ø"/>
            </a:pPr>
            <a:r>
              <a:rPr lang="en-GB" sz="2000" dirty="0" smtClean="0">
                <a:solidFill>
                  <a:srgbClr val="0070C0"/>
                </a:solidFill>
              </a:rPr>
              <a:t>Electricity</a:t>
            </a:r>
          </a:p>
          <a:p>
            <a:pPr marL="266700" indent="-266700" algn="l">
              <a:lnSpc>
                <a:spcPct val="150000"/>
              </a:lnSpc>
              <a:buFont typeface="Wingdings" pitchFamily="2" charset="2"/>
              <a:buChar char="Ø"/>
            </a:pPr>
            <a:r>
              <a:rPr lang="en-GB" sz="2000" dirty="0" smtClean="0">
                <a:solidFill>
                  <a:srgbClr val="0070C0"/>
                </a:solidFill>
              </a:rPr>
              <a:t>Heat </a:t>
            </a:r>
          </a:p>
          <a:p>
            <a:pPr marL="266700" indent="-266700" algn="l">
              <a:lnSpc>
                <a:spcPct val="150000"/>
              </a:lnSpc>
              <a:buFont typeface="Wingdings" pitchFamily="2" charset="2"/>
              <a:buChar char="Ø"/>
            </a:pPr>
            <a:r>
              <a:rPr lang="en-GB" sz="2000" dirty="0" smtClean="0">
                <a:solidFill>
                  <a:srgbClr val="0070C0"/>
                </a:solidFill>
              </a:rPr>
              <a:t>Transport</a:t>
            </a:r>
            <a:endParaRPr lang="en-US" sz="2000" dirty="0">
              <a:solidFill>
                <a:srgbClr val="0070C0"/>
              </a:solidFill>
            </a:endParaRPr>
          </a:p>
        </p:txBody>
      </p:sp>
      <p:sp>
        <p:nvSpPr>
          <p:cNvPr id="26" name="Rectangle 25"/>
          <p:cNvSpPr/>
          <p:nvPr/>
        </p:nvSpPr>
        <p:spPr>
          <a:xfrm>
            <a:off x="0" y="97468"/>
            <a:ext cx="7884368" cy="523220"/>
          </a:xfrm>
          <a:prstGeom prst="rect">
            <a:avLst/>
          </a:prstGeom>
        </p:spPr>
        <p:txBody>
          <a:bodyPr wrap="square">
            <a:spAutoFit/>
          </a:bodyPr>
          <a:lstStyle/>
          <a:p>
            <a:pPr lvl="0"/>
            <a:r>
              <a:rPr lang="en-GB" sz="2800" b="0" dirty="0" smtClean="0">
                <a:solidFill>
                  <a:schemeClr val="bg1"/>
                </a:solidFill>
                <a:latin typeface="Arial Black" pitchFamily="34" charset="0"/>
              </a:rPr>
              <a:t>Overview of the Energy Industries</a:t>
            </a:r>
            <a:endParaRPr lang="en-GB" sz="2800" b="0" dirty="0">
              <a:solidFill>
                <a:schemeClr val="bg1"/>
              </a:solidFill>
              <a:latin typeface="Arial Black" pitchFamily="34" charset="0"/>
            </a:endParaRPr>
          </a:p>
        </p:txBody>
      </p:sp>
      <p:sp>
        <p:nvSpPr>
          <p:cNvPr id="120834" name="AutoShape 2" descr="data:image/jpeg;base64,/9j/4AAQSkZJRgABAQAAAQABAAD/2wCEAAkGBhQSERQUEhQVFRUVFxUYFRYVFRQVFBUUFBQYFRQUFBQXGyYeFxkjGRUUHy8gIycpLCwsFx4xNTAqNSYrLCkBCQoKDgwOGg8PGiocHxwpLCksKSkpLCwpKSksKSwsLCwsKSwsLCkpKSwsLCksLCwpKSwsLCwpLCksLCwpLCksLP/AABEIAMcA/QMBIgACEQEDEQH/xAAbAAACAgMBAAAAAAAAAAAAAAACBAMFAAEGB//EAEAQAAEDAgQDBQUGBQMDBQAAAAEAAhEDIQQSMUEFUWEGEyJxgTKRobHwFEJScsHRI2KS4fFTgrIWM6IHFSRDwv/EABkBAAMBAQEAAAAAAAAAAAAAAAABAgMEBf/EACMRAAICAgICAgMBAAAAAAAAAAABAhESIQMxE0EUUSJhgaH/2gAMAwEAAhEDEQA/AK1hTlKoEmGo2011M5SxZHNStVa2mibWLVDGO1q4CTdX5LbnB28KJ1NNDoB2LOyjdWJQuYUBaQqEG4IXU0OdYXIAFzUMIyVqErHQK0pYWsiVlYghbWZVkIsKCaUYQAIwpZSDlGwIWhTUgpbLQbWKQBAUbAoZokSspKdlBZQCfZRWEp0dnFxZKxdmHU4w8JmnRTHdLF8jOjxKIpSpJ+hSUmFw0lWVLDgHyS2yJ8ihpAYRsWVkwKFjVMFqnR583k7DC2EIWwjIijx3u1mQrXfom1+i77Zz0EGlGxkrX2lG3EBTY6BfQK13CY+1R1WfaSdkrHQFOmBsVhpg7LDVKHOUDF8Rg4uEqWlWYaUBE6qlIWJX5VidrYcRY35JGU7sKoNqka1RNUzCoZaDFNY6ipGusszJFCxathqyUbQgRtjVONELWrHhIroIKVqiYEwxillx2T4d8KxZWVa1qZorCas7OKbjosadRNUnJGm5M0nrCjolLRb4Ru6cAVdSrbBPtei6OKUbdk7UQKg71SNelkRiShEFGHIgVOQ8DyP7GVhoOG0p0LF6eTOTEQyRqCt5U9CIMCMwxEGtH+VI1pTTsMCsbhR1SyDEhFIrZbCn7g7H3rBhUsiqIe9Wi8FTHBIvsIRkgpiuQKtq04cQrfE4Qhji3WP8/BUoWkXZElQQClaENGkSYCmYwyQUMpAyscZCwtWAIAjAU1IKObpikxSxxRKGLfdIXGEAqlTRbaJQyExSS9NqaptUyNIEjWKVgQAKVizNkyZrlPScl2Jqk2VL0O2yyw2gTjaqRoDmpZXM+yqJa+I5IaeIIQboZunoMSxo15ClbWVbnhShxKzaKUTgwVsFAiAXpnnBSiBQwiASAIFEChCIBIpIIFEChCIKR0EEYQgogpsqgarMzSJiQRK5gBdLiXQxx/lPyXO06ZJgLfiemZci2jdNWeKowAXHa0DeN1lOlTpNl4BeRprG9xske8nUp3bsKrRkrCVshY9tlVioyjSzJ+hhiBMWUWAoSbLo6GHAaAsOXko6OKF7OcxrYaOqXpBXnH6LcjdjNvLf9FRMELTjllEy5Y1MsKVNMsYkaLk7TeokmbQkqJMqNqlwsOsU2MAsnNR0zRRb6FWhPYVi1Sw903TpQsZ8iNIwZkEKQNWw1G1YORriBCxxlSwtiEsx4C5aU3SdZalbDknKylCjz8FFmUQKJeqeQSgogVEiCQyQFECglbBSKJAjCiBRAqSkSytyogUUqaKRrEgFjgSYg6a+ipsPQsXTZv1ZW1epla4mbAm2tgq4Oa9rGttYvIOsExPwWsNIymt2QNa5x5kp1vB3Ee0J9fmhpiDqnRiYaSdgTboE5SfoIJeyry3PQqd1A5Ji1lPhMI0tDjJm/JHxaoWUDltBbyO/VJz2kilDTbHeFYfKyTqfkrAOSVGp4QTyHyQuxwC5mnJnXGUYoHjHEA2G5Q50bjQHkqQSTdO8TxEgWE/JKUhJXVxxxicXJLKQ3h6Uwnjw12o924UWFo7lWtN5WPJNro344J9gYDB5bnXzVgHJYORZlyyuTtnZFKKpDAciD0tnRZ1FFDIeiD0qHog9KihnOt50sKi2KiVDGc63nS3eLfeJUPRwjKoIBG4BHqpA5I4ap4G/lb8gpg9ezieFY0Hog5Kh6IPSxHkNB6IVFUu41RH/ANg+P7KIdpaXN39KWI8i9FREKiq6XFqbmlwdYRNjabCVA7tHTB+8fQX8pKMGwzovBURB6paXH6R1JF9wf0lN0+JMIkOEdbfNLBlKY1jXfw3/AJXfJVlG0dAB6C/6pmti2ua4BwJg2BBKWpKoqkTKVsepqav/ANt35T8ktRKkxNTwO/Kfkk0OL0T8Of8Aw2flCh41Vmg7zb/yCjwFbwN8v1Qcbf8AwXebf+QUqP5f0pz/AB/haB/gH5R8kgTCFtcw0fyt+QQymo0Kc8gMUZhS4digruuExQdIWj6M12PUnJ6m+FVtejbXWEoWbw5MS2FREKqqzi4WMxiz8LNvkIte8WxUVb9qWfakvCyvPEs+9WxUVUcWsGLR4Q+Qi17xb7xVgxaL7Sl4WP5ESx71b7xV32pbGIR4h+dHKWaOQA9wCreI8YyhvdlriZnUxEaaJ7HO/hP/ACn5Lls4PpMWP0V6dHj2NHi9Z1pDeoBB+BQDiNSfbd/USou8A2+BW3VGwIbHv3QBG6/S91E0wU6x41j3Aj5LVZwJEjmN7x89EqHkHTxBDC23iy7aQ5L/AKFM0Mu9tOakrln3QD5yjoV2L0q5PLXksz7+a1SZr52Uxw4i4PpllAyPDP5qx4TiPGOVxvyKr6dMDc+7T9E3h2FrpbsTsDr1HmhoE6OibVgmTsN+Zd+yLEVhkdyj52XOVsW55uRYjTKNJ1v1Khe+XSTPrbn5G6WA8zq8FZoHJa4gMzI5lvzlcvTxJEwSJsfFE6/ug73xTqZ1kna1zqlhuwz9HU09B5Ae5MU281ydHFuFw4j/AHTcX3+SCvXc5+Zx8Qi+kDaCBt+qMB5lvxioRUIBIED5JMVnfid/Uf3S78RPiJkk3JuVp9WfXkZVpeiLOi4O4lhkk33JOw5p6qYBJ0Ak+QuuWoY1zWkNdAPLmLD9FPQ4w6HNcS6WuA01I15rNxLUhvF8dAju25ueaWxpp8UuO0R/CJtIk+djF1U1T4hqf9tkQYSNfhCvFEZMu/8AqAgew08wH/DTqE1R4+0DxiOjTm2123suYNOBf4zPlC2x3Rwvu0acvJLAeZ047R0v5tRqNiddfNM0eLUnGA8est6feAXGUxO++3LkbI3WI9o3MwB8emqWCHmzq8XxynTj70z7JaYgxeSEeF47SfMuDI/GQJ8rrkMTU0i1zrA5WWp6O1H4ZTwQZs7Krxmk3V3TRxHoYghMfbmD77feFw76z9IttptolqlW5nX66KcB5lxi6xyPvsdiqJh3t8f1Vri2tDD45MGw1M6KqptcRofOSt2jJAudzjpqifinNhwsfytI9xEIXttv71E1s8/of2UdFUaZjngkhxvrp+yaqcSeI8UW5M5flStKjIOtr+f1Kzu9/Fed9EWwosS4uAJv19ByCBzb/wBSVazWzjGl9bpmm4TsAJvMaj4ck7sTVE1CkZPopATO2n4f/wBOsswzhJiNt+kInPuYI2tmk6XtEIoL2RmmMw9Pw8/P5KWqAHG24vb/AConOv5G4nkfyocRiLmD8eiGIkaRN9N7Nvf61Rtrs/056yQdTEWjRI0at45+XNMVB9Ez8E3JoVEmJrA6Ny/Ex1tr1WU3ERyG0C/SYlRVB5++223LohZUvEHe8pXYdE7ngSRpJgWka2SznyVqs6D9HmoHuTGNubbbVbnn8wUoDCmNQQL/ACQCNh0D3/ojY7xTzA+SWdWvZYKxkFIY6xk+/wDF8YRVrD0O+nqtEeX9KWe/y9yZJKyqYiBH5gfO6lpRG2uz52+rJJj/AC931CkovuNImdN9LIHQbHeWv5f8o5Eba7uP16KLN9ET7uSgc+50F+XVIBqu75n+b4LbcultvvefVQOqW9dre9CH+XuRY6GXViCfZ+M+pUNVxJ30HsiRoh7+/wDay1Xff0G8JAL4fCvnQx5qahRLtGt8zEehlXz+HU2y5jc2xAcTY209Vp/CmCYkGwj0B284W7iZ5FPUweVmrZ5DX3hKUhf+87FXj8GGtBiTzBOnu110W8LTaSW7TeXe6LxdQ1bKUtFO2pMyPu/UKEgWEfHT4Lpcbw8NY8i4AMEGfMX0UdPBtyi1zyuQJ92nRGAZ+yhMeLS/xKOk0E36ft8lfYnhRPskGNJ15TYJTFcHqNYLSBqRMaKcGh5piLLEgT6bwNrXU7i4gEft8leYXATTEtEgCbXNpG8I6mClsNaATqIAcNtc11WBDmc22xB1MwBJ3BOvop6ZgOzRf3hWB4W2GCRmLxzMS13Ip08KaBEE8yJ196aiDkc+2iY1H1C26i/k301VljWNY4CDcXEH0MymWcNYQCDYiTfn03RjYOVFKwEjYW3F/fzWu7AvlcT+ZsX6Qr93AwBM2uZJ25zsk8Pw9twXEeYGvLVGNBdlYKGZ/wD23R+a3wbKNuBzOcMhEX+87TWJ8t1cs4eCHDvIjbxXDbgi/kk8Jhi64z+1BgExfdOgsr8NgXPY2AZI5TJiSgbwt8wWmf089FacN4YX0mZcxncCIsBrPRN1sLWa0U2Bg6uc0H4pVod7pHP1OHET05m6GngyTt70/V4M9vtVGW18RPxiJSNN7A4hzjpaL3tbSyzei0OUeFVXCZ/8gl8Rg3tkEftbXTqjYwwDNiYjkOqSxOIvA0CbaoSTsieCspuIKHOStl0LI1J3VMomyTrPkyOvzC3UN1HKGwSJGuJRyR8VAx1/JbzIDsapHVbqNM3UeDqhrgSJHJO1MaCfYaRAgaRHzVIl9nVYEMEuYJERM6xtE6/sVW8TxjvFkbNxtocoG31ITmBwZokMcQSRmtoSLWOyU4mx78wbrmEydyxsD65LpfRzqrKiljKkXIgcyLbWRsxTWNLiZcTaDYW1PVJ0qRb4ibD9Sf7rWRoMuOYG5gx1iyx2baGanHCW5Q0AQRzOmq3R49FjTBGmsW9Al6dOm8wZZYxFxbQGSTKvG9jARPexYfctJ2JzISk+hNxXYo/tR4YZSa3rmJULu01UiBYftoFJh+B0u97qrVIdtlb4SeWY76K3b2NYDd5I8r+8eqaU2JuCEMD2ieAc8un336ocZxh4Ic1mSx8RBOpurc9n2NByC8gDOToNRax05JpnDA1jgYc53nlAjflvdXjL2Q5x9HKPx9dwacxjMIgDW4CP7NWJzeMzF/FuYCvjRFNtIEtltSmTAEkh34ouIKtWYdhOdpNramLfy6JKH7HnXo5OlhKmrpkXvMgTG+yaqPy0g4g+Lwk5pIAvpKsMTxFuazZvBsJi45TzR4jhbH0wGCJ9q9x6af4TUfoWf2I4LiDXMjMXCSADrlMR5R9Qt4XFMa4giYNvKNZVhhezrabYBzHWYaOUARZQt4M/xzTad23GwGoF9ZTqQsokjcZTGaHg5gY08Nogct0tQ48A5gbaCA4wJdpJOkpjB8FLgX1Ghrr6EX5S0AgDdctUBFbKfDBOYHz5c45JSbQ4pPRecI4ixtBoJk3nW1z+0pLiWPY52aSbWi3od1WYalJA7xjQSRBzAbxeIjQ/7vNO4zgndNBc4aX0dJP4Y/XmoybRpikxGnULyQM3p59UjWZDyNbrruB4SlTIcSCXC0t233sm8XwnC5u88OaQT4nEf0i2qPG2heRJnMHDVWwHA/D9FDUwVpggWJ00JVtj8M01BlzED2nD/kBvf5p08FaaDiCS4wA02gCpEe6T70YXoM/ZR4Xgr3NzaWmSDGmlpWqOBDnlpsRO1ibWHJdHTos7shxayRBkAncHQ7aKLC4SjmBDw/WMrPEIIA18/gngtCzZy9TCkuIANjF+fLzUFXDEZSRrMehv8l1eJ4QA4lo8TnAgu0IBzGw0Mfqk8XwupmpDJcuqZb+G7S8tzf7fiVLgUpnO9wZIg9bIIhXFbFGavhu91+YsQR6z8FlTg73AFjLHLedCdgSpx+i8vsrqNAuuI98dd1ZUcM9sg25a9eSWxfCalM3BGmkkA+miWOKed9OZR12HfR6HjOIsosL6hJmwDYJdaYA9SufPbHDwQKTr6iRfpAPJPYbsqSB3jzbbrHO6gx3Zmg8k5XZhAlhhtgL9YgLpln2cyw6M4ThKGKnI0iNWGBANp1uJ+tFaM7MURrSBjnmHyKp8J2dFN4eyo9jhMvDtnai/qnP4xBczEudH8s3JHIJLXaCW+mTO7O0TP8HLy8bpnnrHv5K0y5WCxMCAJHy+KqmVsaBPeMts5o+MBR1eIY0sLX02va5rgbAOIIvuNuieSXoWLfsqKuDFKuXVqrG3lrSXvflJkZsoMafNdnhMfTqsDmw5pvIINweWx81wf/tTWmX4eqZ/ncB6QEnxLEtpuY6hh3U3DV2aq4i0QJMDXVZqWJo4ZHpJxAOxECdtEjxDiIFMtbI0E/K680HF6weHAvBEbkC3IEaf3XXt4thqzctbM3ewdE8xAsqXIpEvjx2c9xDiD3H25AiL+oUVPi9QCM7ver93CMC72a5HmTPxahb2UoE2xLD9dSssJXo2XJGuv8K7h2NqOeIlwtPOJsu44ZQdTPiLnNiYDSQCdGgG530SfCOzTKbplrgBY5rzbWPVXOdgu5wEbZhGm43W3HBpbMOSafQhU4gBVjK/oMrwT6EdQrWuPASAQYOvh25nRJ1KzT4mtY5062mSItOnpyTzT4cpA6/QhapMybRDwqnUawiqL7eIH0ka3XnHaq2Kcb7TsZ997EXXpbg7n9dFR8U7IU67i4vcDvlsTebnT1IKz5ONtUi+PkSds4Co90iNLeUnkrsYx1RjWkxkAvJtHMRYD135KxxnZrD0o8dbwwPu2B3uII122THF8BSpUf4LW+O0yZk6PJ6fqso8bVm7mnRy9fjznEB1gBHhAvBGgkAaIXYmS0g2J3glo0uB9aqHiPDHU6gpgB73AHwy4S4Tbnte4VhwThDX1A2q3JGaXQSM0ggW8MEbrLd0aWqsjbjiagkm3unLb4pivxeo1xDbtESbDe5jYSV1LOzeHBgMndxLnfC8D3EKj7Q4CjTqQxhmBcG83iwERtYHZbOEooyU4yYvWxwc3e4JcZHtSLAAfGRsouF4oUjmjMATLZIOXYx93SSDItqrjs/xFghrqczHstDzBnKYgyLQeR1XTMbSmO7G33GW6QAmoOWxSmo6o5RvFKlR+Vrb7g6jU239kajrzVtxuXCjH4iOdzTcDHNXlHC0mulrKYOmYMaCfWFFxTDl3dEZSG1A4jm3K4ab6q2nWzLJWqPNquEJc8B2Z2YCANTeT8L+i7PgmGcKTQ7pEn3WHmmanZqm6p3suk7CA2eoj0T78MIyyQY5Ax6QlCGLsc55Kin4pTptaS4mTY5Yve88t1RM4Lh6pJ7xzTaRlbuJm66yvgQ9uV06aka9b7qpqdk6di3kLybxv8U5q30EJVqxykwgOgmReGwRJ3d6rnMXwCu55P2h52aSSLRcZW2AnYbXXaYdrL+GJjaPlA93+IavdsdOw628X6qpK+wi6ZR8P4LkjvHucQZl15INoJvHRWNFpBMWEgi3Q+Xks4jxGmGgtEzzmOf6IGYvM4AZRqINtPZj1+SE0tA02R1613wTo0CJgFwLR9SoaRqOIYSbH249mGiBtOuvVR43F5Zl0E5hDdiDb5/Ep3hjHOrBmRxYWZn1NgSBlZ5+0PRTlsdUhjMA2TqTEmRBNphZgqj/ABB1xpPn56bWVyOHsnQHzuj+ztkjQ9IsqZmmczXwVQmBl3J8Mm/pcjRWFLh1It8VFp82NBPmIlWhw5vfTciZkqv7QvfTwz+6Lu9cBTpxAJe+wImwiSZ6KaS2XbehF3D8FUc9jaTS+nAe1ocMrnCWgm17em6hHZrDEwaRaImc4nqYzKj/APTKtUDa2Zrix7/bkEioGkuDgTmuD7XO2pXYvYzKHTJhoiG2l0cv5lEUpK6LlcXVlXV7EYeJBqD1bfysom9iqWne1GmL3GvuV+1zSMtyRl3E6+lloUg0y7QWHiOvWPJXgiM2UrOyBHsYmoPT01BCnPZzEtFsW/1B1OmrvJXTMQ1rZIAETrso63EwQA0HUTa8TOnp8UY0LNspX8DxzQf/AJQjqJPlcFaHC+I2/iUrbWk+ZDb+9dMzETIM6ddfPRZQxQyiZ1jfUGNtkYhl+jkMRwnGm1SnRqDkTmH/AJJPEYWvlDXYdoAuAwlsbzDXAeq799QQf3KoMdxF8PawSA3W8QDE+d9P5eqTRSezj62Fe1uSnhnkO1LS42geGZmNLSkm08hh2HrjxDZ0jmTI+rLsuH411OncTd19bj9zZS1TUBzeKIBs0m3hm/P2visHxXu2a5lIeNtbkZkrlpjORnBaZ0bs5ul7Ty5p1cVSLs574EW2mCSSLmAOkfsuwwmNkEzEFwu03Bg2E+SN3EnOi4OuoCuMXFd2S2n6KPB9pMPTEBrmzBMMYJPMw66bw/abDC2d4uTcSb3iZNlZNxzcviaDc/cabiAUP2kAiQ06mMgPPYDYwtVKRm4x+iEdpsPr3g8sp/ZZS7S4f/UGpuQ/n5KDiXGGUwHupUg3xAeFski8aWkwItCo8d2so5IFKmXXOYU6cQTMadDcHWEnyNdjXEmdKe0+G/1WeocP0Qf9R4YGTVYfeefSBp8QqV/EaDmEinSJGUzkp7gTtHoljTpujNRaAR7VgL+LUCTZ+vlojyMfiRrtT21yuFKg/wAIEucy0uMw0HkNTGs9Fzx7WVvu1HkRuTruu6rdn6BmMOCQ2QcpmQNJOskquqcCoBxD8HHKMzQRmdBGW2kLKSld2axlBKqLvClzj4gA2ABJkyNTZSU+FNcXFzjFrARo1t7zCxYuns5+mDV4G05cpIykkZjmEzNxHmlMPwyo5/ttdDryInLLdr/i+CxYpcUxqTQvj+zjy8HvGMJcYs4yCS4z4dbDpquhwOAewRnEkyYbfQCJJWLEKKQOTejeKe5vhzRM3i+h5JPCcU++5wEkt0MA5iGi3zWLEvY10OHiP3dXTYHTb3KLjWMeKLnUmlzgPCJaJdsLmwWLEP2CXRzXZbBVcO5+Hqy5zgK2YEZfEAKjec57ciDsupbh4JhpuBeYg9INrLFimGkOe2FUovBJYAZAgl283Hu3hZXwr3SLDUTykcvULFi1MyKpwZ1QEOecp1iBb8IU9Dg7d3OOUASSLwd7XuFixJoYwMA0TE+Iyb/3UlHCBoPqdT1PzWLECNtYC0EifclaQY0EhoE6wNSeaxYh9guhc8ZYHPYW3YBtqHTkA5aEegVNxjjLCxwuMpZni24dIjXksWLNs1jFFf8AbCQ50+EOt7UwSB+u6BuNc3vZEQS8EmTlIPwzNcYtHWVixQaUP4hxhsXib7iSWTfk47dOSrnV6rAHl0BuawEyA7KNTrA6arFitkJFHxeqajXOsAyxBJJLrwZAvoTdUNLxO8N8okjo03+axYueZ0RLLCYGpUfDBI1uY9oRpPP5q1ocSbSaW1WyC4+QgZXix10uLQsWI6Vi7dMuKHbnDho8DyQAIHSYPiNwfCq7G9vmudLKcNiAN5kkzeNwtrE5csqJXFGz/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20836" name="AutoShape 4" descr="data:image/jpeg;base64,/9j/4AAQSkZJRgABAQAAAQABAAD/2wCEAAkGBhQSERQUEhQVFRUVFxUYFRYVFRQVFBUUFBQYFRQUFBQXGyYeFxkjGRUUHy8gIycpLCwsFx4xNTAqNSYrLCkBCQoKDgwOGg8PGiocHxwpLCksKSkpLCwpKSksKSwsLCwsKSwsLCkpKSwsLCksLCwpKSwsLCwpLCksLCwpLCksLP/AABEIAMcA/QMBIgACEQEDEQH/xAAbAAACAgMBAAAAAAAAAAAAAAACBAMFAAEGB//EAEAQAAEDAgQDBQUGBQMDBQAAAAEAAhEDIQQSMUEFUWEGEyJxgTKRobHwFEJScsHRI2KS4fFTgrIWM6IHFSRDwv/EABkBAAMBAQEAAAAAAAAAAAAAAAABAgMEBf/EACMRAAICAgICAgMBAAAAAAAAAAABAhESIQMxE0EUUSJhgaH/2gAMAwEAAhEDEQA/AK1hTlKoEmGo2011M5SxZHNStVa2mibWLVDGO1q4CTdX5LbnB28KJ1NNDoB2LOyjdWJQuYUBaQqEG4IXU0OdYXIAFzUMIyVqErHQK0pYWsiVlYghbWZVkIsKCaUYQAIwpZSDlGwIWhTUgpbLQbWKQBAUbAoZokSspKdlBZQCfZRWEp0dnFxZKxdmHU4w8JmnRTHdLF8jOjxKIpSpJ+hSUmFw0lWVLDgHyS2yJ8ihpAYRsWVkwKFjVMFqnR583k7DC2EIWwjIijx3u1mQrXfom1+i77Zz0EGlGxkrX2lG3EBTY6BfQK13CY+1R1WfaSdkrHQFOmBsVhpg7LDVKHOUDF8Rg4uEqWlWYaUBE6qlIWJX5VidrYcRY35JGU7sKoNqka1RNUzCoZaDFNY6ipGusszJFCxathqyUbQgRtjVONELWrHhIroIKVqiYEwxillx2T4d8KxZWVa1qZorCas7OKbjosadRNUnJGm5M0nrCjolLRb4Ru6cAVdSrbBPtei6OKUbdk7UQKg71SNelkRiShEFGHIgVOQ8DyP7GVhoOG0p0LF6eTOTEQyRqCt5U9CIMCMwxEGtH+VI1pTTsMCsbhR1SyDEhFIrZbCn7g7H3rBhUsiqIe9Wi8FTHBIvsIRkgpiuQKtq04cQrfE4Qhji3WP8/BUoWkXZElQQClaENGkSYCmYwyQUMpAyscZCwtWAIAjAU1IKObpikxSxxRKGLfdIXGEAqlTRbaJQyExSS9NqaptUyNIEjWKVgQAKVizNkyZrlPScl2Jqk2VL0O2yyw2gTjaqRoDmpZXM+yqJa+I5IaeIIQboZunoMSxo15ClbWVbnhShxKzaKUTgwVsFAiAXpnnBSiBQwiASAIFEChCIBIpIIFEChCIKR0EEYQgogpsqgarMzSJiQRK5gBdLiXQxx/lPyXO06ZJgLfiemZci2jdNWeKowAXHa0DeN1lOlTpNl4BeRprG9xske8nUp3bsKrRkrCVshY9tlVioyjSzJ+hhiBMWUWAoSbLo6GHAaAsOXko6OKF7OcxrYaOqXpBXnH6LcjdjNvLf9FRMELTjllEy5Y1MsKVNMsYkaLk7TeokmbQkqJMqNqlwsOsU2MAsnNR0zRRb6FWhPYVi1Sw903TpQsZ8iNIwZkEKQNWw1G1YORriBCxxlSwtiEsx4C5aU3SdZalbDknKylCjz8FFmUQKJeqeQSgogVEiCQyQFECglbBSKJAjCiBRAqSkSytyogUUqaKRrEgFjgSYg6a+ipsPQsXTZv1ZW1epla4mbAm2tgq4Oa9rGttYvIOsExPwWsNIymt2QNa5x5kp1vB3Ee0J9fmhpiDqnRiYaSdgTboE5SfoIJeyry3PQqd1A5Ji1lPhMI0tDjJm/JHxaoWUDltBbyO/VJz2kilDTbHeFYfKyTqfkrAOSVGp4QTyHyQuxwC5mnJnXGUYoHjHEA2G5Q50bjQHkqQSTdO8TxEgWE/JKUhJXVxxxicXJLKQ3h6Uwnjw12o924UWFo7lWtN5WPJNro344J9gYDB5bnXzVgHJYORZlyyuTtnZFKKpDAciD0tnRZ1FFDIeiD0qHog9KihnOt50sKi2KiVDGc63nS3eLfeJUPRwjKoIBG4BHqpA5I4ap4G/lb8gpg9ezieFY0Hog5Kh6IPSxHkNB6IVFUu41RH/ANg+P7KIdpaXN39KWI8i9FREKiq6XFqbmlwdYRNjabCVA7tHTB+8fQX8pKMGwzovBURB6paXH6R1JF9wf0lN0+JMIkOEdbfNLBlKY1jXfw3/AJXfJVlG0dAB6C/6pmti2ua4BwJg2BBKWpKoqkTKVsepqav/ANt35T8ktRKkxNTwO/Kfkk0OL0T8Of8Aw2flCh41Vmg7zb/yCjwFbwN8v1Qcbf8AwXebf+QUqP5f0pz/AB/haB/gH5R8kgTCFtcw0fyt+QQymo0Kc8gMUZhS4digruuExQdIWj6M12PUnJ6m+FVtejbXWEoWbw5MS2FREKqqzi4WMxiz8LNvkIte8WxUVb9qWfakvCyvPEs+9WxUVUcWsGLR4Q+Qi17xb7xVgxaL7Sl4WP5ESx71b7xV32pbGIR4h+dHKWaOQA9wCreI8YyhvdlriZnUxEaaJ7HO/hP/ACn5Lls4PpMWP0V6dHj2NHi9Z1pDeoBB+BQDiNSfbd/USou8A2+BW3VGwIbHv3QBG6/S91E0wU6x41j3Aj5LVZwJEjmN7x89EqHkHTxBDC23iy7aQ5L/AKFM0Mu9tOakrln3QD5yjoV2L0q5PLXksz7+a1SZr52Uxw4i4PpllAyPDP5qx4TiPGOVxvyKr6dMDc+7T9E3h2FrpbsTsDr1HmhoE6OibVgmTsN+Zd+yLEVhkdyj52XOVsW55uRYjTKNJ1v1Khe+XSTPrbn5G6WA8zq8FZoHJa4gMzI5lvzlcvTxJEwSJsfFE6/ug73xTqZ1kna1zqlhuwz9HU09B5Ae5MU281ydHFuFw4j/AHTcX3+SCvXc5+Zx8Qi+kDaCBt+qMB5lvxioRUIBIED5JMVnfid/Uf3S78RPiJkk3JuVp9WfXkZVpeiLOi4O4lhkk33JOw5p6qYBJ0Ak+QuuWoY1zWkNdAPLmLD9FPQ4w6HNcS6WuA01I15rNxLUhvF8dAju25ueaWxpp8UuO0R/CJtIk+djF1U1T4hqf9tkQYSNfhCvFEZMu/8AqAgew08wH/DTqE1R4+0DxiOjTm2123suYNOBf4zPlC2x3Rwvu0acvJLAeZ047R0v5tRqNiddfNM0eLUnGA8est6feAXGUxO++3LkbI3WI9o3MwB8emqWCHmzq8XxynTj70z7JaYgxeSEeF47SfMuDI/GQJ8rrkMTU0i1zrA5WWp6O1H4ZTwQZs7Krxmk3V3TRxHoYghMfbmD77feFw76z9IttptolqlW5nX66KcB5lxi6xyPvsdiqJh3t8f1Vri2tDD45MGw1M6KqptcRofOSt2jJAudzjpqifinNhwsfytI9xEIXttv71E1s8/of2UdFUaZjngkhxvrp+yaqcSeI8UW5M5flStKjIOtr+f1Kzu9/Fed9EWwosS4uAJv19ByCBzb/wBSVazWzjGl9bpmm4TsAJvMaj4ck7sTVE1CkZPopATO2n4f/wBOsswzhJiNt+kInPuYI2tmk6XtEIoL2RmmMw9Pw8/P5KWqAHG24vb/AConOv5G4nkfyocRiLmD8eiGIkaRN9N7Nvf61Rtrs/056yQdTEWjRI0at45+XNMVB9Ez8E3JoVEmJrA6Ny/Ex1tr1WU3ERyG0C/SYlRVB5++223LohZUvEHe8pXYdE7ngSRpJgWka2SznyVqs6D9HmoHuTGNubbbVbnn8wUoDCmNQQL/ACQCNh0D3/ojY7xTzA+SWdWvZYKxkFIY6xk+/wDF8YRVrD0O+nqtEeX9KWe/y9yZJKyqYiBH5gfO6lpRG2uz52+rJJj/AC931CkovuNImdN9LIHQbHeWv5f8o5Eba7uP16KLN9ET7uSgc+50F+XVIBqu75n+b4LbcultvvefVQOqW9dre9CH+XuRY6GXViCfZ+M+pUNVxJ30HsiRoh7+/wDay1Xff0G8JAL4fCvnQx5qahRLtGt8zEehlXz+HU2y5jc2xAcTY209Vp/CmCYkGwj0B284W7iZ5FPUweVmrZ5DX3hKUhf+87FXj8GGtBiTzBOnu110W8LTaSW7TeXe6LxdQ1bKUtFO2pMyPu/UKEgWEfHT4Lpcbw8NY8i4AMEGfMX0UdPBtyi1zyuQJ92nRGAZ+yhMeLS/xKOk0E36ft8lfYnhRPskGNJ15TYJTFcHqNYLSBqRMaKcGh5piLLEgT6bwNrXU7i4gEft8leYXATTEtEgCbXNpG8I6mClsNaATqIAcNtc11WBDmc22xB1MwBJ3BOvop6ZgOzRf3hWB4W2GCRmLxzMS13Ip08KaBEE8yJ196aiDkc+2iY1H1C26i/k301VljWNY4CDcXEH0MymWcNYQCDYiTfn03RjYOVFKwEjYW3F/fzWu7AvlcT+ZsX6Qr93AwBM2uZJ25zsk8Pw9twXEeYGvLVGNBdlYKGZ/wD23R+a3wbKNuBzOcMhEX+87TWJ8t1cs4eCHDvIjbxXDbgi/kk8Jhi64z+1BgExfdOgsr8NgXPY2AZI5TJiSgbwt8wWmf089FacN4YX0mZcxncCIsBrPRN1sLWa0U2Bg6uc0H4pVod7pHP1OHET05m6GngyTt70/V4M9vtVGW18RPxiJSNN7A4hzjpaL3tbSyzei0OUeFVXCZ/8gl8Rg3tkEftbXTqjYwwDNiYjkOqSxOIvA0CbaoSTsieCspuIKHOStl0LI1J3VMomyTrPkyOvzC3UN1HKGwSJGuJRyR8VAx1/JbzIDsapHVbqNM3UeDqhrgSJHJO1MaCfYaRAgaRHzVIl9nVYEMEuYJERM6xtE6/sVW8TxjvFkbNxtocoG31ITmBwZokMcQSRmtoSLWOyU4mx78wbrmEydyxsD65LpfRzqrKiljKkXIgcyLbWRsxTWNLiZcTaDYW1PVJ0qRb4ibD9Sf7rWRoMuOYG5gx1iyx2baGanHCW5Q0AQRzOmq3R49FjTBGmsW9Al6dOm8wZZYxFxbQGSTKvG9jARPexYfctJ2JzISk+hNxXYo/tR4YZSa3rmJULu01UiBYftoFJh+B0u97qrVIdtlb4SeWY76K3b2NYDd5I8r+8eqaU2JuCEMD2ieAc8un336ocZxh4Ic1mSx8RBOpurc9n2NByC8gDOToNRax05JpnDA1jgYc53nlAjflvdXjL2Q5x9HKPx9dwacxjMIgDW4CP7NWJzeMzF/FuYCvjRFNtIEtltSmTAEkh34ouIKtWYdhOdpNramLfy6JKH7HnXo5OlhKmrpkXvMgTG+yaqPy0g4g+Lwk5pIAvpKsMTxFuazZvBsJi45TzR4jhbH0wGCJ9q9x6af4TUfoWf2I4LiDXMjMXCSADrlMR5R9Qt4XFMa4giYNvKNZVhhezrabYBzHWYaOUARZQt4M/xzTad23GwGoF9ZTqQsokjcZTGaHg5gY08Nogct0tQ48A5gbaCA4wJdpJOkpjB8FLgX1Ghrr6EX5S0AgDdctUBFbKfDBOYHz5c45JSbQ4pPRecI4ixtBoJk3nW1z+0pLiWPY52aSbWi3od1WYalJA7xjQSRBzAbxeIjQ/7vNO4zgndNBc4aX0dJP4Y/XmoybRpikxGnULyQM3p59UjWZDyNbrruB4SlTIcSCXC0t233sm8XwnC5u88OaQT4nEf0i2qPG2heRJnMHDVWwHA/D9FDUwVpggWJ00JVtj8M01BlzED2nD/kBvf5p08FaaDiCS4wA02gCpEe6T70YXoM/ZR4Xgr3NzaWmSDGmlpWqOBDnlpsRO1ibWHJdHTos7shxayRBkAncHQ7aKLC4SjmBDw/WMrPEIIA18/gngtCzZy9TCkuIANjF+fLzUFXDEZSRrMehv8l1eJ4QA4lo8TnAgu0IBzGw0Mfqk8XwupmpDJcuqZb+G7S8tzf7fiVLgUpnO9wZIg9bIIhXFbFGavhu91+YsQR6z8FlTg73AFjLHLedCdgSpx+i8vsrqNAuuI98dd1ZUcM9sg25a9eSWxfCalM3BGmkkA+miWOKed9OZR12HfR6HjOIsosL6hJmwDYJdaYA9SufPbHDwQKTr6iRfpAPJPYbsqSB3jzbbrHO6gx3Zmg8k5XZhAlhhtgL9YgLpln2cyw6M4ThKGKnI0iNWGBANp1uJ+tFaM7MURrSBjnmHyKp8J2dFN4eyo9jhMvDtnai/qnP4xBczEudH8s3JHIJLXaCW+mTO7O0TP8HLy8bpnnrHv5K0y5WCxMCAJHy+KqmVsaBPeMts5o+MBR1eIY0sLX02va5rgbAOIIvuNuieSXoWLfsqKuDFKuXVqrG3lrSXvflJkZsoMafNdnhMfTqsDmw5pvIINweWx81wf/tTWmX4eqZ/ncB6QEnxLEtpuY6hh3U3DV2aq4i0QJMDXVZqWJo4ZHpJxAOxECdtEjxDiIFMtbI0E/K680HF6weHAvBEbkC3IEaf3XXt4thqzctbM3ewdE8xAsqXIpEvjx2c9xDiD3H25AiL+oUVPi9QCM7ver93CMC72a5HmTPxahb2UoE2xLD9dSssJXo2XJGuv8K7h2NqOeIlwtPOJsu44ZQdTPiLnNiYDSQCdGgG530SfCOzTKbplrgBY5rzbWPVXOdgu5wEbZhGm43W3HBpbMOSafQhU4gBVjK/oMrwT6EdQrWuPASAQYOvh25nRJ1KzT4mtY5062mSItOnpyTzT4cpA6/QhapMybRDwqnUawiqL7eIH0ka3XnHaq2Kcb7TsZ997EXXpbg7n9dFR8U7IU67i4vcDvlsTebnT1IKz5ONtUi+PkSds4Co90iNLeUnkrsYx1RjWkxkAvJtHMRYD135KxxnZrD0o8dbwwPu2B3uII122THF8BSpUf4LW+O0yZk6PJ6fqso8bVm7mnRy9fjznEB1gBHhAvBGgkAaIXYmS0g2J3glo0uB9aqHiPDHU6gpgB73AHwy4S4Tbnte4VhwThDX1A2q3JGaXQSM0ggW8MEbrLd0aWqsjbjiagkm3unLb4pivxeo1xDbtESbDe5jYSV1LOzeHBgMndxLnfC8D3EKj7Q4CjTqQxhmBcG83iwERtYHZbOEooyU4yYvWxwc3e4JcZHtSLAAfGRsouF4oUjmjMATLZIOXYx93SSDItqrjs/xFghrqczHstDzBnKYgyLQeR1XTMbSmO7G33GW6QAmoOWxSmo6o5RvFKlR+Vrb7g6jU239kajrzVtxuXCjH4iOdzTcDHNXlHC0mulrKYOmYMaCfWFFxTDl3dEZSG1A4jm3K4ab6q2nWzLJWqPNquEJc8B2Z2YCANTeT8L+i7PgmGcKTQ7pEn3WHmmanZqm6p3suk7CA2eoj0T78MIyyQY5Ax6QlCGLsc55Kin4pTptaS4mTY5Yve88t1RM4Lh6pJ7xzTaRlbuJm66yvgQ9uV06aka9b7qpqdk6di3kLybxv8U5q30EJVqxykwgOgmReGwRJ3d6rnMXwCu55P2h52aSSLRcZW2AnYbXXaYdrL+GJjaPlA93+IavdsdOw628X6qpK+wi6ZR8P4LkjvHucQZl15INoJvHRWNFpBMWEgi3Q+Xks4jxGmGgtEzzmOf6IGYvM4AZRqINtPZj1+SE0tA02R1613wTo0CJgFwLR9SoaRqOIYSbH249mGiBtOuvVR43F5Zl0E5hDdiDb5/Ep3hjHOrBmRxYWZn1NgSBlZ5+0PRTlsdUhjMA2TqTEmRBNphZgqj/ABB1xpPn56bWVyOHsnQHzuj+ztkjQ9IsqZmmczXwVQmBl3J8Mm/pcjRWFLh1It8VFp82NBPmIlWhw5vfTciZkqv7QvfTwz+6Lu9cBTpxAJe+wImwiSZ6KaS2XbehF3D8FUc9jaTS+nAe1ocMrnCWgm17em6hHZrDEwaRaImc4nqYzKj/APTKtUDa2Zrix7/bkEioGkuDgTmuD7XO2pXYvYzKHTJhoiG2l0cv5lEUpK6LlcXVlXV7EYeJBqD1bfysom9iqWne1GmL3GvuV+1zSMtyRl3E6+lloUg0y7QWHiOvWPJXgiM2UrOyBHsYmoPT01BCnPZzEtFsW/1B1OmrvJXTMQ1rZIAETrso63EwQA0HUTa8TOnp8UY0LNspX8DxzQf/AJQjqJPlcFaHC+I2/iUrbWk+ZDb+9dMzETIM6ddfPRZQxQyiZ1jfUGNtkYhl+jkMRwnGm1SnRqDkTmH/AJJPEYWvlDXYdoAuAwlsbzDXAeq799QQf3KoMdxF8PawSA3W8QDE+d9P5eqTRSezj62Fe1uSnhnkO1LS42geGZmNLSkm08hh2HrjxDZ0jmTI+rLsuH411OncTd19bj9zZS1TUBzeKIBs0m3hm/P2visHxXu2a5lIeNtbkZkrlpjORnBaZ0bs5ul7Ty5p1cVSLs574EW2mCSSLmAOkfsuwwmNkEzEFwu03Bg2E+SN3EnOi4OuoCuMXFd2S2n6KPB9pMPTEBrmzBMMYJPMw66bw/abDC2d4uTcSb3iZNlZNxzcviaDc/cabiAUP2kAiQ06mMgPPYDYwtVKRm4x+iEdpsPr3g8sp/ZZS7S4f/UGpuQ/n5KDiXGGUwHupUg3xAeFski8aWkwItCo8d2so5IFKmXXOYU6cQTMadDcHWEnyNdjXEmdKe0+G/1WeocP0Qf9R4YGTVYfeefSBp8QqV/EaDmEinSJGUzkp7gTtHoljTpujNRaAR7VgL+LUCTZ+vlojyMfiRrtT21yuFKg/wAIEucy0uMw0HkNTGs9Fzx7WVvu1HkRuTruu6rdn6BmMOCQ2QcpmQNJOskquqcCoBxD8HHKMzQRmdBGW2kLKSld2axlBKqLvClzj4gA2ABJkyNTZSU+FNcXFzjFrARo1t7zCxYuns5+mDV4G05cpIykkZjmEzNxHmlMPwyo5/ttdDryInLLdr/i+CxYpcUxqTQvj+zjy8HvGMJcYs4yCS4z4dbDpquhwOAewRnEkyYbfQCJJWLEKKQOTejeKe5vhzRM3i+h5JPCcU++5wEkt0MA5iGi3zWLEvY10OHiP3dXTYHTb3KLjWMeKLnUmlzgPCJaJdsLmwWLEP2CXRzXZbBVcO5+Hqy5zgK2YEZfEAKjec57ciDsupbh4JhpuBeYg9INrLFimGkOe2FUovBJYAZAgl283Hu3hZXwr3SLDUTykcvULFi1MyKpwZ1QEOecp1iBb8IU9Dg7d3OOUASSLwd7XuFixJoYwMA0TE+Iyb/3UlHCBoPqdT1PzWLECNtYC0EifclaQY0EhoE6wNSeaxYh9guhc8ZYHPYW3YBtqHTkA5aEegVNxjjLCxwuMpZni24dIjXksWLNs1jFFf8AbCQ50+EOt7UwSB+u6BuNc3vZEQS8EmTlIPwzNcYtHWVixQaUP4hxhsXib7iSWTfk47dOSrnV6rAHl0BuawEyA7KNTrA6arFitkJFHxeqajXOsAyxBJJLrwZAvoTdUNLxO8N8okjo03+axYueZ0RLLCYGpUfDBI1uY9oRpPP5q1ocSbSaW1WyC4+QgZXix10uLQsWI6Vi7dMuKHbnDho8DyQAIHSYPiNwfCq7G9vmudLKcNiAN5kkzeNwtrE5csqJXFGz/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20838" name="AutoShape 6" descr="data:image/jpeg;base64,/9j/4AAQSkZJRgABAQAAAQABAAD/2wCEAAkGBhQSERQUEhQVFRUVFxUYFRYVFRQVFBUUFBQYFRQUFBQXGyYeFxkjGRUUHy8gIycpLCwsFx4xNTAqNSYrLCkBCQoKDgwOGg8PGiocHxwpLCksKSkpLCwpKSksKSwsLCwsKSwsLCkpKSwsLCksLCwpKSwsLCwpLCksLCwpLCksLP/AABEIAMcA/QMBIgACEQEDEQH/xAAbAAACAgMBAAAAAAAAAAAAAAACBAMFAAEGB//EAEAQAAEDAgQDBQUGBQMDBQAAAAEAAhEDIQQSMUEFUWEGEyJxgTKRobHwFEJScsHRI2KS4fFTgrIWM6IHFSRDwv/EABkBAAMBAQEAAAAAAAAAAAAAAAABAgMEBf/EACMRAAICAgICAgMBAAAAAAAAAAABAhESIQMxE0EUUSJhgaH/2gAMAwEAAhEDEQA/AK1hTlKoEmGo2011M5SxZHNStVa2mibWLVDGO1q4CTdX5LbnB28KJ1NNDoB2LOyjdWJQuYUBaQqEG4IXU0OdYXIAFzUMIyVqErHQK0pYWsiVlYghbWZVkIsKCaUYQAIwpZSDlGwIWhTUgpbLQbWKQBAUbAoZokSspKdlBZQCfZRWEp0dnFxZKxdmHU4w8JmnRTHdLF8jOjxKIpSpJ+hSUmFw0lWVLDgHyS2yJ8ihpAYRsWVkwKFjVMFqnR583k7DC2EIWwjIijx3u1mQrXfom1+i77Zz0EGlGxkrX2lG3EBTY6BfQK13CY+1R1WfaSdkrHQFOmBsVhpg7LDVKHOUDF8Rg4uEqWlWYaUBE6qlIWJX5VidrYcRY35JGU7sKoNqka1RNUzCoZaDFNY6ipGusszJFCxathqyUbQgRtjVONELWrHhIroIKVqiYEwxillx2T4d8KxZWVa1qZorCas7OKbjosadRNUnJGm5M0nrCjolLRb4Ru6cAVdSrbBPtei6OKUbdk7UQKg71SNelkRiShEFGHIgVOQ8DyP7GVhoOG0p0LF6eTOTEQyRqCt5U9CIMCMwxEGtH+VI1pTTsMCsbhR1SyDEhFIrZbCn7g7H3rBhUsiqIe9Wi8FTHBIvsIRkgpiuQKtq04cQrfE4Qhji3WP8/BUoWkXZElQQClaENGkSYCmYwyQUMpAyscZCwtWAIAjAU1IKObpikxSxxRKGLfdIXGEAqlTRbaJQyExSS9NqaptUyNIEjWKVgQAKVizNkyZrlPScl2Jqk2VL0O2yyw2gTjaqRoDmpZXM+yqJa+I5IaeIIQboZunoMSxo15ClbWVbnhShxKzaKUTgwVsFAiAXpnnBSiBQwiASAIFEChCIBIpIIFEChCIKR0EEYQgogpsqgarMzSJiQRK5gBdLiXQxx/lPyXO06ZJgLfiemZci2jdNWeKowAXHa0DeN1lOlTpNl4BeRprG9xske8nUp3bsKrRkrCVshY9tlVioyjSzJ+hhiBMWUWAoSbLo6GHAaAsOXko6OKF7OcxrYaOqXpBXnH6LcjdjNvLf9FRMELTjllEy5Y1MsKVNMsYkaLk7TeokmbQkqJMqNqlwsOsU2MAsnNR0zRRb6FWhPYVi1Sw903TpQsZ8iNIwZkEKQNWw1G1YORriBCxxlSwtiEsx4C5aU3SdZalbDknKylCjz8FFmUQKJeqeQSgogVEiCQyQFECglbBSKJAjCiBRAqSkSytyogUUqaKRrEgFjgSYg6a+ipsPQsXTZv1ZW1epla4mbAm2tgq4Oa9rGttYvIOsExPwWsNIymt2QNa5x5kp1vB3Ee0J9fmhpiDqnRiYaSdgTboE5SfoIJeyry3PQqd1A5Ji1lPhMI0tDjJm/JHxaoWUDltBbyO/VJz2kilDTbHeFYfKyTqfkrAOSVGp4QTyHyQuxwC5mnJnXGUYoHjHEA2G5Q50bjQHkqQSTdO8TxEgWE/JKUhJXVxxxicXJLKQ3h6Uwnjw12o924UWFo7lWtN5WPJNro344J9gYDB5bnXzVgHJYORZlyyuTtnZFKKpDAciD0tnRZ1FFDIeiD0qHog9KihnOt50sKi2KiVDGc63nS3eLfeJUPRwjKoIBG4BHqpA5I4ap4G/lb8gpg9ezieFY0Hog5Kh6IPSxHkNB6IVFUu41RH/ANg+P7KIdpaXN39KWI8i9FREKiq6XFqbmlwdYRNjabCVA7tHTB+8fQX8pKMGwzovBURB6paXH6R1JF9wf0lN0+JMIkOEdbfNLBlKY1jXfw3/AJXfJVlG0dAB6C/6pmti2ua4BwJg2BBKWpKoqkTKVsepqav/ANt35T8ktRKkxNTwO/Kfkk0OL0T8Of8Aw2flCh41Vmg7zb/yCjwFbwN8v1Qcbf8AwXebf+QUqP5f0pz/AB/haB/gH5R8kgTCFtcw0fyt+QQymo0Kc8gMUZhS4digruuExQdIWj6M12PUnJ6m+FVtejbXWEoWbw5MS2FREKqqzi4WMxiz8LNvkIte8WxUVb9qWfakvCyvPEs+9WxUVUcWsGLR4Q+Qi17xb7xVgxaL7Sl4WP5ESx71b7xV32pbGIR4h+dHKWaOQA9wCreI8YyhvdlriZnUxEaaJ7HO/hP/ACn5Lls4PpMWP0V6dHj2NHi9Z1pDeoBB+BQDiNSfbd/USou8A2+BW3VGwIbHv3QBG6/S91E0wU6x41j3Aj5LVZwJEjmN7x89EqHkHTxBDC23iy7aQ5L/AKFM0Mu9tOakrln3QD5yjoV2L0q5PLXksz7+a1SZr52Uxw4i4PpllAyPDP5qx4TiPGOVxvyKr6dMDc+7T9E3h2FrpbsTsDr1HmhoE6OibVgmTsN+Zd+yLEVhkdyj52XOVsW55uRYjTKNJ1v1Khe+XSTPrbn5G6WA8zq8FZoHJa4gMzI5lvzlcvTxJEwSJsfFE6/ug73xTqZ1kna1zqlhuwz9HU09B5Ae5MU281ydHFuFw4j/AHTcX3+SCvXc5+Zx8Qi+kDaCBt+qMB5lvxioRUIBIED5JMVnfid/Uf3S78RPiJkk3JuVp9WfXkZVpeiLOi4O4lhkk33JOw5p6qYBJ0Ak+QuuWoY1zWkNdAPLmLD9FPQ4w6HNcS6WuA01I15rNxLUhvF8dAju25ueaWxpp8UuO0R/CJtIk+djF1U1T4hqf9tkQYSNfhCvFEZMu/8AqAgew08wH/DTqE1R4+0DxiOjTm2123suYNOBf4zPlC2x3Rwvu0acvJLAeZ047R0v5tRqNiddfNM0eLUnGA8est6feAXGUxO++3LkbI3WI9o3MwB8emqWCHmzq8XxynTj70z7JaYgxeSEeF47SfMuDI/GQJ8rrkMTU0i1zrA5WWp6O1H4ZTwQZs7Krxmk3V3TRxHoYghMfbmD77feFw76z9IttptolqlW5nX66KcB5lxi6xyPvsdiqJh3t8f1Vri2tDD45MGw1M6KqptcRofOSt2jJAudzjpqifinNhwsfytI9xEIXttv71E1s8/of2UdFUaZjngkhxvrp+yaqcSeI8UW5M5flStKjIOtr+f1Kzu9/Fed9EWwosS4uAJv19ByCBzb/wBSVazWzjGl9bpmm4TsAJvMaj4ck7sTVE1CkZPopATO2n4f/wBOsswzhJiNt+kInPuYI2tmk6XtEIoL2RmmMw9Pw8/P5KWqAHG24vb/AConOv5G4nkfyocRiLmD8eiGIkaRN9N7Nvf61Rtrs/056yQdTEWjRI0at45+XNMVB9Ez8E3JoVEmJrA6Ny/Ex1tr1WU3ERyG0C/SYlRVB5++223LohZUvEHe8pXYdE7ngSRpJgWka2SznyVqs6D9HmoHuTGNubbbVbnn8wUoDCmNQQL/ACQCNh0D3/ojY7xTzA+SWdWvZYKxkFIY6xk+/wDF8YRVrD0O+nqtEeX9KWe/y9yZJKyqYiBH5gfO6lpRG2uz52+rJJj/AC931CkovuNImdN9LIHQbHeWv5f8o5Eba7uP16KLN9ET7uSgc+50F+XVIBqu75n+b4LbcultvvefVQOqW9dre9CH+XuRY6GXViCfZ+M+pUNVxJ30HsiRoh7+/wDay1Xff0G8JAL4fCvnQx5qahRLtGt8zEehlXz+HU2y5jc2xAcTY209Vp/CmCYkGwj0B284W7iZ5FPUweVmrZ5DX3hKUhf+87FXj8GGtBiTzBOnu110W8LTaSW7TeXe6LxdQ1bKUtFO2pMyPu/UKEgWEfHT4Lpcbw8NY8i4AMEGfMX0UdPBtyi1zyuQJ92nRGAZ+yhMeLS/xKOk0E36ft8lfYnhRPskGNJ15TYJTFcHqNYLSBqRMaKcGh5piLLEgT6bwNrXU7i4gEft8leYXATTEtEgCbXNpG8I6mClsNaATqIAcNtc11WBDmc22xB1MwBJ3BOvop6ZgOzRf3hWB4W2GCRmLxzMS13Ip08KaBEE8yJ196aiDkc+2iY1H1C26i/k301VljWNY4CDcXEH0MymWcNYQCDYiTfn03RjYOVFKwEjYW3F/fzWu7AvlcT+ZsX6Qr93AwBM2uZJ25zsk8Pw9twXEeYGvLVGNBdlYKGZ/wD23R+a3wbKNuBzOcMhEX+87TWJ8t1cs4eCHDvIjbxXDbgi/kk8Jhi64z+1BgExfdOgsr8NgXPY2AZI5TJiSgbwt8wWmf089FacN4YX0mZcxncCIsBrPRN1sLWa0U2Bg6uc0H4pVod7pHP1OHET05m6GngyTt70/V4M9vtVGW18RPxiJSNN7A4hzjpaL3tbSyzei0OUeFVXCZ/8gl8Rg3tkEftbXTqjYwwDNiYjkOqSxOIvA0CbaoSTsieCspuIKHOStl0LI1J3VMomyTrPkyOvzC3UN1HKGwSJGuJRyR8VAx1/JbzIDsapHVbqNM3UeDqhrgSJHJO1MaCfYaRAgaRHzVIl9nVYEMEuYJERM6xtE6/sVW8TxjvFkbNxtocoG31ITmBwZokMcQSRmtoSLWOyU4mx78wbrmEydyxsD65LpfRzqrKiljKkXIgcyLbWRsxTWNLiZcTaDYW1PVJ0qRb4ibD9Sf7rWRoMuOYG5gx1iyx2baGanHCW5Q0AQRzOmq3R49FjTBGmsW9Al6dOm8wZZYxFxbQGSTKvG9jARPexYfctJ2JzISk+hNxXYo/tR4YZSa3rmJULu01UiBYftoFJh+B0u97qrVIdtlb4SeWY76K3b2NYDd5I8r+8eqaU2JuCEMD2ieAc8un336ocZxh4Ic1mSx8RBOpurc9n2NByC8gDOToNRax05JpnDA1jgYc53nlAjflvdXjL2Q5x9HKPx9dwacxjMIgDW4CP7NWJzeMzF/FuYCvjRFNtIEtltSmTAEkh34ouIKtWYdhOdpNramLfy6JKH7HnXo5OlhKmrpkXvMgTG+yaqPy0g4g+Lwk5pIAvpKsMTxFuazZvBsJi45TzR4jhbH0wGCJ9q9x6af4TUfoWf2I4LiDXMjMXCSADrlMR5R9Qt4XFMa4giYNvKNZVhhezrabYBzHWYaOUARZQt4M/xzTad23GwGoF9ZTqQsokjcZTGaHg5gY08Nogct0tQ48A5gbaCA4wJdpJOkpjB8FLgX1Ghrr6EX5S0AgDdctUBFbKfDBOYHz5c45JSbQ4pPRecI4ixtBoJk3nW1z+0pLiWPY52aSbWi3od1WYalJA7xjQSRBzAbxeIjQ/7vNO4zgndNBc4aX0dJP4Y/XmoybRpikxGnULyQM3p59UjWZDyNbrruB4SlTIcSCXC0t233sm8XwnC5u88OaQT4nEf0i2qPG2heRJnMHDVWwHA/D9FDUwVpggWJ00JVtj8M01BlzED2nD/kBvf5p08FaaDiCS4wA02gCpEe6T70YXoM/ZR4Xgr3NzaWmSDGmlpWqOBDnlpsRO1ibWHJdHTos7shxayRBkAncHQ7aKLC4SjmBDw/WMrPEIIA18/gngtCzZy9TCkuIANjF+fLzUFXDEZSRrMehv8l1eJ4QA4lo8TnAgu0IBzGw0Mfqk8XwupmpDJcuqZb+G7S8tzf7fiVLgUpnO9wZIg9bIIhXFbFGavhu91+YsQR6z8FlTg73AFjLHLedCdgSpx+i8vsrqNAuuI98dd1ZUcM9sg25a9eSWxfCalM3BGmkkA+miWOKed9OZR12HfR6HjOIsosL6hJmwDYJdaYA9SufPbHDwQKTr6iRfpAPJPYbsqSB3jzbbrHO6gx3Zmg8k5XZhAlhhtgL9YgLpln2cyw6M4ThKGKnI0iNWGBANp1uJ+tFaM7MURrSBjnmHyKp8J2dFN4eyo9jhMvDtnai/qnP4xBczEudH8s3JHIJLXaCW+mTO7O0TP8HLy8bpnnrHv5K0y5WCxMCAJHy+KqmVsaBPeMts5o+MBR1eIY0sLX02va5rgbAOIIvuNuieSXoWLfsqKuDFKuXVqrG3lrSXvflJkZsoMafNdnhMfTqsDmw5pvIINweWx81wf/tTWmX4eqZ/ncB6QEnxLEtpuY6hh3U3DV2aq4i0QJMDXVZqWJo4ZHpJxAOxECdtEjxDiIFMtbI0E/K680HF6weHAvBEbkC3IEaf3XXt4thqzctbM3ewdE8xAsqXIpEvjx2c9xDiD3H25AiL+oUVPi9QCM7ver93CMC72a5HmTPxahb2UoE2xLD9dSssJXo2XJGuv8K7h2NqOeIlwtPOJsu44ZQdTPiLnNiYDSQCdGgG530SfCOzTKbplrgBY5rzbWPVXOdgu5wEbZhGm43W3HBpbMOSafQhU4gBVjK/oMrwT6EdQrWuPASAQYOvh25nRJ1KzT4mtY5062mSItOnpyTzT4cpA6/QhapMybRDwqnUawiqL7eIH0ka3XnHaq2Kcb7TsZ997EXXpbg7n9dFR8U7IU67i4vcDvlsTebnT1IKz5ONtUi+PkSds4Co90iNLeUnkrsYx1RjWkxkAvJtHMRYD135KxxnZrD0o8dbwwPu2B3uII122THF8BSpUf4LW+O0yZk6PJ6fqso8bVm7mnRy9fjznEB1gBHhAvBGgkAaIXYmS0g2J3glo0uB9aqHiPDHU6gpgB73AHwy4S4Tbnte4VhwThDX1A2q3JGaXQSM0ggW8MEbrLd0aWqsjbjiagkm3unLb4pivxeo1xDbtESbDe5jYSV1LOzeHBgMndxLnfC8D3EKj7Q4CjTqQxhmBcG83iwERtYHZbOEooyU4yYvWxwc3e4JcZHtSLAAfGRsouF4oUjmjMATLZIOXYx93SSDItqrjs/xFghrqczHstDzBnKYgyLQeR1XTMbSmO7G33GW6QAmoOWxSmo6o5RvFKlR+Vrb7g6jU239kajrzVtxuXCjH4iOdzTcDHNXlHC0mulrKYOmYMaCfWFFxTDl3dEZSG1A4jm3K4ab6q2nWzLJWqPNquEJc8B2Z2YCANTeT8L+i7PgmGcKTQ7pEn3WHmmanZqm6p3suk7CA2eoj0T78MIyyQY5Ax6QlCGLsc55Kin4pTptaS4mTY5Yve88t1RM4Lh6pJ7xzTaRlbuJm66yvgQ9uV06aka9b7qpqdk6di3kLybxv8U5q30EJVqxykwgOgmReGwRJ3d6rnMXwCu55P2h52aSSLRcZW2AnYbXXaYdrL+GJjaPlA93+IavdsdOw628X6qpK+wi6ZR8P4LkjvHucQZl15INoJvHRWNFpBMWEgi3Q+Xks4jxGmGgtEzzmOf6IGYvM4AZRqINtPZj1+SE0tA02R1613wTo0CJgFwLR9SoaRqOIYSbH249mGiBtOuvVR43F5Zl0E5hDdiDb5/Ep3hjHOrBmRxYWZn1NgSBlZ5+0PRTlsdUhjMA2TqTEmRBNphZgqj/ABB1xpPn56bWVyOHsnQHzuj+ztkjQ9IsqZmmczXwVQmBl3J8Mm/pcjRWFLh1It8VFp82NBPmIlWhw5vfTciZkqv7QvfTwz+6Lu9cBTpxAJe+wImwiSZ6KaS2XbehF3D8FUc9jaTS+nAe1ocMrnCWgm17em6hHZrDEwaRaImc4nqYzKj/APTKtUDa2Zrix7/bkEioGkuDgTmuD7XO2pXYvYzKHTJhoiG2l0cv5lEUpK6LlcXVlXV7EYeJBqD1bfysom9iqWne1GmL3GvuV+1zSMtyRl3E6+lloUg0y7QWHiOvWPJXgiM2UrOyBHsYmoPT01BCnPZzEtFsW/1B1OmrvJXTMQ1rZIAETrso63EwQA0HUTa8TOnp8UY0LNspX8DxzQf/AJQjqJPlcFaHC+I2/iUrbWk+ZDb+9dMzETIM6ddfPRZQxQyiZ1jfUGNtkYhl+jkMRwnGm1SnRqDkTmH/AJJPEYWvlDXYdoAuAwlsbzDXAeq799QQf3KoMdxF8PawSA3W8QDE+d9P5eqTRSezj62Fe1uSnhnkO1LS42geGZmNLSkm08hh2HrjxDZ0jmTI+rLsuH411OncTd19bj9zZS1TUBzeKIBs0m3hm/P2visHxXu2a5lIeNtbkZkrlpjORnBaZ0bs5ul7Ty5p1cVSLs574EW2mCSSLmAOkfsuwwmNkEzEFwu03Bg2E+SN3EnOi4OuoCuMXFd2S2n6KPB9pMPTEBrmzBMMYJPMw66bw/abDC2d4uTcSb3iZNlZNxzcviaDc/cabiAUP2kAiQ06mMgPPYDYwtVKRm4x+iEdpsPr3g8sp/ZZS7S4f/UGpuQ/n5KDiXGGUwHupUg3xAeFski8aWkwItCo8d2so5IFKmXXOYU6cQTMadDcHWEnyNdjXEmdKe0+G/1WeocP0Qf9R4YGTVYfeefSBp8QqV/EaDmEinSJGUzkp7gTtHoljTpujNRaAR7VgL+LUCTZ+vlojyMfiRrtT21yuFKg/wAIEucy0uMw0HkNTGs9Fzx7WVvu1HkRuTruu6rdn6BmMOCQ2QcpmQNJOskquqcCoBxD8HHKMzQRmdBGW2kLKSld2axlBKqLvClzj4gA2ABJkyNTZSU+FNcXFzjFrARo1t7zCxYuns5+mDV4G05cpIykkZjmEzNxHmlMPwyo5/ttdDryInLLdr/i+CxYpcUxqTQvj+zjy8HvGMJcYs4yCS4z4dbDpquhwOAewRnEkyYbfQCJJWLEKKQOTejeKe5vhzRM3i+h5JPCcU++5wEkt0MA5iGi3zWLEvY10OHiP3dXTYHTb3KLjWMeKLnUmlzgPCJaJdsLmwWLEP2CXRzXZbBVcO5+Hqy5zgK2YEZfEAKjec57ciDsupbh4JhpuBeYg9INrLFimGkOe2FUovBJYAZAgl283Hu3hZXwr3SLDUTykcvULFi1MyKpwZ1QEOecp1iBb8IU9Dg7d3OOUASSLwd7XuFixJoYwMA0TE+Iyb/3UlHCBoPqdT1PzWLECNtYC0EifclaQY0EhoE6wNSeaxYh9guhc8ZYHPYW3YBtqHTkA5aEegVNxjjLCxwuMpZni24dIjXksWLNs1jFFf8AbCQ50+EOt7UwSB+u6BuNc3vZEQS8EmTlIPwzNcYtHWVixQaUP4hxhsXib7iSWTfk47dOSrnV6rAHl0BuawEyA7KNTrA6arFitkJFHxeqajXOsAyxBJJLrwZAvoTdUNLxO8N8okjo03+axYueZ0RLLCYGpUfDBI1uY9oRpPP5q1ocSbSaW1WyC4+QgZXix10uLQsWI6Vi7dMuKHbnDho8DyQAIHSYPiNwfCq7G9vmudLKcNiAN5kkzeNwtrE5csqJXFGz/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20840" name="AutoShape 8" descr="data:image/jpeg;base64,/9j/4AAQSkZJRgABAQAAAQABAAD/2wCEAAkGBhQSERQUEhQVFRUVFxUYFRYVFRQVFBUUFBQYFRQUFBQXGyYeFxkjGRUUHy8gIycpLCwsFx4xNTAqNSYrLCkBCQoKDgwOGg8PGiocHxwpLCksKSkpLCwpKSksKSwsLCwsKSwsLCkpKSwsLCksLCwpKSwsLCwpLCksLCwpLCksLP/AABEIAMcA/QMBIgACEQEDEQH/xAAbAAACAgMBAAAAAAAAAAAAAAACBAMFAAEGB//EAEAQAAEDAgQDBQUGBQMDBQAAAAEAAhEDIQQSMUEFUWEGEyJxgTKRobHwFEJScsHRI2KS4fFTgrIWM6IHFSRDwv/EABkBAAMBAQEAAAAAAAAAAAAAAAABAgMEBf/EACMRAAICAgICAgMBAAAAAAAAAAABAhESIQMxE0EUUSJhgaH/2gAMAwEAAhEDEQA/AK1hTlKoEmGo2011M5SxZHNStVa2mibWLVDGO1q4CTdX5LbnB28KJ1NNDoB2LOyjdWJQuYUBaQqEG4IXU0OdYXIAFzUMIyVqErHQK0pYWsiVlYghbWZVkIsKCaUYQAIwpZSDlGwIWhTUgpbLQbWKQBAUbAoZokSspKdlBZQCfZRWEp0dnFxZKxdmHU4w8JmnRTHdLF8jOjxKIpSpJ+hSUmFw0lWVLDgHyS2yJ8ihpAYRsWVkwKFjVMFqnR583k7DC2EIWwjIijx3u1mQrXfom1+i77Zz0EGlGxkrX2lG3EBTY6BfQK13CY+1R1WfaSdkrHQFOmBsVhpg7LDVKHOUDF8Rg4uEqWlWYaUBE6qlIWJX5VidrYcRY35JGU7sKoNqka1RNUzCoZaDFNY6ipGusszJFCxathqyUbQgRtjVONELWrHhIroIKVqiYEwxillx2T4d8KxZWVa1qZorCas7OKbjosadRNUnJGm5M0nrCjolLRb4Ru6cAVdSrbBPtei6OKUbdk7UQKg71SNelkRiShEFGHIgVOQ8DyP7GVhoOG0p0LF6eTOTEQyRqCt5U9CIMCMwxEGtH+VI1pTTsMCsbhR1SyDEhFIrZbCn7g7H3rBhUsiqIe9Wi8FTHBIvsIRkgpiuQKtq04cQrfE4Qhji3WP8/BUoWkXZElQQClaENGkSYCmYwyQUMpAyscZCwtWAIAjAU1IKObpikxSxxRKGLfdIXGEAqlTRbaJQyExSS9NqaptUyNIEjWKVgQAKVizNkyZrlPScl2Jqk2VL0O2yyw2gTjaqRoDmpZXM+yqJa+I5IaeIIQboZunoMSxo15ClbWVbnhShxKzaKUTgwVsFAiAXpnnBSiBQwiASAIFEChCIBIpIIFEChCIKR0EEYQgogpsqgarMzSJiQRK5gBdLiXQxx/lPyXO06ZJgLfiemZci2jdNWeKowAXHa0DeN1lOlTpNl4BeRprG9xske8nUp3bsKrRkrCVshY9tlVioyjSzJ+hhiBMWUWAoSbLo6GHAaAsOXko6OKF7OcxrYaOqXpBXnH6LcjdjNvLf9FRMELTjllEy5Y1MsKVNMsYkaLk7TeokmbQkqJMqNqlwsOsU2MAsnNR0zRRb6FWhPYVi1Sw903TpQsZ8iNIwZkEKQNWw1G1YORriBCxxlSwtiEsx4C5aU3SdZalbDknKylCjz8FFmUQKJeqeQSgogVEiCQyQFECglbBSKJAjCiBRAqSkSytyogUUqaKRrEgFjgSYg6a+ipsPQsXTZv1ZW1epla4mbAm2tgq4Oa9rGttYvIOsExPwWsNIymt2QNa5x5kp1vB3Ee0J9fmhpiDqnRiYaSdgTboE5SfoIJeyry3PQqd1A5Ji1lPhMI0tDjJm/JHxaoWUDltBbyO/VJz2kilDTbHeFYfKyTqfkrAOSVGp4QTyHyQuxwC5mnJnXGUYoHjHEA2G5Q50bjQHkqQSTdO8TxEgWE/JKUhJXVxxxicXJLKQ3h6Uwnjw12o924UWFo7lWtN5WPJNro344J9gYDB5bnXzVgHJYORZlyyuTtnZFKKpDAciD0tnRZ1FFDIeiD0qHog9KihnOt50sKi2KiVDGc63nS3eLfeJUPRwjKoIBG4BHqpA5I4ap4G/lb8gpg9ezieFY0Hog5Kh6IPSxHkNB6IVFUu41RH/ANg+P7KIdpaXN39KWI8i9FREKiq6XFqbmlwdYRNjabCVA7tHTB+8fQX8pKMGwzovBURB6paXH6R1JF9wf0lN0+JMIkOEdbfNLBlKY1jXfw3/AJXfJVlG0dAB6C/6pmti2ua4BwJg2BBKWpKoqkTKVsepqav/ANt35T8ktRKkxNTwO/Kfkk0OL0T8Of8Aw2flCh41Vmg7zb/yCjwFbwN8v1Qcbf8AwXebf+QUqP5f0pz/AB/haB/gH5R8kgTCFtcw0fyt+QQymo0Kc8gMUZhS4digruuExQdIWj6M12PUnJ6m+FVtejbXWEoWbw5MS2FREKqqzi4WMxiz8LNvkIte8WxUVb9qWfakvCyvPEs+9WxUVUcWsGLR4Q+Qi17xb7xVgxaL7Sl4WP5ESx71b7xV32pbGIR4h+dHKWaOQA9wCreI8YyhvdlriZnUxEaaJ7HO/hP/ACn5Lls4PpMWP0V6dHj2NHi9Z1pDeoBB+BQDiNSfbd/USou8A2+BW3VGwIbHv3QBG6/S91E0wU6x41j3Aj5LVZwJEjmN7x89EqHkHTxBDC23iy7aQ5L/AKFM0Mu9tOakrln3QD5yjoV2L0q5PLXksz7+a1SZr52Uxw4i4PpllAyPDP5qx4TiPGOVxvyKr6dMDc+7T9E3h2FrpbsTsDr1HmhoE6OibVgmTsN+Zd+yLEVhkdyj52XOVsW55uRYjTKNJ1v1Khe+XSTPrbn5G6WA8zq8FZoHJa4gMzI5lvzlcvTxJEwSJsfFE6/ug73xTqZ1kna1zqlhuwz9HU09B5Ae5MU281ydHFuFw4j/AHTcX3+SCvXc5+Zx8Qi+kDaCBt+qMB5lvxioRUIBIED5JMVnfid/Uf3S78RPiJkk3JuVp9WfXkZVpeiLOi4O4lhkk33JOw5p6qYBJ0Ak+QuuWoY1zWkNdAPLmLD9FPQ4w6HNcS6WuA01I15rNxLUhvF8dAju25ueaWxpp8UuO0R/CJtIk+djF1U1T4hqf9tkQYSNfhCvFEZMu/8AqAgew08wH/DTqE1R4+0DxiOjTm2123suYNOBf4zPlC2x3Rwvu0acvJLAeZ047R0v5tRqNiddfNM0eLUnGA8est6feAXGUxO++3LkbI3WI9o3MwB8emqWCHmzq8XxynTj70z7JaYgxeSEeF47SfMuDI/GQJ8rrkMTU0i1zrA5WWp6O1H4ZTwQZs7Krxmk3V3TRxHoYghMfbmD77feFw76z9IttptolqlW5nX66KcB5lxi6xyPvsdiqJh3t8f1Vri2tDD45MGw1M6KqptcRofOSt2jJAudzjpqifinNhwsfytI9xEIXttv71E1s8/of2UdFUaZjngkhxvrp+yaqcSeI8UW5M5flStKjIOtr+f1Kzu9/Fed9EWwosS4uAJv19ByCBzb/wBSVazWzjGl9bpmm4TsAJvMaj4ck7sTVE1CkZPopATO2n4f/wBOsswzhJiNt+kInPuYI2tmk6XtEIoL2RmmMw9Pw8/P5KWqAHG24vb/AConOv5G4nkfyocRiLmD8eiGIkaRN9N7Nvf61Rtrs/056yQdTEWjRI0at45+XNMVB9Ez8E3JoVEmJrA6Ny/Ex1tr1WU3ERyG0C/SYlRVB5++223LohZUvEHe8pXYdE7ngSRpJgWka2SznyVqs6D9HmoHuTGNubbbVbnn8wUoDCmNQQL/ACQCNh0D3/ojY7xTzA+SWdWvZYKxkFIY6xk+/wDF8YRVrD0O+nqtEeX9KWe/y9yZJKyqYiBH5gfO6lpRG2uz52+rJJj/AC931CkovuNImdN9LIHQbHeWv5f8o5Eba7uP16KLN9ET7uSgc+50F+XVIBqu75n+b4LbcultvvefVQOqW9dre9CH+XuRY6GXViCfZ+M+pUNVxJ30HsiRoh7+/wDay1Xff0G8JAL4fCvnQx5qahRLtGt8zEehlXz+HU2y5jc2xAcTY209Vp/CmCYkGwj0B284W7iZ5FPUweVmrZ5DX3hKUhf+87FXj8GGtBiTzBOnu110W8LTaSW7TeXe6LxdQ1bKUtFO2pMyPu/UKEgWEfHT4Lpcbw8NY8i4AMEGfMX0UdPBtyi1zyuQJ92nRGAZ+yhMeLS/xKOk0E36ft8lfYnhRPskGNJ15TYJTFcHqNYLSBqRMaKcGh5piLLEgT6bwNrXU7i4gEft8leYXATTEtEgCbXNpG8I6mClsNaATqIAcNtc11WBDmc22xB1MwBJ3BOvop6ZgOzRf3hWB4W2GCRmLxzMS13Ip08KaBEE8yJ196aiDkc+2iY1H1C26i/k301VljWNY4CDcXEH0MymWcNYQCDYiTfn03RjYOVFKwEjYW3F/fzWu7AvlcT+ZsX6Qr93AwBM2uZJ25zsk8Pw9twXEeYGvLVGNBdlYKGZ/wD23R+a3wbKNuBzOcMhEX+87TWJ8t1cs4eCHDvIjbxXDbgi/kk8Jhi64z+1BgExfdOgsr8NgXPY2AZI5TJiSgbwt8wWmf089FacN4YX0mZcxncCIsBrPRN1sLWa0U2Bg6uc0H4pVod7pHP1OHET05m6GngyTt70/V4M9vtVGW18RPxiJSNN7A4hzjpaL3tbSyzei0OUeFVXCZ/8gl8Rg3tkEftbXTqjYwwDNiYjkOqSxOIvA0CbaoSTsieCspuIKHOStl0LI1J3VMomyTrPkyOvzC3UN1HKGwSJGuJRyR8VAx1/JbzIDsapHVbqNM3UeDqhrgSJHJO1MaCfYaRAgaRHzVIl9nVYEMEuYJERM6xtE6/sVW8TxjvFkbNxtocoG31ITmBwZokMcQSRmtoSLWOyU4mx78wbrmEydyxsD65LpfRzqrKiljKkXIgcyLbWRsxTWNLiZcTaDYW1PVJ0qRb4ibD9Sf7rWRoMuOYG5gx1iyx2baGanHCW5Q0AQRzOmq3R49FjTBGmsW9Al6dOm8wZZYxFxbQGSTKvG9jARPexYfctJ2JzISk+hNxXYo/tR4YZSa3rmJULu01UiBYftoFJh+B0u97qrVIdtlb4SeWY76K3b2NYDd5I8r+8eqaU2JuCEMD2ieAc8un336ocZxh4Ic1mSx8RBOpurc9n2NByC8gDOToNRax05JpnDA1jgYc53nlAjflvdXjL2Q5x9HKPx9dwacxjMIgDW4CP7NWJzeMzF/FuYCvjRFNtIEtltSmTAEkh34ouIKtWYdhOdpNramLfy6JKH7HnXo5OlhKmrpkXvMgTG+yaqPy0g4g+Lwk5pIAvpKsMTxFuazZvBsJi45TzR4jhbH0wGCJ9q9x6af4TUfoWf2I4LiDXMjMXCSADrlMR5R9Qt4XFMa4giYNvKNZVhhezrabYBzHWYaOUARZQt4M/xzTad23GwGoF9ZTqQsokjcZTGaHg5gY08Nogct0tQ48A5gbaCA4wJdpJOkpjB8FLgX1Ghrr6EX5S0AgDdctUBFbKfDBOYHz5c45JSbQ4pPRecI4ixtBoJk3nW1z+0pLiWPY52aSbWi3od1WYalJA7xjQSRBzAbxeIjQ/7vNO4zgndNBc4aX0dJP4Y/XmoybRpikxGnULyQM3p59UjWZDyNbrruB4SlTIcSCXC0t233sm8XwnC5u88OaQT4nEf0i2qPG2heRJnMHDVWwHA/D9FDUwVpggWJ00JVtj8M01BlzED2nD/kBvf5p08FaaDiCS4wA02gCpEe6T70YXoM/ZR4Xgr3NzaWmSDGmlpWqOBDnlpsRO1ibWHJdHTos7shxayRBkAncHQ7aKLC4SjmBDw/WMrPEIIA18/gngtCzZy9TCkuIANjF+fLzUFXDEZSRrMehv8l1eJ4QA4lo8TnAgu0IBzGw0Mfqk8XwupmpDJcuqZb+G7S8tzf7fiVLgUpnO9wZIg9bIIhXFbFGavhu91+YsQR6z8FlTg73AFjLHLedCdgSpx+i8vsrqNAuuI98dd1ZUcM9sg25a9eSWxfCalM3BGmkkA+miWOKed9OZR12HfR6HjOIsosL6hJmwDYJdaYA9SufPbHDwQKTr6iRfpAPJPYbsqSB3jzbbrHO6gx3Zmg8k5XZhAlhhtgL9YgLpln2cyw6M4ThKGKnI0iNWGBANp1uJ+tFaM7MURrSBjnmHyKp8J2dFN4eyo9jhMvDtnai/qnP4xBczEudH8s3JHIJLXaCW+mTO7O0TP8HLy8bpnnrHv5K0y5WCxMCAJHy+KqmVsaBPeMts5o+MBR1eIY0sLX02va5rgbAOIIvuNuieSXoWLfsqKuDFKuXVqrG3lrSXvflJkZsoMafNdnhMfTqsDmw5pvIINweWx81wf/tTWmX4eqZ/ncB6QEnxLEtpuY6hh3U3DV2aq4i0QJMDXVZqWJo4ZHpJxAOxECdtEjxDiIFMtbI0E/K680HF6weHAvBEbkC3IEaf3XXt4thqzctbM3ewdE8xAsqXIpEvjx2c9xDiD3H25AiL+oUVPi9QCM7ver93CMC72a5HmTPxahb2UoE2xLD9dSssJXo2XJGuv8K7h2NqOeIlwtPOJsu44ZQdTPiLnNiYDSQCdGgG530SfCOzTKbplrgBY5rzbWPVXOdgu5wEbZhGm43W3HBpbMOSafQhU4gBVjK/oMrwT6EdQrWuPASAQYOvh25nRJ1KzT4mtY5062mSItOnpyTzT4cpA6/QhapMybRDwqnUawiqL7eIH0ka3XnHaq2Kcb7TsZ997EXXpbg7n9dFR8U7IU67i4vcDvlsTebnT1IKz5ONtUi+PkSds4Co90iNLeUnkrsYx1RjWkxkAvJtHMRYD135KxxnZrD0o8dbwwPu2B3uII122THF8BSpUf4LW+O0yZk6PJ6fqso8bVm7mnRy9fjznEB1gBHhAvBGgkAaIXYmS0g2J3glo0uB9aqHiPDHU6gpgB73AHwy4S4Tbnte4VhwThDX1A2q3JGaXQSM0ggW8MEbrLd0aWqsjbjiagkm3unLb4pivxeo1xDbtESbDe5jYSV1LOzeHBgMndxLnfC8D3EKj7Q4CjTqQxhmBcG83iwERtYHZbOEooyU4yYvWxwc3e4JcZHtSLAAfGRsouF4oUjmjMATLZIOXYx93SSDItqrjs/xFghrqczHstDzBnKYgyLQeR1XTMbSmO7G33GW6QAmoOWxSmo6o5RvFKlR+Vrb7g6jU239kajrzVtxuXCjH4iOdzTcDHNXlHC0mulrKYOmYMaCfWFFxTDl3dEZSG1A4jm3K4ab6q2nWzLJWqPNquEJc8B2Z2YCANTeT8L+i7PgmGcKTQ7pEn3WHmmanZqm6p3suk7CA2eoj0T78MIyyQY5Ax6QlCGLsc55Kin4pTptaS4mTY5Yve88t1RM4Lh6pJ7xzTaRlbuJm66yvgQ9uV06aka9b7qpqdk6di3kLybxv8U5q30EJVqxykwgOgmReGwRJ3d6rnMXwCu55P2h52aSSLRcZW2AnYbXXaYdrL+GJjaPlA93+IavdsdOw628X6qpK+wi6ZR8P4LkjvHucQZl15INoJvHRWNFpBMWEgi3Q+Xks4jxGmGgtEzzmOf6IGYvM4AZRqINtPZj1+SE0tA02R1613wTo0CJgFwLR9SoaRqOIYSbH249mGiBtOuvVR43F5Zl0E5hDdiDb5/Ep3hjHOrBmRxYWZn1NgSBlZ5+0PRTlsdUhjMA2TqTEmRBNphZgqj/ABB1xpPn56bWVyOHsnQHzuj+ztkjQ9IsqZmmczXwVQmBl3J8Mm/pcjRWFLh1It8VFp82NBPmIlWhw5vfTciZkqv7QvfTwz+6Lu9cBTpxAJe+wImwiSZ6KaS2XbehF3D8FUc9jaTS+nAe1ocMrnCWgm17em6hHZrDEwaRaImc4nqYzKj/APTKtUDa2Zrix7/bkEioGkuDgTmuD7XO2pXYvYzKHTJhoiG2l0cv5lEUpK6LlcXVlXV7EYeJBqD1bfysom9iqWne1GmL3GvuV+1zSMtyRl3E6+lloUg0y7QWHiOvWPJXgiM2UrOyBHsYmoPT01BCnPZzEtFsW/1B1OmrvJXTMQ1rZIAETrso63EwQA0HUTa8TOnp8UY0LNspX8DxzQf/AJQjqJPlcFaHC+I2/iUrbWk+ZDb+9dMzETIM6ddfPRZQxQyiZ1jfUGNtkYhl+jkMRwnGm1SnRqDkTmH/AJJPEYWvlDXYdoAuAwlsbzDXAeq799QQf3KoMdxF8PawSA3W8QDE+d9P5eqTRSezj62Fe1uSnhnkO1LS42geGZmNLSkm08hh2HrjxDZ0jmTI+rLsuH411OncTd19bj9zZS1TUBzeKIBs0m3hm/P2visHxXu2a5lIeNtbkZkrlpjORnBaZ0bs5ul7Ty5p1cVSLs574EW2mCSSLmAOkfsuwwmNkEzEFwu03Bg2E+SN3EnOi4OuoCuMXFd2S2n6KPB9pMPTEBrmzBMMYJPMw66bw/abDC2d4uTcSb3iZNlZNxzcviaDc/cabiAUP2kAiQ06mMgPPYDYwtVKRm4x+iEdpsPr3g8sp/ZZS7S4f/UGpuQ/n5KDiXGGUwHupUg3xAeFski8aWkwItCo8d2so5IFKmXXOYU6cQTMadDcHWEnyNdjXEmdKe0+G/1WeocP0Qf9R4YGTVYfeefSBp8QqV/EaDmEinSJGUzkp7gTtHoljTpujNRaAR7VgL+LUCTZ+vlojyMfiRrtT21yuFKg/wAIEucy0uMw0HkNTGs9Fzx7WVvu1HkRuTruu6rdn6BmMOCQ2QcpmQNJOskquqcCoBxD8HHKMzQRmdBGW2kLKSld2axlBKqLvClzj4gA2ABJkyNTZSU+FNcXFzjFrARo1t7zCxYuns5+mDV4G05cpIykkZjmEzNxHmlMPwyo5/ttdDryInLLdr/i+CxYpcUxqTQvj+zjy8HvGMJcYs4yCS4z4dbDpquhwOAewRnEkyYbfQCJJWLEKKQOTejeKe5vhzRM3i+h5JPCcU++5wEkt0MA5iGi3zWLEvY10OHiP3dXTYHTb3KLjWMeKLnUmlzgPCJaJdsLmwWLEP2CXRzXZbBVcO5+Hqy5zgK2YEZfEAKjec57ciDsupbh4JhpuBeYg9INrLFimGkOe2FUovBJYAZAgl283Hu3hZXwr3SLDUTykcvULFi1MyKpwZ1QEOecp1iBb8IU9Dg7d3OOUASSLwd7XuFixJoYwMA0TE+Iyb/3UlHCBoPqdT1PzWLECNtYC0EifclaQY0EhoE6wNSeaxYh9guhc8ZYHPYW3YBtqHTkA5aEegVNxjjLCxwuMpZni24dIjXksWLNs1jFFf8AbCQ50+EOt7UwSB+u6BuNc3vZEQS8EmTlIPwzNcYtHWVixQaUP4hxhsXib7iSWTfk47dOSrnV6rAHl0BuawEyA7KNTrA6arFitkJFHxeqajXOsAyxBJJLrwZAvoTdUNLxO8N8okjo03+axYueZ0RLLCYGpUfDBI1uY9oRpPP5q1ocSbSaW1WyC4+QgZXix10uLQsWI6Vi7dMuKHbnDho8DyQAIHSYPiNwfCq7G9vmudLKcNiAN5kkzeNwtrE5csqJXFGz/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20842" name="AutoShape 10" descr="data:image/jpeg;base64,/9j/4AAQSkZJRgABAQAAAQABAAD/2wCEAAkGBhQSERQUEhQVFRUVFxUYFRYVFRQVFBUUFBQYFRQUFBQXGyYeFxkjGRUUHy8gIycpLCwsFx4xNTAqNSYrLCkBCQoKDgwOGg8PGiocHxwpLCksKSkpLCwpKSksKSwsLCwsKSwsLCkpKSwsLCksLCwpKSwsLCwpLCksLCwpLCksLP/AABEIAMcA/QMBIgACEQEDEQH/xAAbAAACAgMBAAAAAAAAAAAAAAACBAMFAAEGB//EAEAQAAEDAgQDBQUGBQMDBQAAAAEAAhEDIQQSMUEFUWEGEyJxgTKRobHwFEJScsHRI2KS4fFTgrIWM6IHFSRDwv/EABkBAAMBAQEAAAAAAAAAAAAAAAABAgMEBf/EACMRAAICAgICAgMBAAAAAAAAAAABAhESIQMxE0EUUSJhgaH/2gAMAwEAAhEDEQA/AK1hTlKoEmGo2011M5SxZHNStVa2mibWLVDGO1q4CTdX5LbnB28KJ1NNDoB2LOyjdWJQuYUBaQqEG4IXU0OdYXIAFzUMIyVqErHQK0pYWsiVlYghbWZVkIsKCaUYQAIwpZSDlGwIWhTUgpbLQbWKQBAUbAoZokSspKdlBZQCfZRWEp0dnFxZKxdmHU4w8JmnRTHdLF8jOjxKIpSpJ+hSUmFw0lWVLDgHyS2yJ8ihpAYRsWVkwKFjVMFqnR583k7DC2EIWwjIijx3u1mQrXfom1+i77Zz0EGlGxkrX2lG3EBTY6BfQK13CY+1R1WfaSdkrHQFOmBsVhpg7LDVKHOUDF8Rg4uEqWlWYaUBE6qlIWJX5VidrYcRY35JGU7sKoNqka1RNUzCoZaDFNY6ipGusszJFCxathqyUbQgRtjVONELWrHhIroIKVqiYEwxillx2T4d8KxZWVa1qZorCas7OKbjosadRNUnJGm5M0nrCjolLRb4Ru6cAVdSrbBPtei6OKUbdk7UQKg71SNelkRiShEFGHIgVOQ8DyP7GVhoOG0p0LF6eTOTEQyRqCt5U9CIMCMwxEGtH+VI1pTTsMCsbhR1SyDEhFIrZbCn7g7H3rBhUsiqIe9Wi8FTHBIvsIRkgpiuQKtq04cQrfE4Qhji3WP8/BUoWkXZElQQClaENGkSYCmYwyQUMpAyscZCwtWAIAjAU1IKObpikxSxxRKGLfdIXGEAqlTRbaJQyExSS9NqaptUyNIEjWKVgQAKVizNkyZrlPScl2Jqk2VL0O2yyw2gTjaqRoDmpZXM+yqJa+I5IaeIIQboZunoMSxo15ClbWVbnhShxKzaKUTgwVsFAiAXpnnBSiBQwiASAIFEChCIBIpIIFEChCIKR0EEYQgogpsqgarMzSJiQRK5gBdLiXQxx/lPyXO06ZJgLfiemZci2jdNWeKowAXHa0DeN1lOlTpNl4BeRprG9xske8nUp3bsKrRkrCVshY9tlVioyjSzJ+hhiBMWUWAoSbLo6GHAaAsOXko6OKF7OcxrYaOqXpBXnH6LcjdjNvLf9FRMELTjllEy5Y1MsKVNMsYkaLk7TeokmbQkqJMqNqlwsOsU2MAsnNR0zRRb6FWhPYVi1Sw903TpQsZ8iNIwZkEKQNWw1G1YORriBCxxlSwtiEsx4C5aU3SdZalbDknKylCjz8FFmUQKJeqeQSgogVEiCQyQFECglbBSKJAjCiBRAqSkSytyogUUqaKRrEgFjgSYg6a+ipsPQsXTZv1ZW1epla4mbAm2tgq4Oa9rGttYvIOsExPwWsNIymt2QNa5x5kp1vB3Ee0J9fmhpiDqnRiYaSdgTboE5SfoIJeyry3PQqd1A5Ji1lPhMI0tDjJm/JHxaoWUDltBbyO/VJz2kilDTbHeFYfKyTqfkrAOSVGp4QTyHyQuxwC5mnJnXGUYoHjHEA2G5Q50bjQHkqQSTdO8TxEgWE/JKUhJXVxxxicXJLKQ3h6Uwnjw12o924UWFo7lWtN5WPJNro344J9gYDB5bnXzVgHJYORZlyyuTtnZFKKpDAciD0tnRZ1FFDIeiD0qHog9KihnOt50sKi2KiVDGc63nS3eLfeJUPRwjKoIBG4BHqpA5I4ap4G/lb8gpg9ezieFY0Hog5Kh6IPSxHkNB6IVFUu41RH/ANg+P7KIdpaXN39KWI8i9FREKiq6XFqbmlwdYRNjabCVA7tHTB+8fQX8pKMGwzovBURB6paXH6R1JF9wf0lN0+JMIkOEdbfNLBlKY1jXfw3/AJXfJVlG0dAB6C/6pmti2ua4BwJg2BBKWpKoqkTKVsepqav/ANt35T8ktRKkxNTwO/Kfkk0OL0T8Of8Aw2flCh41Vmg7zb/yCjwFbwN8v1Qcbf8AwXebf+QUqP5f0pz/AB/haB/gH5R8kgTCFtcw0fyt+QQymo0Kc8gMUZhS4digruuExQdIWj6M12PUnJ6m+FVtejbXWEoWbw5MS2FREKqqzi4WMxiz8LNvkIte8WxUVb9qWfakvCyvPEs+9WxUVUcWsGLR4Q+Qi17xb7xVgxaL7Sl4WP5ESx71b7xV32pbGIR4h+dHKWaOQA9wCreI8YyhvdlriZnUxEaaJ7HO/hP/ACn5Lls4PpMWP0V6dHj2NHi9Z1pDeoBB+BQDiNSfbd/USou8A2+BW3VGwIbHv3QBG6/S91E0wU6x41j3Aj5LVZwJEjmN7x89EqHkHTxBDC23iy7aQ5L/AKFM0Mu9tOakrln3QD5yjoV2L0q5PLXksz7+a1SZr52Uxw4i4PpllAyPDP5qx4TiPGOVxvyKr6dMDc+7T9E3h2FrpbsTsDr1HmhoE6OibVgmTsN+Zd+yLEVhkdyj52XOVsW55uRYjTKNJ1v1Khe+XSTPrbn5G6WA8zq8FZoHJa4gMzI5lvzlcvTxJEwSJsfFE6/ug73xTqZ1kna1zqlhuwz9HU09B5Ae5MU281ydHFuFw4j/AHTcX3+SCvXc5+Zx8Qi+kDaCBt+qMB5lvxioRUIBIED5JMVnfid/Uf3S78RPiJkk3JuVp9WfXkZVpeiLOi4O4lhkk33JOw5p6qYBJ0Ak+QuuWoY1zWkNdAPLmLD9FPQ4w6HNcS6WuA01I15rNxLUhvF8dAju25ueaWxpp8UuO0R/CJtIk+djF1U1T4hqf9tkQYSNfhCvFEZMu/8AqAgew08wH/DTqE1R4+0DxiOjTm2123suYNOBf4zPlC2x3Rwvu0acvJLAeZ047R0v5tRqNiddfNM0eLUnGA8est6feAXGUxO++3LkbI3WI9o3MwB8emqWCHmzq8XxynTj70z7JaYgxeSEeF47SfMuDI/GQJ8rrkMTU0i1zrA5WWp6O1H4ZTwQZs7Krxmk3V3TRxHoYghMfbmD77feFw76z9IttptolqlW5nX66KcB5lxi6xyPvsdiqJh3t8f1Vri2tDD45MGw1M6KqptcRofOSt2jJAudzjpqifinNhwsfytI9xEIXttv71E1s8/of2UdFUaZjngkhxvrp+yaqcSeI8UW5M5flStKjIOtr+f1Kzu9/Fed9EWwosS4uAJv19ByCBzb/wBSVazWzjGl9bpmm4TsAJvMaj4ck7sTVE1CkZPopATO2n4f/wBOsswzhJiNt+kInPuYI2tmk6XtEIoL2RmmMw9Pw8/P5KWqAHG24vb/AConOv5G4nkfyocRiLmD8eiGIkaRN9N7Nvf61Rtrs/056yQdTEWjRI0at45+XNMVB9Ez8E3JoVEmJrA6Ny/Ex1tr1WU3ERyG0C/SYlRVB5++223LohZUvEHe8pXYdE7ngSRpJgWka2SznyVqs6D9HmoHuTGNubbbVbnn8wUoDCmNQQL/ACQCNh0D3/ojY7xTzA+SWdWvZYKxkFIY6xk+/wDF8YRVrD0O+nqtEeX9KWe/y9yZJKyqYiBH5gfO6lpRG2uz52+rJJj/AC931CkovuNImdN9LIHQbHeWv5f8o5Eba7uP16KLN9ET7uSgc+50F+XVIBqu75n+b4LbcultvvefVQOqW9dre9CH+XuRY6GXViCfZ+M+pUNVxJ30HsiRoh7+/wDay1Xff0G8JAL4fCvnQx5qahRLtGt8zEehlXz+HU2y5jc2xAcTY209Vp/CmCYkGwj0B284W7iZ5FPUweVmrZ5DX3hKUhf+87FXj8GGtBiTzBOnu110W8LTaSW7TeXe6LxdQ1bKUtFO2pMyPu/UKEgWEfHT4Lpcbw8NY8i4AMEGfMX0UdPBtyi1zyuQJ92nRGAZ+yhMeLS/xKOk0E36ft8lfYnhRPskGNJ15TYJTFcHqNYLSBqRMaKcGh5piLLEgT6bwNrXU7i4gEft8leYXATTEtEgCbXNpG8I6mClsNaATqIAcNtc11WBDmc22xB1MwBJ3BOvop6ZgOzRf3hWB4W2GCRmLxzMS13Ip08KaBEE8yJ196aiDkc+2iY1H1C26i/k301VljWNY4CDcXEH0MymWcNYQCDYiTfn03RjYOVFKwEjYW3F/fzWu7AvlcT+ZsX6Qr93AwBM2uZJ25zsk8Pw9twXEeYGvLVGNBdlYKGZ/wD23R+a3wbKNuBzOcMhEX+87TWJ8t1cs4eCHDvIjbxXDbgi/kk8Jhi64z+1BgExfdOgsr8NgXPY2AZI5TJiSgbwt8wWmf089FacN4YX0mZcxncCIsBrPRN1sLWa0U2Bg6uc0H4pVod7pHP1OHET05m6GngyTt70/V4M9vtVGW18RPxiJSNN7A4hzjpaL3tbSyzei0OUeFVXCZ/8gl8Rg3tkEftbXTqjYwwDNiYjkOqSxOIvA0CbaoSTsieCspuIKHOStl0LI1J3VMomyTrPkyOvzC3UN1HKGwSJGuJRyR8VAx1/JbzIDsapHVbqNM3UeDqhrgSJHJO1MaCfYaRAgaRHzVIl9nVYEMEuYJERM6xtE6/sVW8TxjvFkbNxtocoG31ITmBwZokMcQSRmtoSLWOyU4mx78wbrmEydyxsD65LpfRzqrKiljKkXIgcyLbWRsxTWNLiZcTaDYW1PVJ0qRb4ibD9Sf7rWRoMuOYG5gx1iyx2baGanHCW5Q0AQRzOmq3R49FjTBGmsW9Al6dOm8wZZYxFxbQGSTKvG9jARPexYfctJ2JzISk+hNxXYo/tR4YZSa3rmJULu01UiBYftoFJh+B0u97qrVIdtlb4SeWY76K3b2NYDd5I8r+8eqaU2JuCEMD2ieAc8un336ocZxh4Ic1mSx8RBOpurc9n2NByC8gDOToNRax05JpnDA1jgYc53nlAjflvdXjL2Q5x9HKPx9dwacxjMIgDW4CP7NWJzeMzF/FuYCvjRFNtIEtltSmTAEkh34ouIKtWYdhOdpNramLfy6JKH7HnXo5OlhKmrpkXvMgTG+yaqPy0g4g+Lwk5pIAvpKsMTxFuazZvBsJi45TzR4jhbH0wGCJ9q9x6af4TUfoWf2I4LiDXMjMXCSADrlMR5R9Qt4XFMa4giYNvKNZVhhezrabYBzHWYaOUARZQt4M/xzTad23GwGoF9ZTqQsokjcZTGaHg5gY08Nogct0tQ48A5gbaCA4wJdpJOkpjB8FLgX1Ghrr6EX5S0AgDdctUBFbKfDBOYHz5c45JSbQ4pPRecI4ixtBoJk3nW1z+0pLiWPY52aSbWi3od1WYalJA7xjQSRBzAbxeIjQ/7vNO4zgndNBc4aX0dJP4Y/XmoybRpikxGnULyQM3p59UjWZDyNbrruB4SlTIcSCXC0t233sm8XwnC5u88OaQT4nEf0i2qPG2heRJnMHDVWwHA/D9FDUwVpggWJ00JVtj8M01BlzED2nD/kBvf5p08FaaDiCS4wA02gCpEe6T70YXoM/ZR4Xgr3NzaWmSDGmlpWqOBDnlpsRO1ibWHJdHTos7shxayRBkAncHQ7aKLC4SjmBDw/WMrPEIIA18/gngtCzZy9TCkuIANjF+fLzUFXDEZSRrMehv8l1eJ4QA4lo8TnAgu0IBzGw0Mfqk8XwupmpDJcuqZb+G7S8tzf7fiVLgUpnO9wZIg9bIIhXFbFGavhu91+YsQR6z8FlTg73AFjLHLedCdgSpx+i8vsrqNAuuI98dd1ZUcM9sg25a9eSWxfCalM3BGmkkA+miWOKed9OZR12HfR6HjOIsosL6hJmwDYJdaYA9SufPbHDwQKTr6iRfpAPJPYbsqSB3jzbbrHO6gx3Zmg8k5XZhAlhhtgL9YgLpln2cyw6M4ThKGKnI0iNWGBANp1uJ+tFaM7MURrSBjnmHyKp8J2dFN4eyo9jhMvDtnai/qnP4xBczEudH8s3JHIJLXaCW+mTO7O0TP8HLy8bpnnrHv5K0y5WCxMCAJHy+KqmVsaBPeMts5o+MBR1eIY0sLX02va5rgbAOIIvuNuieSXoWLfsqKuDFKuXVqrG3lrSXvflJkZsoMafNdnhMfTqsDmw5pvIINweWx81wf/tTWmX4eqZ/ncB6QEnxLEtpuY6hh3U3DV2aq4i0QJMDXVZqWJo4ZHpJxAOxECdtEjxDiIFMtbI0E/K680HF6weHAvBEbkC3IEaf3XXt4thqzctbM3ewdE8xAsqXIpEvjx2c9xDiD3H25AiL+oUVPi9QCM7ver93CMC72a5HmTPxahb2UoE2xLD9dSssJXo2XJGuv8K7h2NqOeIlwtPOJsu44ZQdTPiLnNiYDSQCdGgG530SfCOzTKbplrgBY5rzbWPVXOdgu5wEbZhGm43W3HBpbMOSafQhU4gBVjK/oMrwT6EdQrWuPASAQYOvh25nRJ1KzT4mtY5062mSItOnpyTzT4cpA6/QhapMybRDwqnUawiqL7eIH0ka3XnHaq2Kcb7TsZ997EXXpbg7n9dFR8U7IU67i4vcDvlsTebnT1IKz5ONtUi+PkSds4Co90iNLeUnkrsYx1RjWkxkAvJtHMRYD135KxxnZrD0o8dbwwPu2B3uII122THF8BSpUf4LW+O0yZk6PJ6fqso8bVm7mnRy9fjznEB1gBHhAvBGgkAaIXYmS0g2J3glo0uB9aqHiPDHU6gpgB73AHwy4S4Tbnte4VhwThDX1A2q3JGaXQSM0ggW8MEbrLd0aWqsjbjiagkm3unLb4pivxeo1xDbtESbDe5jYSV1LOzeHBgMndxLnfC8D3EKj7Q4CjTqQxhmBcG83iwERtYHZbOEooyU4yYvWxwc3e4JcZHtSLAAfGRsouF4oUjmjMATLZIOXYx93SSDItqrjs/xFghrqczHstDzBnKYgyLQeR1XTMbSmO7G33GW6QAmoOWxSmo6o5RvFKlR+Vrb7g6jU239kajrzVtxuXCjH4iOdzTcDHNXlHC0mulrKYOmYMaCfWFFxTDl3dEZSG1A4jm3K4ab6q2nWzLJWqPNquEJc8B2Z2YCANTeT8L+i7PgmGcKTQ7pEn3WHmmanZqm6p3suk7CA2eoj0T78MIyyQY5Ax6QlCGLsc55Kin4pTptaS4mTY5Yve88t1RM4Lh6pJ7xzTaRlbuJm66yvgQ9uV06aka9b7qpqdk6di3kLybxv8U5q30EJVqxykwgOgmReGwRJ3d6rnMXwCu55P2h52aSSLRcZW2AnYbXXaYdrL+GJjaPlA93+IavdsdOw628X6qpK+wi6ZR8P4LkjvHucQZl15INoJvHRWNFpBMWEgi3Q+Xks4jxGmGgtEzzmOf6IGYvM4AZRqINtPZj1+SE0tA02R1613wTo0CJgFwLR9SoaRqOIYSbH249mGiBtOuvVR43F5Zl0E5hDdiDb5/Ep3hjHOrBmRxYWZn1NgSBlZ5+0PRTlsdUhjMA2TqTEmRBNphZgqj/ABB1xpPn56bWVyOHsnQHzuj+ztkjQ9IsqZmmczXwVQmBl3J8Mm/pcjRWFLh1It8VFp82NBPmIlWhw5vfTciZkqv7QvfTwz+6Lu9cBTpxAJe+wImwiSZ6KaS2XbehF3D8FUc9jaTS+nAe1ocMrnCWgm17em6hHZrDEwaRaImc4nqYzKj/APTKtUDa2Zrix7/bkEioGkuDgTmuD7XO2pXYvYzKHTJhoiG2l0cv5lEUpK6LlcXVlXV7EYeJBqD1bfysom9iqWne1GmL3GvuV+1zSMtyRl3E6+lloUg0y7QWHiOvWPJXgiM2UrOyBHsYmoPT01BCnPZzEtFsW/1B1OmrvJXTMQ1rZIAETrso63EwQA0HUTa8TOnp8UY0LNspX8DxzQf/AJQjqJPlcFaHC+I2/iUrbWk+ZDb+9dMzETIM6ddfPRZQxQyiZ1jfUGNtkYhl+jkMRwnGm1SnRqDkTmH/AJJPEYWvlDXYdoAuAwlsbzDXAeq799QQf3KoMdxF8PawSA3W8QDE+d9P5eqTRSezj62Fe1uSnhnkO1LS42geGZmNLSkm08hh2HrjxDZ0jmTI+rLsuH411OncTd19bj9zZS1TUBzeKIBs0m3hm/P2visHxXu2a5lIeNtbkZkrlpjORnBaZ0bs5ul7Ty5p1cVSLs574EW2mCSSLmAOkfsuwwmNkEzEFwu03Bg2E+SN3EnOi4OuoCuMXFd2S2n6KPB9pMPTEBrmzBMMYJPMw66bw/abDC2d4uTcSb3iZNlZNxzcviaDc/cabiAUP2kAiQ06mMgPPYDYwtVKRm4x+iEdpsPr3g8sp/ZZS7S4f/UGpuQ/n5KDiXGGUwHupUg3xAeFski8aWkwItCo8d2so5IFKmXXOYU6cQTMadDcHWEnyNdjXEmdKe0+G/1WeocP0Qf9R4YGTVYfeefSBp8QqV/EaDmEinSJGUzkp7gTtHoljTpujNRaAR7VgL+LUCTZ+vlojyMfiRrtT21yuFKg/wAIEucy0uMw0HkNTGs9Fzx7WVvu1HkRuTruu6rdn6BmMOCQ2QcpmQNJOskquqcCoBxD8HHKMzQRmdBGW2kLKSld2axlBKqLvClzj4gA2ABJkyNTZSU+FNcXFzjFrARo1t7zCxYuns5+mDV4G05cpIykkZjmEzNxHmlMPwyo5/ttdDryInLLdr/i+CxYpcUxqTQvj+zjy8HvGMJcYs4yCS4z4dbDpquhwOAewRnEkyYbfQCJJWLEKKQOTejeKe5vhzRM3i+h5JPCcU++5wEkt0MA5iGi3zWLEvY10OHiP3dXTYHTb3KLjWMeKLnUmlzgPCJaJdsLmwWLEP2CXRzXZbBVcO5+Hqy5zgK2YEZfEAKjec57ciDsupbh4JhpuBeYg9INrLFimGkOe2FUovBJYAZAgl283Hu3hZXwr3SLDUTykcvULFi1MyKpwZ1QEOecp1iBb8IU9Dg7d3OOUASSLwd7XuFixJoYwMA0TE+Iyb/3UlHCBoPqdT1PzWLECNtYC0EifclaQY0EhoE6wNSeaxYh9guhc8ZYHPYW3YBtqHTkA5aEegVNxjjLCxwuMpZni24dIjXksWLNs1jFFf8AbCQ50+EOt7UwSB+u6BuNc3vZEQS8EmTlIPwzNcYtHWVixQaUP4hxhsXib7iSWTfk47dOSrnV6rAHl0BuawEyA7KNTrA6arFitkJFHxeqajXOsAyxBJJLrwZAvoTdUNLxO8N8okjo03+axYueZ0RLLCYGpUfDBI1uY9oRpPP5q1ocSbSaW1WyC4+QgZXix10uLQsWI6Vi7dMuKHbnDho8DyQAIHSYPiNwfCq7G9vmudLKcNiAN5kkzeNwtrE5csqJXFGz/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20843" name="Picture 11"/>
          <p:cNvPicPr>
            <a:picLocks noChangeAspect="1" noChangeArrowheads="1"/>
          </p:cNvPicPr>
          <p:nvPr/>
        </p:nvPicPr>
        <p:blipFill>
          <a:blip r:embed="rId7" cstate="print"/>
          <a:srcRect/>
          <a:stretch>
            <a:fillRect/>
          </a:stretch>
        </p:blipFill>
        <p:spPr bwMode="auto">
          <a:xfrm>
            <a:off x="323528" y="980728"/>
            <a:ext cx="2409825" cy="1895475"/>
          </a:xfrm>
          <a:prstGeom prst="rect">
            <a:avLst/>
          </a:prstGeom>
          <a:noFill/>
          <a:ln w="9525">
            <a:noFill/>
            <a:miter lim="800000"/>
            <a:headEnd/>
            <a:tailEnd/>
          </a:ln>
        </p:spPr>
      </p:pic>
      <p:pic>
        <p:nvPicPr>
          <p:cNvPr id="29" name="Picture 28"/>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6228184" y="4581128"/>
            <a:ext cx="2592288" cy="1916902"/>
          </a:xfrm>
          <a:prstGeom prst="rect">
            <a:avLst/>
          </a:prstGeom>
        </p:spPr>
      </p:pic>
    </p:spTree>
    <p:extLst>
      <p:ext uri="{BB962C8B-B14F-4D97-AF65-F5344CB8AC3E}">
        <p14:creationId xmlns:p14="http://schemas.microsoft.com/office/powerpoint/2010/main" xmlns="" val="4185443689"/>
      </p:ext>
    </p:extLst>
  </p:cSld>
  <p:clrMapOvr>
    <a:masterClrMapping/>
  </p:clrMapOvr>
  <p:transition spd="med">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5" name="TextBox 4"/>
          <p:cNvSpPr txBox="1"/>
          <p:nvPr/>
        </p:nvSpPr>
        <p:spPr>
          <a:xfrm>
            <a:off x="35496" y="36235"/>
            <a:ext cx="6287619" cy="523220"/>
          </a:xfrm>
          <a:prstGeom prst="rect">
            <a:avLst/>
          </a:prstGeom>
          <a:noFill/>
        </p:spPr>
        <p:txBody>
          <a:bodyPr wrap="none" rtlCol="0">
            <a:spAutoFit/>
          </a:bodyPr>
          <a:lstStyle/>
          <a:p>
            <a:r>
              <a:rPr lang="en-GB" sz="2800" b="1" dirty="0" smtClean="0">
                <a:solidFill>
                  <a:schemeClr val="bg1"/>
                </a:solidFill>
              </a:rPr>
              <a:t>Nuclear Power Plants: Steam Generator</a:t>
            </a:r>
            <a:endParaRPr lang="en-GB" sz="2800" b="1" dirty="0">
              <a:solidFill>
                <a:schemeClr val="bg1"/>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3082" y="692697"/>
            <a:ext cx="5022974" cy="4176464"/>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868143" y="692696"/>
            <a:ext cx="3263889" cy="5085184"/>
          </a:xfrm>
          <a:prstGeom prst="rect">
            <a:avLst/>
          </a:prstGeom>
        </p:spPr>
      </p:pic>
      <p:sp>
        <p:nvSpPr>
          <p:cNvPr id="11" name="TextBox 10"/>
          <p:cNvSpPr txBox="1"/>
          <p:nvPr/>
        </p:nvSpPr>
        <p:spPr>
          <a:xfrm>
            <a:off x="0" y="4699010"/>
            <a:ext cx="5868143" cy="1754326"/>
          </a:xfrm>
          <a:prstGeom prst="rect">
            <a:avLst/>
          </a:prstGeom>
          <a:noFill/>
        </p:spPr>
        <p:txBody>
          <a:bodyPr wrap="square" rtlCol="0">
            <a:spAutoFit/>
          </a:bodyPr>
          <a:lstStyle/>
          <a:p>
            <a:pPr marL="285750" indent="-285750" algn="just">
              <a:buFont typeface="Wingdings" panose="05000000000000000000" pitchFamily="2" charset="2"/>
              <a:buChar char="Ø"/>
              <a:tabLst>
                <a:tab pos="5475288" algn="l"/>
              </a:tabLst>
            </a:pPr>
            <a:r>
              <a:rPr lang="en-GB" dirty="0" smtClean="0">
                <a:solidFill>
                  <a:srgbClr val="0070C0"/>
                </a:solidFill>
                <a:latin typeface="Arial" pitchFamily="34" charset="0"/>
                <a:cs typeface="Arial" pitchFamily="34" charset="0"/>
              </a:rPr>
              <a:t>Heat from the reactor is extracted through a coolant fluid (water, steam, CO</a:t>
            </a:r>
            <a:r>
              <a:rPr lang="en-GB" baseline="-25000" dirty="0" smtClean="0">
                <a:solidFill>
                  <a:srgbClr val="0070C0"/>
                </a:solidFill>
                <a:latin typeface="Arial" pitchFamily="34" charset="0"/>
                <a:cs typeface="Arial" pitchFamily="34" charset="0"/>
              </a:rPr>
              <a:t>2</a:t>
            </a:r>
            <a:r>
              <a:rPr lang="en-GB" dirty="0" smtClean="0">
                <a:solidFill>
                  <a:srgbClr val="0070C0"/>
                </a:solidFill>
                <a:latin typeface="Arial" pitchFamily="34" charset="0"/>
                <a:cs typeface="Arial" pitchFamily="34" charset="0"/>
              </a:rPr>
              <a:t>, Helium </a:t>
            </a:r>
            <a:r>
              <a:rPr lang="en-GB" dirty="0" err="1" smtClean="0">
                <a:solidFill>
                  <a:srgbClr val="0070C0"/>
                </a:solidFill>
                <a:latin typeface="Arial" pitchFamily="34" charset="0"/>
                <a:cs typeface="Arial" pitchFamily="34" charset="0"/>
              </a:rPr>
              <a:t>etc</a:t>
            </a:r>
            <a:r>
              <a:rPr lang="en-GB" dirty="0" smtClean="0">
                <a:solidFill>
                  <a:srgbClr val="0070C0"/>
                </a:solidFill>
                <a:latin typeface="Arial" pitchFamily="34" charset="0"/>
                <a:cs typeface="Arial" pitchFamily="34" charset="0"/>
              </a:rPr>
              <a:t>);</a:t>
            </a:r>
          </a:p>
          <a:p>
            <a:pPr marL="285750" indent="-285750" algn="just">
              <a:buFont typeface="Wingdings" panose="05000000000000000000" pitchFamily="2" charset="2"/>
              <a:buChar char="Ø"/>
              <a:tabLst>
                <a:tab pos="5475288" algn="l"/>
              </a:tabLst>
            </a:pPr>
            <a:r>
              <a:rPr lang="en-GB" dirty="0" smtClean="0">
                <a:solidFill>
                  <a:srgbClr val="0070C0"/>
                </a:solidFill>
                <a:latin typeface="Arial" pitchFamily="34" charset="0"/>
                <a:cs typeface="Arial" pitchFamily="34" charset="0"/>
              </a:rPr>
              <a:t>The coolant fluid is then used vaporise water from the external cycle (</a:t>
            </a:r>
            <a:r>
              <a:rPr lang="en-GB" dirty="0" smtClean="0">
                <a:solidFill>
                  <a:srgbClr val="0070C0"/>
                </a:solidFill>
                <a:latin typeface="Arial" pitchFamily="34" charset="0"/>
                <a:cs typeface="Arial" pitchFamily="34" charset="0"/>
                <a:sym typeface="Wingdings" panose="05000000000000000000" pitchFamily="2" charset="2"/>
              </a:rPr>
              <a:t> high pressure and temperature steam). </a:t>
            </a:r>
          </a:p>
          <a:p>
            <a:pPr marL="285750" indent="-285750" algn="just">
              <a:buFont typeface="Wingdings" panose="05000000000000000000" pitchFamily="2" charset="2"/>
              <a:buChar char="Ø"/>
            </a:pPr>
            <a:r>
              <a:rPr lang="en-GB" dirty="0" smtClean="0">
                <a:solidFill>
                  <a:srgbClr val="0070C0"/>
                </a:solidFill>
                <a:latin typeface="Arial" pitchFamily="34" charset="0"/>
                <a:cs typeface="Arial" pitchFamily="34" charset="0"/>
                <a:sym typeface="Wingdings" panose="05000000000000000000" pitchFamily="2" charset="2"/>
              </a:rPr>
              <a:t>The resulting steam is driven towards the turbines.</a:t>
            </a:r>
            <a:endParaRPr lang="en-GB" dirty="0">
              <a:solidFill>
                <a:srgbClr val="0070C0"/>
              </a:solidFill>
              <a:latin typeface="Arial" pitchFamily="34" charset="0"/>
              <a:cs typeface="Arial" pitchFamily="34" charset="0"/>
            </a:endParaRPr>
          </a:p>
        </p:txBody>
      </p:sp>
    </p:spTree>
    <p:extLst>
      <p:ext uri="{BB962C8B-B14F-4D97-AF65-F5344CB8AC3E}">
        <p14:creationId xmlns:p14="http://schemas.microsoft.com/office/powerpoint/2010/main" xmlns="" val="35537868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1" name="Group 3"/>
          <p:cNvGrpSpPr>
            <a:grpSpLocks/>
          </p:cNvGrpSpPr>
          <p:nvPr/>
        </p:nvGrpSpPr>
        <p:grpSpPr bwMode="auto">
          <a:xfrm>
            <a:off x="0" y="692697"/>
            <a:ext cx="5148064" cy="3024335"/>
            <a:chOff x="1106" y="1573"/>
            <a:chExt cx="3780" cy="2518"/>
          </a:xfrm>
        </p:grpSpPr>
        <p:pic>
          <p:nvPicPr>
            <p:cNvPr id="32772"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06" y="1573"/>
              <a:ext cx="3780" cy="251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32773" name="Text Box 5"/>
            <p:cNvSpPr txBox="1">
              <a:spLocks noChangeArrowheads="1"/>
            </p:cNvSpPr>
            <p:nvPr/>
          </p:nvSpPr>
          <p:spPr bwMode="auto">
            <a:xfrm>
              <a:off x="1106" y="1573"/>
              <a:ext cx="3780" cy="251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GB"/>
            </a:p>
          </p:txBody>
        </p:sp>
      </p:grpSp>
      <p:sp>
        <p:nvSpPr>
          <p:cNvPr id="7" name="TextBox 6"/>
          <p:cNvSpPr txBox="1"/>
          <p:nvPr/>
        </p:nvSpPr>
        <p:spPr>
          <a:xfrm>
            <a:off x="35496" y="36235"/>
            <a:ext cx="6815392" cy="523220"/>
          </a:xfrm>
          <a:prstGeom prst="rect">
            <a:avLst/>
          </a:prstGeom>
          <a:noFill/>
        </p:spPr>
        <p:txBody>
          <a:bodyPr wrap="none" rtlCol="0">
            <a:spAutoFit/>
          </a:bodyPr>
          <a:lstStyle/>
          <a:p>
            <a:r>
              <a:rPr lang="en-GB" sz="2800" b="1" dirty="0" smtClean="0">
                <a:solidFill>
                  <a:schemeClr val="bg1"/>
                </a:solidFill>
              </a:rPr>
              <a:t>Nuclear Power Plants: Turbine &amp; Generator</a:t>
            </a:r>
            <a:endParaRPr lang="en-GB" sz="2800" b="1" dirty="0">
              <a:solidFill>
                <a:schemeClr val="bg1"/>
              </a:solidFill>
            </a:endParaRPr>
          </a:p>
        </p:txBody>
      </p:sp>
      <p:pic>
        <p:nvPicPr>
          <p:cNvPr id="52226" name="Picture 2" descr="http://wwww.kompulsa.com/wp/wp-content/uploads/2011/06/Dampfturbine-Steam-Turbine-From-Nuclear-Power-Plant.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0" y="3717032"/>
            <a:ext cx="5148064" cy="2852936"/>
          </a:xfrm>
          <a:prstGeom prst="rect">
            <a:avLst/>
          </a:prstGeom>
          <a:noFill/>
          <a:extLst>
            <a:ext uri="{909E8E84-426E-40DD-AFC4-6F175D3DCCD1}">
              <a14:hiddenFill xmlns:a14="http://schemas.microsoft.com/office/drawing/2010/main" xmlns="">
                <a:solidFill>
                  <a:srgbClr val="FFFFFF"/>
                </a:solidFill>
              </a14:hiddenFill>
            </a:ext>
          </a:extLst>
        </p:spPr>
      </p:pic>
      <p:pic>
        <p:nvPicPr>
          <p:cNvPr id="52228" name="Picture 4" descr="http://www.allforpower.com/CustomFiles/Image/2007/AFP107/afp107_svar_05.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442520" y="759382"/>
            <a:ext cx="3665984" cy="581058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874057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5" name="TextBox 4"/>
          <p:cNvSpPr txBox="1"/>
          <p:nvPr/>
        </p:nvSpPr>
        <p:spPr>
          <a:xfrm>
            <a:off x="62666" y="5610192"/>
            <a:ext cx="4725357" cy="1015663"/>
          </a:xfrm>
          <a:prstGeom prst="rect">
            <a:avLst/>
          </a:prstGeom>
          <a:noFill/>
        </p:spPr>
        <p:txBody>
          <a:bodyPr wrap="square" numCol="2" rtlCol="0">
            <a:spAutoFit/>
          </a:bodyPr>
          <a:lstStyle/>
          <a:p>
            <a:pPr marL="342900" indent="-342900">
              <a:buAutoNum type="arabicPeriod"/>
            </a:pPr>
            <a:r>
              <a:rPr lang="en-GB" sz="2000" dirty="0" smtClean="0">
                <a:solidFill>
                  <a:srgbClr val="0070C0"/>
                </a:solidFill>
              </a:rPr>
              <a:t>Nuclear Fuel</a:t>
            </a:r>
          </a:p>
          <a:p>
            <a:pPr marL="342900" indent="-342900">
              <a:buAutoNum type="arabicPeriod"/>
            </a:pPr>
            <a:r>
              <a:rPr lang="en-GB" sz="2000" dirty="0" smtClean="0">
                <a:solidFill>
                  <a:srgbClr val="0070C0"/>
                </a:solidFill>
              </a:rPr>
              <a:t>Graphite Core</a:t>
            </a:r>
          </a:p>
          <a:p>
            <a:pPr marL="342900" indent="-342900">
              <a:buAutoNum type="arabicPeriod"/>
            </a:pPr>
            <a:r>
              <a:rPr lang="en-GB" sz="2000" dirty="0" smtClean="0">
                <a:solidFill>
                  <a:srgbClr val="0070C0"/>
                </a:solidFill>
              </a:rPr>
              <a:t>Control Rods</a:t>
            </a:r>
          </a:p>
          <a:p>
            <a:pPr marL="342900" indent="-342900">
              <a:buAutoNum type="arabicPeriod"/>
            </a:pPr>
            <a:r>
              <a:rPr lang="en-GB" sz="2000" dirty="0" smtClean="0">
                <a:solidFill>
                  <a:srgbClr val="0070C0"/>
                </a:solidFill>
              </a:rPr>
              <a:t>Cooling Fluid Flows</a:t>
            </a:r>
          </a:p>
          <a:p>
            <a:endParaRPr lang="en-GB" sz="2000" dirty="0">
              <a:solidFill>
                <a:srgbClr val="0070C0"/>
              </a:solidFill>
            </a:endParaRPr>
          </a:p>
        </p:txBody>
      </p:sp>
      <p:pic>
        <p:nvPicPr>
          <p:cNvPr id="1026" name="Picture 2" descr="http://www.bbc.co.uk/schools/gcsebitesize/science/images/123_nuclear_fission.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6512" y="692696"/>
            <a:ext cx="4392488" cy="4730372"/>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www.firstpr.com.au/jncrisis/Boiling-Water-Reactor-diagram-from-NRC.GOV-1204x155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85791" y="802225"/>
            <a:ext cx="4416425" cy="5685597"/>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a:off x="-36512" y="36235"/>
            <a:ext cx="8064896" cy="523220"/>
          </a:xfrm>
          <a:prstGeom prst="rect">
            <a:avLst/>
          </a:prstGeom>
          <a:noFill/>
        </p:spPr>
        <p:txBody>
          <a:bodyPr wrap="square" rtlCol="0">
            <a:spAutoFit/>
          </a:bodyPr>
          <a:lstStyle/>
          <a:p>
            <a:r>
              <a:rPr lang="en-GB" sz="2800" b="1" dirty="0" smtClean="0">
                <a:solidFill>
                  <a:schemeClr val="bg1"/>
                </a:solidFill>
              </a:rPr>
              <a:t>Nuclear Power Plants: Elements of the Reactor</a:t>
            </a:r>
            <a:endParaRPr lang="en-GB" sz="2800" b="1" dirty="0">
              <a:solidFill>
                <a:schemeClr val="bg1"/>
              </a:solidFill>
            </a:endParaRPr>
          </a:p>
        </p:txBody>
      </p:sp>
    </p:spTree>
    <p:extLst>
      <p:ext uri="{BB962C8B-B14F-4D97-AF65-F5344CB8AC3E}">
        <p14:creationId xmlns:p14="http://schemas.microsoft.com/office/powerpoint/2010/main" xmlns="" val="7995132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pic>
        <p:nvPicPr>
          <p:cNvPr id="5" name="Picture 2"/>
          <p:cNvPicPr>
            <a:picLocks noChangeAspect="1" noChangeArrowheads="1"/>
          </p:cNvPicPr>
          <p:nvPr/>
        </p:nvPicPr>
        <p:blipFill>
          <a:blip r:embed="rId2" cstate="print"/>
          <a:srcRect/>
          <a:stretch>
            <a:fillRect/>
          </a:stretch>
        </p:blipFill>
        <p:spPr bwMode="auto">
          <a:xfrm>
            <a:off x="14951" y="692696"/>
            <a:ext cx="2906085" cy="4162771"/>
          </a:xfrm>
          <a:prstGeom prst="rect">
            <a:avLst/>
          </a:prstGeom>
          <a:noFill/>
          <a:ln w="9525">
            <a:noFill/>
            <a:miter lim="800000"/>
            <a:headEnd/>
            <a:tailEnd/>
          </a:ln>
        </p:spPr>
      </p:pic>
      <p:pic>
        <p:nvPicPr>
          <p:cNvPr id="6" name="Picture 3"/>
          <p:cNvPicPr>
            <a:picLocks noChangeAspect="1" noChangeArrowheads="1"/>
          </p:cNvPicPr>
          <p:nvPr/>
        </p:nvPicPr>
        <p:blipFill>
          <a:blip r:embed="rId3" cstate="print"/>
          <a:srcRect/>
          <a:stretch>
            <a:fillRect/>
          </a:stretch>
        </p:blipFill>
        <p:spPr bwMode="auto">
          <a:xfrm>
            <a:off x="3345730" y="792467"/>
            <a:ext cx="1226270" cy="4104456"/>
          </a:xfrm>
          <a:prstGeom prst="rect">
            <a:avLst/>
          </a:prstGeom>
          <a:noFill/>
          <a:ln w="9525">
            <a:noFill/>
            <a:miter lim="800000"/>
            <a:headEnd/>
            <a:tailEnd/>
          </a:ln>
        </p:spPr>
      </p:pic>
      <p:pic>
        <p:nvPicPr>
          <p:cNvPr id="7" name="Picture 4"/>
          <p:cNvPicPr>
            <a:picLocks noChangeAspect="1" noChangeArrowheads="1"/>
          </p:cNvPicPr>
          <p:nvPr/>
        </p:nvPicPr>
        <p:blipFill>
          <a:blip r:embed="rId4" cstate="print"/>
          <a:srcRect/>
          <a:stretch>
            <a:fillRect/>
          </a:stretch>
        </p:blipFill>
        <p:spPr bwMode="auto">
          <a:xfrm>
            <a:off x="5089874" y="792466"/>
            <a:ext cx="1354334" cy="4063001"/>
          </a:xfrm>
          <a:prstGeom prst="rect">
            <a:avLst/>
          </a:prstGeom>
          <a:noFill/>
          <a:ln w="9525">
            <a:noFill/>
            <a:miter lim="800000"/>
            <a:headEnd/>
            <a:tailEnd/>
          </a:ln>
        </p:spPr>
      </p:pic>
      <p:pic>
        <p:nvPicPr>
          <p:cNvPr id="8" name="Picture 5"/>
          <p:cNvPicPr>
            <a:picLocks noChangeAspect="1" noChangeArrowheads="1"/>
          </p:cNvPicPr>
          <p:nvPr/>
        </p:nvPicPr>
        <p:blipFill>
          <a:blip r:embed="rId5" cstate="print"/>
          <a:srcRect/>
          <a:stretch>
            <a:fillRect/>
          </a:stretch>
        </p:blipFill>
        <p:spPr bwMode="auto">
          <a:xfrm>
            <a:off x="6876072" y="1570484"/>
            <a:ext cx="1933575" cy="1714500"/>
          </a:xfrm>
          <a:prstGeom prst="rect">
            <a:avLst/>
          </a:prstGeom>
          <a:noFill/>
          <a:ln w="9525">
            <a:noFill/>
            <a:miter lim="800000"/>
            <a:headEnd/>
            <a:tailEnd/>
          </a:ln>
        </p:spPr>
      </p:pic>
      <p:sp>
        <p:nvSpPr>
          <p:cNvPr id="10" name="TextBox 9"/>
          <p:cNvSpPr txBox="1"/>
          <p:nvPr/>
        </p:nvSpPr>
        <p:spPr>
          <a:xfrm>
            <a:off x="539552" y="5013176"/>
            <a:ext cx="1508042" cy="400110"/>
          </a:xfrm>
          <a:prstGeom prst="rect">
            <a:avLst/>
          </a:prstGeom>
          <a:noFill/>
        </p:spPr>
        <p:txBody>
          <a:bodyPr wrap="none" rtlCol="0">
            <a:spAutoFit/>
          </a:bodyPr>
          <a:lstStyle/>
          <a:p>
            <a:r>
              <a:rPr lang="en-GB" sz="2000" dirty="0" smtClean="0">
                <a:solidFill>
                  <a:srgbClr val="0070C0"/>
                </a:solidFill>
                <a:latin typeface="Calibri" pitchFamily="34" charset="0"/>
                <a:cs typeface="Calibri" pitchFamily="34" charset="0"/>
              </a:rPr>
              <a:t>Nuclear core</a:t>
            </a:r>
            <a:endParaRPr lang="en-GB" sz="2000" dirty="0">
              <a:solidFill>
                <a:srgbClr val="0070C0"/>
              </a:solidFill>
              <a:latin typeface="Calibri" pitchFamily="34" charset="0"/>
              <a:cs typeface="Calibri" pitchFamily="34" charset="0"/>
            </a:endParaRPr>
          </a:p>
        </p:txBody>
      </p:sp>
      <p:sp>
        <p:nvSpPr>
          <p:cNvPr id="11" name="TextBox 10"/>
          <p:cNvSpPr txBox="1"/>
          <p:nvPr/>
        </p:nvSpPr>
        <p:spPr>
          <a:xfrm>
            <a:off x="3345212" y="5013176"/>
            <a:ext cx="1226788" cy="707886"/>
          </a:xfrm>
          <a:prstGeom prst="rect">
            <a:avLst/>
          </a:prstGeom>
          <a:noFill/>
        </p:spPr>
        <p:txBody>
          <a:bodyPr wrap="square" rtlCol="0">
            <a:spAutoFit/>
          </a:bodyPr>
          <a:lstStyle/>
          <a:p>
            <a:pPr algn="ctr"/>
            <a:r>
              <a:rPr lang="en-GB" sz="2000" dirty="0" smtClean="0">
                <a:solidFill>
                  <a:srgbClr val="0070C0"/>
                </a:solidFill>
                <a:latin typeface="Calibri" pitchFamily="34" charset="0"/>
                <a:cs typeface="Calibri" pitchFamily="34" charset="0"/>
              </a:rPr>
              <a:t>Fuel assembly</a:t>
            </a:r>
            <a:endParaRPr lang="en-GB" sz="2000" dirty="0">
              <a:solidFill>
                <a:srgbClr val="0070C0"/>
              </a:solidFill>
              <a:latin typeface="Calibri" pitchFamily="34" charset="0"/>
              <a:cs typeface="Calibri" pitchFamily="34" charset="0"/>
            </a:endParaRPr>
          </a:p>
        </p:txBody>
      </p:sp>
      <p:sp>
        <p:nvSpPr>
          <p:cNvPr id="12" name="TextBox 11"/>
          <p:cNvSpPr txBox="1"/>
          <p:nvPr/>
        </p:nvSpPr>
        <p:spPr>
          <a:xfrm>
            <a:off x="5197462" y="5001572"/>
            <a:ext cx="1139158" cy="400110"/>
          </a:xfrm>
          <a:prstGeom prst="rect">
            <a:avLst/>
          </a:prstGeom>
          <a:noFill/>
        </p:spPr>
        <p:txBody>
          <a:bodyPr wrap="none" rtlCol="0">
            <a:spAutoFit/>
          </a:bodyPr>
          <a:lstStyle/>
          <a:p>
            <a:r>
              <a:rPr lang="en-GB" sz="2000" dirty="0" smtClean="0">
                <a:solidFill>
                  <a:srgbClr val="0070C0"/>
                </a:solidFill>
                <a:latin typeface="Calibri" pitchFamily="34" charset="0"/>
                <a:cs typeface="Calibri" pitchFamily="34" charset="0"/>
              </a:rPr>
              <a:t>Fuel rods</a:t>
            </a:r>
            <a:endParaRPr lang="en-GB" sz="2000" dirty="0">
              <a:solidFill>
                <a:srgbClr val="0070C0"/>
              </a:solidFill>
              <a:latin typeface="Calibri" pitchFamily="34" charset="0"/>
              <a:cs typeface="Calibri" pitchFamily="34" charset="0"/>
            </a:endParaRPr>
          </a:p>
        </p:txBody>
      </p:sp>
      <p:sp>
        <p:nvSpPr>
          <p:cNvPr id="13" name="TextBox 12"/>
          <p:cNvSpPr txBox="1"/>
          <p:nvPr/>
        </p:nvSpPr>
        <p:spPr>
          <a:xfrm>
            <a:off x="7153279" y="1170374"/>
            <a:ext cx="1379160" cy="400110"/>
          </a:xfrm>
          <a:prstGeom prst="rect">
            <a:avLst/>
          </a:prstGeom>
          <a:noFill/>
        </p:spPr>
        <p:txBody>
          <a:bodyPr wrap="none" rtlCol="0">
            <a:spAutoFit/>
          </a:bodyPr>
          <a:lstStyle/>
          <a:p>
            <a:r>
              <a:rPr lang="en-GB" sz="2000" dirty="0" smtClean="0">
                <a:solidFill>
                  <a:srgbClr val="0070C0"/>
                </a:solidFill>
                <a:latin typeface="Calibri" pitchFamily="34" charset="0"/>
                <a:cs typeface="Calibri" pitchFamily="34" charset="0"/>
              </a:rPr>
              <a:t>Fuel pellets</a:t>
            </a:r>
            <a:endParaRPr lang="en-GB" sz="2000" dirty="0">
              <a:solidFill>
                <a:srgbClr val="0070C0"/>
              </a:solidFill>
              <a:latin typeface="Calibri" pitchFamily="34" charset="0"/>
              <a:cs typeface="Calibri" pitchFamily="34" charset="0"/>
            </a:endParaRPr>
          </a:p>
        </p:txBody>
      </p:sp>
      <p:sp>
        <p:nvSpPr>
          <p:cNvPr id="14" name="TextBox 13"/>
          <p:cNvSpPr txBox="1"/>
          <p:nvPr/>
        </p:nvSpPr>
        <p:spPr>
          <a:xfrm>
            <a:off x="-36512" y="36235"/>
            <a:ext cx="8064896" cy="523220"/>
          </a:xfrm>
          <a:prstGeom prst="rect">
            <a:avLst/>
          </a:prstGeom>
          <a:noFill/>
        </p:spPr>
        <p:txBody>
          <a:bodyPr wrap="square" rtlCol="0">
            <a:spAutoFit/>
          </a:bodyPr>
          <a:lstStyle/>
          <a:p>
            <a:r>
              <a:rPr lang="en-GB" sz="2800" b="1" dirty="0" smtClean="0">
                <a:solidFill>
                  <a:schemeClr val="bg1"/>
                </a:solidFill>
              </a:rPr>
              <a:t>Nuclear Power Plants: Elements of the Reactor</a:t>
            </a:r>
            <a:endParaRPr lang="en-GB" sz="2800" b="1" dirty="0">
              <a:solidFill>
                <a:schemeClr val="bg1"/>
              </a:solidFill>
            </a:endParaRPr>
          </a:p>
        </p:txBody>
      </p:sp>
      <p:pic>
        <p:nvPicPr>
          <p:cNvPr id="2050" name="Picture 2" descr="http://atomicinsights.com/wp-content/uploads/TRISO-layers-300x300.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991612" y="3717032"/>
            <a:ext cx="1828860" cy="182886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ight Arrow 1"/>
          <p:cNvSpPr/>
          <p:nvPr/>
        </p:nvSpPr>
        <p:spPr>
          <a:xfrm>
            <a:off x="2985172" y="2713674"/>
            <a:ext cx="360040" cy="220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4644008" y="2708920"/>
            <a:ext cx="360040" cy="220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ight Arrow 15"/>
          <p:cNvSpPr/>
          <p:nvPr/>
        </p:nvSpPr>
        <p:spPr>
          <a:xfrm>
            <a:off x="6444208" y="2416329"/>
            <a:ext cx="360040" cy="220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6840251" y="5595355"/>
            <a:ext cx="2340261" cy="923330"/>
          </a:xfrm>
          <a:prstGeom prst="rect">
            <a:avLst/>
          </a:prstGeom>
          <a:noFill/>
        </p:spPr>
        <p:txBody>
          <a:bodyPr wrap="square" rtlCol="0">
            <a:spAutoFit/>
          </a:bodyPr>
          <a:lstStyle/>
          <a:p>
            <a:pPr algn="ctr"/>
            <a:r>
              <a:rPr lang="en-GB" dirty="0" smtClean="0">
                <a:solidFill>
                  <a:srgbClr val="0070C0"/>
                </a:solidFill>
                <a:latin typeface="Calibri" pitchFamily="34" charset="0"/>
                <a:cs typeface="Calibri" pitchFamily="34" charset="0"/>
              </a:rPr>
              <a:t>TRISO particles</a:t>
            </a:r>
          </a:p>
          <a:p>
            <a:pPr algn="ctr"/>
            <a:r>
              <a:rPr lang="en-GB" dirty="0" smtClean="0">
                <a:solidFill>
                  <a:srgbClr val="0070C0"/>
                </a:solidFill>
                <a:latin typeface="Calibri" pitchFamily="34" charset="0"/>
                <a:cs typeface="Calibri" pitchFamily="34" charset="0"/>
              </a:rPr>
              <a:t>Uranium coated with graphite): ~ 1mm</a:t>
            </a:r>
            <a:endParaRPr lang="en-GB" dirty="0">
              <a:solidFill>
                <a:srgbClr val="0070C0"/>
              </a:solidFill>
              <a:latin typeface="Calibri" pitchFamily="34" charset="0"/>
              <a:cs typeface="Calibri" pitchFamily="34" charset="0"/>
            </a:endParaRPr>
          </a:p>
        </p:txBody>
      </p:sp>
      <p:sp>
        <p:nvSpPr>
          <p:cNvPr id="3" name="Down Arrow 2"/>
          <p:cNvSpPr/>
          <p:nvPr/>
        </p:nvSpPr>
        <p:spPr>
          <a:xfrm>
            <a:off x="7853869" y="3284984"/>
            <a:ext cx="174515"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xmlns="" val="7995132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9" name="TextBox 8"/>
          <p:cNvSpPr txBox="1"/>
          <p:nvPr/>
        </p:nvSpPr>
        <p:spPr>
          <a:xfrm>
            <a:off x="35496" y="36235"/>
            <a:ext cx="7912744" cy="584775"/>
          </a:xfrm>
          <a:prstGeom prst="rect">
            <a:avLst/>
          </a:prstGeom>
          <a:noFill/>
        </p:spPr>
        <p:txBody>
          <a:bodyPr wrap="none" rtlCol="0">
            <a:spAutoFit/>
          </a:bodyPr>
          <a:lstStyle/>
          <a:p>
            <a:r>
              <a:rPr lang="en-US" altLang="en-US" sz="3200" dirty="0">
                <a:solidFill>
                  <a:schemeClr val="bg1"/>
                </a:solidFill>
              </a:rPr>
              <a:t>Current Commercial Nuclear Reactor </a:t>
            </a:r>
            <a:r>
              <a:rPr lang="en-US" altLang="en-US" sz="3200" dirty="0" smtClean="0">
                <a:solidFill>
                  <a:schemeClr val="bg1"/>
                </a:solidFill>
              </a:rPr>
              <a:t>Designs</a:t>
            </a:r>
            <a:endParaRPr lang="en-GB" sz="3200" b="1" dirty="0">
              <a:solidFill>
                <a:schemeClr val="bg1"/>
              </a:solidFill>
            </a:endParaRPr>
          </a:p>
        </p:txBody>
      </p:sp>
      <p:sp>
        <p:nvSpPr>
          <p:cNvPr id="5" name="Text Box 2"/>
          <p:cNvSpPr txBox="1">
            <a:spLocks noChangeArrowheads="1"/>
          </p:cNvSpPr>
          <p:nvPr/>
        </p:nvSpPr>
        <p:spPr bwMode="auto">
          <a:xfrm>
            <a:off x="175840" y="908720"/>
            <a:ext cx="8968160" cy="564400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400" b="1">
                <a:solidFill>
                  <a:srgbClr val="000000"/>
                </a:solidFill>
                <a:latin typeface="Arial" charset="0"/>
                <a:ea typeface="WenQuanYi Micro Hei" charset="0"/>
                <a:cs typeface="WenQuanYi Micro Hei"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sz="1400" b="1">
                <a:solidFill>
                  <a:srgbClr val="000000"/>
                </a:solidFill>
                <a:latin typeface="Arial" charset="0"/>
                <a:ea typeface="WenQuanYi Micro Hei" charset="0"/>
                <a:cs typeface="WenQuanYi Micro Hei"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400" b="1">
                <a:solidFill>
                  <a:srgbClr val="000000"/>
                </a:solidFill>
                <a:latin typeface="Arial" charset="0"/>
                <a:ea typeface="WenQuanYi Micro Hei" charset="0"/>
                <a:cs typeface="WenQuanYi Micro Hei"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400" b="1">
                <a:solidFill>
                  <a:srgbClr val="000000"/>
                </a:solidFill>
                <a:latin typeface="Arial" charset="0"/>
                <a:ea typeface="WenQuanYi Micro Hei" charset="0"/>
                <a:cs typeface="WenQuanYi Micro Hei"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400" b="1">
                <a:solidFill>
                  <a:srgbClr val="000000"/>
                </a:solidFill>
                <a:latin typeface="Arial" charset="0"/>
                <a:ea typeface="WenQuanYi Micro Hei" charset="0"/>
                <a:cs typeface="WenQuanYi Micro Hei" charset="0"/>
              </a:defRPr>
            </a:lvl5pPr>
            <a:lvl6pPr marL="2514600" indent="-228600" algn="ctr" defTabSz="449263" fontAlgn="base">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sz="1400" b="1">
                <a:solidFill>
                  <a:srgbClr val="000000"/>
                </a:solidFill>
                <a:latin typeface="Arial" charset="0"/>
                <a:ea typeface="WenQuanYi Micro Hei" charset="0"/>
                <a:cs typeface="WenQuanYi Micro Hei" charset="0"/>
              </a:defRPr>
            </a:lvl6pPr>
            <a:lvl7pPr marL="2971800" indent="-228600" algn="ctr" defTabSz="449263" fontAlgn="base">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sz="1400" b="1">
                <a:solidFill>
                  <a:srgbClr val="000000"/>
                </a:solidFill>
                <a:latin typeface="Arial" charset="0"/>
                <a:ea typeface="WenQuanYi Micro Hei" charset="0"/>
                <a:cs typeface="WenQuanYi Micro Hei" charset="0"/>
              </a:defRPr>
            </a:lvl7pPr>
            <a:lvl8pPr marL="3429000" indent="-228600" algn="ctr" defTabSz="449263" fontAlgn="base">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sz="1400" b="1">
                <a:solidFill>
                  <a:srgbClr val="000000"/>
                </a:solidFill>
                <a:latin typeface="Arial" charset="0"/>
                <a:ea typeface="WenQuanYi Micro Hei" charset="0"/>
                <a:cs typeface="WenQuanYi Micro Hei" charset="0"/>
              </a:defRPr>
            </a:lvl8pPr>
            <a:lvl9pPr marL="3886200" indent="-228600" algn="ctr" defTabSz="449263" fontAlgn="base">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sz="1400" b="1">
                <a:solidFill>
                  <a:srgbClr val="000000"/>
                </a:solidFill>
                <a:latin typeface="Arial" charset="0"/>
                <a:ea typeface="WenQuanYi Micro Hei" charset="0"/>
                <a:cs typeface="WenQuanYi Micro Hei" charset="0"/>
              </a:defRPr>
            </a:lvl9pPr>
          </a:lstStyle>
          <a:p>
            <a:pPr marL="457200" indent="-457200" algn="l">
              <a:spcBef>
                <a:spcPts val="700"/>
              </a:spcBef>
              <a:buClr>
                <a:srgbClr val="0070C0"/>
              </a:buClr>
              <a:buSzPct val="90000"/>
              <a:buFont typeface="Wingdings" panose="05000000000000000000" pitchFamily="2" charset="2"/>
              <a:buChar char="Ø"/>
            </a:pPr>
            <a:r>
              <a:rPr lang="en-US" altLang="en-US" sz="2800" b="0" dirty="0">
                <a:solidFill>
                  <a:srgbClr val="0070C0"/>
                </a:solidFill>
              </a:rPr>
              <a:t>Pressurized Water Reactor (PWR)</a:t>
            </a:r>
          </a:p>
          <a:p>
            <a:pPr marL="457200" indent="-457200" algn="l">
              <a:spcBef>
                <a:spcPts val="700"/>
              </a:spcBef>
              <a:buClr>
                <a:srgbClr val="0070C0"/>
              </a:buClr>
              <a:buSzPct val="90000"/>
              <a:buFont typeface="Wingdings" panose="05000000000000000000" pitchFamily="2" charset="2"/>
              <a:buChar char="Ø"/>
            </a:pPr>
            <a:r>
              <a:rPr lang="en-US" altLang="en-US" sz="2800" b="0" dirty="0">
                <a:solidFill>
                  <a:srgbClr val="0070C0"/>
                </a:solidFill>
              </a:rPr>
              <a:t>Boiling Water Reactor (BWR)</a:t>
            </a:r>
          </a:p>
          <a:p>
            <a:pPr marL="457200" indent="-457200" algn="l">
              <a:spcBef>
                <a:spcPts val="700"/>
              </a:spcBef>
              <a:buClr>
                <a:srgbClr val="0070C0"/>
              </a:buClr>
              <a:buSzPct val="90000"/>
              <a:buFont typeface="Wingdings" panose="05000000000000000000" pitchFamily="2" charset="2"/>
              <a:buChar char="Ø"/>
            </a:pPr>
            <a:r>
              <a:rPr lang="en-US" altLang="en-US" sz="2800" b="0" dirty="0" smtClean="0">
                <a:solidFill>
                  <a:srgbClr val="0070C0"/>
                </a:solidFill>
              </a:rPr>
              <a:t>Advanced Gas-Cooled Reactor (AGR)</a:t>
            </a:r>
            <a:endParaRPr lang="en-US" altLang="en-US" sz="2800" b="0" dirty="0">
              <a:solidFill>
                <a:srgbClr val="0070C0"/>
              </a:solidFill>
            </a:endParaRPr>
          </a:p>
          <a:p>
            <a:pPr marL="457200" indent="-457200" algn="l">
              <a:spcBef>
                <a:spcPts val="700"/>
              </a:spcBef>
              <a:buClr>
                <a:srgbClr val="0070C0"/>
              </a:buClr>
              <a:buSzPct val="90000"/>
              <a:buFont typeface="Wingdings" panose="05000000000000000000" pitchFamily="2" charset="2"/>
              <a:buChar char="Ø"/>
            </a:pPr>
            <a:r>
              <a:rPr lang="en-US" altLang="en-US" sz="2800" b="0" dirty="0">
                <a:solidFill>
                  <a:srgbClr val="0070C0"/>
                </a:solidFill>
              </a:rPr>
              <a:t>Pressurized Heavy Water Reactor (CANDU)</a:t>
            </a:r>
          </a:p>
          <a:p>
            <a:pPr marL="457200" indent="-457200" algn="l">
              <a:spcBef>
                <a:spcPts val="700"/>
              </a:spcBef>
              <a:buClr>
                <a:srgbClr val="0070C0"/>
              </a:buClr>
              <a:buSzPct val="90000"/>
              <a:buFont typeface="Wingdings" panose="05000000000000000000" pitchFamily="2" charset="2"/>
              <a:buChar char="Ø"/>
            </a:pPr>
            <a:r>
              <a:rPr lang="en-US" altLang="en-US" sz="2800" b="0" dirty="0">
                <a:solidFill>
                  <a:srgbClr val="0070C0"/>
                </a:solidFill>
              </a:rPr>
              <a:t>Light Water Graphite Reactor (RBMK)</a:t>
            </a:r>
          </a:p>
          <a:p>
            <a:pPr marL="457200" indent="-457200" algn="l">
              <a:spcBef>
                <a:spcPts val="700"/>
              </a:spcBef>
              <a:buClr>
                <a:srgbClr val="0070C0"/>
              </a:buClr>
              <a:buSzPct val="90000"/>
              <a:buFont typeface="Wingdings" panose="05000000000000000000" pitchFamily="2" charset="2"/>
              <a:buChar char="Ø"/>
            </a:pPr>
            <a:r>
              <a:rPr lang="en-US" altLang="en-US" sz="2800" b="0" dirty="0">
                <a:solidFill>
                  <a:srgbClr val="0070C0"/>
                </a:solidFill>
              </a:rPr>
              <a:t>Fast Neutron Reactor (FBR)</a:t>
            </a:r>
          </a:p>
          <a:p>
            <a:pPr marL="457200" indent="-457200" algn="l">
              <a:spcBef>
                <a:spcPts val="700"/>
              </a:spcBef>
              <a:buClr>
                <a:srgbClr val="0070C0"/>
              </a:buClr>
              <a:buSzPct val="90000"/>
              <a:buFont typeface="Wingdings" panose="05000000000000000000" pitchFamily="2" charset="2"/>
              <a:buChar char="Ø"/>
            </a:pPr>
            <a:endParaRPr lang="en-US" altLang="en-US" sz="2800" b="0" dirty="0">
              <a:solidFill>
                <a:srgbClr val="0070C0"/>
              </a:solidFill>
            </a:endParaRPr>
          </a:p>
        </p:txBody>
      </p:sp>
    </p:spTree>
    <p:extLst>
      <p:ext uri="{BB962C8B-B14F-4D97-AF65-F5344CB8AC3E}">
        <p14:creationId xmlns:p14="http://schemas.microsoft.com/office/powerpoint/2010/main" xmlns="" val="7995132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8" name="TextBox 7"/>
          <p:cNvSpPr txBox="1"/>
          <p:nvPr/>
        </p:nvSpPr>
        <p:spPr>
          <a:xfrm>
            <a:off x="35496" y="36235"/>
            <a:ext cx="7912744" cy="584775"/>
          </a:xfrm>
          <a:prstGeom prst="rect">
            <a:avLst/>
          </a:prstGeom>
          <a:noFill/>
        </p:spPr>
        <p:txBody>
          <a:bodyPr wrap="none" rtlCol="0">
            <a:spAutoFit/>
          </a:bodyPr>
          <a:lstStyle/>
          <a:p>
            <a:r>
              <a:rPr lang="en-US" altLang="en-US" sz="3200" dirty="0">
                <a:solidFill>
                  <a:schemeClr val="bg1"/>
                </a:solidFill>
              </a:rPr>
              <a:t>Current Commercial Nuclear Reactor </a:t>
            </a:r>
            <a:r>
              <a:rPr lang="en-US" altLang="en-US" sz="3200" dirty="0" smtClean="0">
                <a:solidFill>
                  <a:schemeClr val="bg1"/>
                </a:solidFill>
              </a:rPr>
              <a:t>Designs</a:t>
            </a:r>
            <a:endParaRPr lang="en-GB" sz="3200" b="1" dirty="0">
              <a:solidFill>
                <a:schemeClr val="bg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xmlns="" val="2102455728"/>
              </p:ext>
            </p:extLst>
          </p:nvPr>
        </p:nvGraphicFramePr>
        <p:xfrm>
          <a:off x="179513" y="908720"/>
          <a:ext cx="8856982" cy="5040560"/>
        </p:xfrm>
        <a:graphic>
          <a:graphicData uri="http://schemas.openxmlformats.org/drawingml/2006/table">
            <a:tbl>
              <a:tblPr firstRow="1" bandRow="1">
                <a:tableStyleId>{8FD4443E-F989-4FC4-A0C8-D5A2AF1F390B}</a:tableStyleId>
              </a:tblPr>
              <a:tblGrid>
                <a:gridCol w="1331721"/>
                <a:gridCol w="3275582"/>
                <a:gridCol w="1842921"/>
                <a:gridCol w="2406758"/>
              </a:tblGrid>
              <a:tr h="630070">
                <a:tc>
                  <a:txBody>
                    <a:bodyPr/>
                    <a:lstStyle/>
                    <a:p>
                      <a:r>
                        <a:rPr lang="en-GB" sz="2000" dirty="0" smtClean="0"/>
                        <a:t>Reactor</a:t>
                      </a:r>
                      <a:endParaRPr lang="en-GB" sz="2000" dirty="0">
                        <a:latin typeface="Arial" pitchFamily="34" charset="0"/>
                        <a:cs typeface="Arial" pitchFamily="34" charset="0"/>
                      </a:endParaRPr>
                    </a:p>
                  </a:txBody>
                  <a:tcPr marL="124584" marR="124584" marT="62292" marB="62292"/>
                </a:tc>
                <a:tc>
                  <a:txBody>
                    <a:bodyPr/>
                    <a:lstStyle/>
                    <a:p>
                      <a:r>
                        <a:rPr lang="en-GB" sz="2000" dirty="0" smtClean="0"/>
                        <a:t>Fuel</a:t>
                      </a:r>
                      <a:endParaRPr lang="en-GB" sz="2000" dirty="0">
                        <a:latin typeface="Arial" pitchFamily="34" charset="0"/>
                        <a:cs typeface="Arial" pitchFamily="34" charset="0"/>
                      </a:endParaRPr>
                    </a:p>
                  </a:txBody>
                  <a:tcPr marL="124584" marR="124584" marT="62292" marB="62292"/>
                </a:tc>
                <a:tc>
                  <a:txBody>
                    <a:bodyPr/>
                    <a:lstStyle/>
                    <a:p>
                      <a:r>
                        <a:rPr lang="en-GB" sz="2000" dirty="0" smtClean="0"/>
                        <a:t>Moderator</a:t>
                      </a:r>
                      <a:endParaRPr lang="en-GB" sz="2000" dirty="0">
                        <a:latin typeface="Arial" pitchFamily="34" charset="0"/>
                        <a:cs typeface="Arial" pitchFamily="34" charset="0"/>
                      </a:endParaRPr>
                    </a:p>
                  </a:txBody>
                  <a:tcPr marL="124584" marR="124584" marT="62292" marB="62292"/>
                </a:tc>
                <a:tc>
                  <a:txBody>
                    <a:bodyPr/>
                    <a:lstStyle/>
                    <a:p>
                      <a:r>
                        <a:rPr lang="en-GB" sz="2000" dirty="0" smtClean="0"/>
                        <a:t>Coolant</a:t>
                      </a:r>
                      <a:endParaRPr lang="en-GB" sz="2000" dirty="0">
                        <a:latin typeface="Arial" pitchFamily="34" charset="0"/>
                        <a:cs typeface="Arial" pitchFamily="34" charset="0"/>
                      </a:endParaRPr>
                    </a:p>
                  </a:txBody>
                  <a:tcPr marL="124584" marR="124584" marT="62292" marB="62292"/>
                </a:tc>
              </a:tr>
              <a:tr h="630070">
                <a:tc>
                  <a:txBody>
                    <a:bodyPr/>
                    <a:lstStyle/>
                    <a:p>
                      <a:r>
                        <a:rPr lang="en-GB" sz="2000" dirty="0" smtClean="0"/>
                        <a:t>PWR</a:t>
                      </a:r>
                      <a:endParaRPr lang="en-GB" sz="2000" dirty="0">
                        <a:latin typeface="Arial" pitchFamily="34" charset="0"/>
                        <a:cs typeface="Arial" pitchFamily="34" charset="0"/>
                      </a:endParaRPr>
                    </a:p>
                  </a:txBody>
                  <a:tcPr marL="124584" marR="124584" marT="62292" marB="62292"/>
                </a:tc>
                <a:tc>
                  <a:txBody>
                    <a:bodyPr/>
                    <a:lstStyle/>
                    <a:p>
                      <a:r>
                        <a:rPr lang="en-GB" sz="2000" dirty="0" smtClean="0"/>
                        <a:t>Enriched Uranium</a:t>
                      </a:r>
                      <a:endParaRPr lang="en-GB" sz="2000" dirty="0">
                        <a:latin typeface="Arial" pitchFamily="34" charset="0"/>
                        <a:cs typeface="Arial" pitchFamily="34" charset="0"/>
                      </a:endParaRPr>
                    </a:p>
                  </a:txBody>
                  <a:tcPr marL="124584" marR="124584" marT="62292" marB="62292"/>
                </a:tc>
                <a:tc>
                  <a:txBody>
                    <a:bodyPr/>
                    <a:lstStyle/>
                    <a:p>
                      <a:r>
                        <a:rPr lang="en-GB" sz="2000" dirty="0" smtClean="0"/>
                        <a:t>Light water</a:t>
                      </a:r>
                      <a:endParaRPr lang="en-GB" sz="2000" dirty="0">
                        <a:latin typeface="Arial" pitchFamily="34" charset="0"/>
                        <a:cs typeface="Arial" pitchFamily="34" charset="0"/>
                      </a:endParaRPr>
                    </a:p>
                  </a:txBody>
                  <a:tcPr marL="124584" marR="124584" marT="62292" marB="62292"/>
                </a:tc>
                <a:tc>
                  <a:txBody>
                    <a:bodyPr/>
                    <a:lstStyle/>
                    <a:p>
                      <a:r>
                        <a:rPr lang="en-GB" sz="2000" dirty="0" smtClean="0"/>
                        <a:t>Light water</a:t>
                      </a:r>
                      <a:endParaRPr lang="en-GB" sz="2000" dirty="0">
                        <a:latin typeface="Arial" pitchFamily="34" charset="0"/>
                        <a:cs typeface="Arial" pitchFamily="34" charset="0"/>
                      </a:endParaRPr>
                    </a:p>
                  </a:txBody>
                  <a:tcPr marL="124584" marR="124584" marT="62292" marB="62292"/>
                </a:tc>
              </a:tr>
              <a:tr h="630070">
                <a:tc>
                  <a:txBody>
                    <a:bodyPr/>
                    <a:lstStyle/>
                    <a:p>
                      <a:r>
                        <a:rPr lang="en-GB" sz="2000" dirty="0" smtClean="0"/>
                        <a:t>BWR</a:t>
                      </a:r>
                      <a:endParaRPr lang="en-GB" sz="2000" dirty="0">
                        <a:latin typeface="Arial" pitchFamily="34" charset="0"/>
                        <a:cs typeface="Arial" pitchFamily="34" charset="0"/>
                      </a:endParaRPr>
                    </a:p>
                  </a:txBody>
                  <a:tcPr marL="124584" marR="124584" marT="62292" marB="6229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smtClean="0"/>
                        <a:t>Enriched Uranium</a:t>
                      </a:r>
                      <a:endParaRPr lang="en-GB" sz="2000" dirty="0" smtClean="0">
                        <a:latin typeface="Arial" pitchFamily="34" charset="0"/>
                        <a:cs typeface="Arial" pitchFamily="34" charset="0"/>
                      </a:endParaRPr>
                    </a:p>
                  </a:txBody>
                  <a:tcPr marL="124584" marR="124584" marT="62292" marB="62292"/>
                </a:tc>
                <a:tc>
                  <a:txBody>
                    <a:bodyPr/>
                    <a:lstStyle/>
                    <a:p>
                      <a:r>
                        <a:rPr lang="en-GB" sz="2000" dirty="0" smtClean="0"/>
                        <a:t>Light water</a:t>
                      </a:r>
                      <a:endParaRPr lang="en-GB" sz="2000" dirty="0">
                        <a:latin typeface="Arial" pitchFamily="34" charset="0"/>
                        <a:cs typeface="Arial" pitchFamily="34" charset="0"/>
                      </a:endParaRPr>
                    </a:p>
                  </a:txBody>
                  <a:tcPr marL="124584" marR="124584" marT="62292" marB="62292"/>
                </a:tc>
                <a:tc>
                  <a:txBody>
                    <a:bodyPr/>
                    <a:lstStyle/>
                    <a:p>
                      <a:r>
                        <a:rPr lang="en-GB" sz="2000" dirty="0" smtClean="0"/>
                        <a:t>Light</a:t>
                      </a:r>
                      <a:r>
                        <a:rPr lang="en-GB" sz="2000" baseline="0" dirty="0" smtClean="0"/>
                        <a:t> water/steam</a:t>
                      </a:r>
                      <a:endParaRPr lang="en-GB" sz="2000" dirty="0">
                        <a:latin typeface="Arial" pitchFamily="34" charset="0"/>
                        <a:cs typeface="Arial" pitchFamily="34" charset="0"/>
                      </a:endParaRPr>
                    </a:p>
                  </a:txBody>
                  <a:tcPr marL="124584" marR="124584" marT="62292" marB="62292"/>
                </a:tc>
              </a:tr>
              <a:tr h="630070">
                <a:tc>
                  <a:txBody>
                    <a:bodyPr/>
                    <a:lstStyle/>
                    <a:p>
                      <a:r>
                        <a:rPr lang="en-GB" sz="2000" dirty="0" err="1" smtClean="0"/>
                        <a:t>Magnox</a:t>
                      </a:r>
                      <a:endParaRPr lang="en-GB" sz="2000" dirty="0">
                        <a:latin typeface="Arial" pitchFamily="34" charset="0"/>
                        <a:cs typeface="Arial" pitchFamily="34" charset="0"/>
                      </a:endParaRPr>
                    </a:p>
                  </a:txBody>
                  <a:tcPr marL="124584" marR="124584" marT="62292" marB="62292"/>
                </a:tc>
                <a:tc>
                  <a:txBody>
                    <a:bodyPr/>
                    <a:lstStyle/>
                    <a:p>
                      <a:r>
                        <a:rPr lang="en-GB" sz="2000" dirty="0" smtClean="0"/>
                        <a:t>Natural Uranium</a:t>
                      </a:r>
                      <a:endParaRPr lang="en-GB" sz="2000" dirty="0">
                        <a:latin typeface="Arial" pitchFamily="34" charset="0"/>
                        <a:cs typeface="Arial" pitchFamily="34" charset="0"/>
                      </a:endParaRPr>
                    </a:p>
                  </a:txBody>
                  <a:tcPr marL="124584" marR="124584" marT="62292" marB="62292"/>
                </a:tc>
                <a:tc>
                  <a:txBody>
                    <a:bodyPr/>
                    <a:lstStyle/>
                    <a:p>
                      <a:r>
                        <a:rPr lang="en-GB" sz="2000" dirty="0" smtClean="0"/>
                        <a:t>Graphite</a:t>
                      </a:r>
                      <a:endParaRPr lang="en-GB" sz="2000" dirty="0">
                        <a:latin typeface="Arial" pitchFamily="34" charset="0"/>
                        <a:cs typeface="Arial" pitchFamily="34" charset="0"/>
                      </a:endParaRPr>
                    </a:p>
                  </a:txBody>
                  <a:tcPr marL="124584" marR="124584" marT="62292" marB="62292"/>
                </a:tc>
                <a:tc>
                  <a:txBody>
                    <a:bodyPr/>
                    <a:lstStyle/>
                    <a:p>
                      <a:r>
                        <a:rPr lang="en-GB" sz="2000" dirty="0" smtClean="0"/>
                        <a:t>CO</a:t>
                      </a:r>
                      <a:r>
                        <a:rPr lang="en-GB" sz="2000" baseline="-25000" dirty="0" smtClean="0"/>
                        <a:t>2</a:t>
                      </a:r>
                      <a:r>
                        <a:rPr lang="en-GB" sz="2000" dirty="0" smtClean="0"/>
                        <a:t> gas</a:t>
                      </a:r>
                      <a:endParaRPr lang="en-GB" sz="2000" dirty="0">
                        <a:latin typeface="Arial" pitchFamily="34" charset="0"/>
                        <a:cs typeface="Arial" pitchFamily="34" charset="0"/>
                      </a:endParaRPr>
                    </a:p>
                  </a:txBody>
                  <a:tcPr marL="124584" marR="124584" marT="62292" marB="62292"/>
                </a:tc>
              </a:tr>
              <a:tr h="630070">
                <a:tc>
                  <a:txBody>
                    <a:bodyPr/>
                    <a:lstStyle/>
                    <a:p>
                      <a:r>
                        <a:rPr lang="en-GB" sz="2000" dirty="0" smtClean="0"/>
                        <a:t>AGR</a:t>
                      </a:r>
                      <a:endParaRPr lang="en-GB" sz="2000" dirty="0">
                        <a:latin typeface="Arial" pitchFamily="34" charset="0"/>
                        <a:cs typeface="Arial" pitchFamily="34" charset="0"/>
                      </a:endParaRPr>
                    </a:p>
                  </a:txBody>
                  <a:tcPr marL="124584" marR="124584" marT="62292" marB="6229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smtClean="0"/>
                        <a:t>Enriched Uranium</a:t>
                      </a:r>
                      <a:endParaRPr lang="en-GB" sz="2000" dirty="0" smtClean="0">
                        <a:latin typeface="Arial" pitchFamily="34" charset="0"/>
                        <a:cs typeface="Arial" pitchFamily="34" charset="0"/>
                      </a:endParaRPr>
                    </a:p>
                  </a:txBody>
                  <a:tcPr marL="124584" marR="124584" marT="62292" marB="62292"/>
                </a:tc>
                <a:tc>
                  <a:txBody>
                    <a:bodyPr/>
                    <a:lstStyle/>
                    <a:p>
                      <a:r>
                        <a:rPr lang="en-GB" sz="2000" dirty="0" smtClean="0"/>
                        <a:t>Graphite</a:t>
                      </a:r>
                      <a:endParaRPr lang="en-GB" sz="2000" dirty="0">
                        <a:latin typeface="Arial" pitchFamily="34" charset="0"/>
                        <a:cs typeface="Arial" pitchFamily="34" charset="0"/>
                      </a:endParaRPr>
                    </a:p>
                  </a:txBody>
                  <a:tcPr marL="124584" marR="124584" marT="62292" marB="6229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smtClean="0"/>
                        <a:t>CO</a:t>
                      </a:r>
                      <a:r>
                        <a:rPr lang="en-GB" sz="2000" baseline="-25000" dirty="0" smtClean="0"/>
                        <a:t>2</a:t>
                      </a:r>
                      <a:r>
                        <a:rPr lang="en-GB" sz="2000" dirty="0" smtClean="0"/>
                        <a:t> gas</a:t>
                      </a:r>
                      <a:endParaRPr lang="en-GB" sz="2000" dirty="0" smtClean="0">
                        <a:latin typeface="Arial" pitchFamily="34" charset="0"/>
                        <a:cs typeface="Arial" pitchFamily="34" charset="0"/>
                      </a:endParaRPr>
                    </a:p>
                  </a:txBody>
                  <a:tcPr marL="124584" marR="124584" marT="62292" marB="62292"/>
                </a:tc>
              </a:tr>
              <a:tr h="630070">
                <a:tc>
                  <a:txBody>
                    <a:bodyPr/>
                    <a:lstStyle/>
                    <a:p>
                      <a:r>
                        <a:rPr lang="en-GB" sz="2000" dirty="0" smtClean="0"/>
                        <a:t>CANDU</a:t>
                      </a:r>
                      <a:endParaRPr lang="en-GB" sz="2000" dirty="0">
                        <a:latin typeface="Arial" pitchFamily="34" charset="0"/>
                        <a:cs typeface="Arial" pitchFamily="34" charset="0"/>
                      </a:endParaRPr>
                    </a:p>
                  </a:txBody>
                  <a:tcPr marL="124584" marR="124584" marT="62292" marB="6229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smtClean="0"/>
                        <a:t>Natural Uranium</a:t>
                      </a:r>
                      <a:endParaRPr lang="en-GB" sz="2000" dirty="0" smtClean="0">
                        <a:latin typeface="Arial" pitchFamily="34" charset="0"/>
                        <a:cs typeface="Arial" pitchFamily="34" charset="0"/>
                      </a:endParaRPr>
                    </a:p>
                  </a:txBody>
                  <a:tcPr marL="124584" marR="124584" marT="62292" marB="62292"/>
                </a:tc>
                <a:tc>
                  <a:txBody>
                    <a:bodyPr/>
                    <a:lstStyle/>
                    <a:p>
                      <a:r>
                        <a:rPr lang="en-GB" sz="2000" dirty="0" smtClean="0"/>
                        <a:t>Heavy</a:t>
                      </a:r>
                      <a:r>
                        <a:rPr lang="en-GB" sz="2000" baseline="0" dirty="0" smtClean="0"/>
                        <a:t> water</a:t>
                      </a:r>
                      <a:endParaRPr lang="en-GB" sz="2000" dirty="0">
                        <a:latin typeface="Arial" pitchFamily="34" charset="0"/>
                        <a:cs typeface="Arial" pitchFamily="34" charset="0"/>
                      </a:endParaRPr>
                    </a:p>
                  </a:txBody>
                  <a:tcPr marL="124584" marR="124584" marT="62292" marB="62292"/>
                </a:tc>
                <a:tc>
                  <a:txBody>
                    <a:bodyPr/>
                    <a:lstStyle/>
                    <a:p>
                      <a:r>
                        <a:rPr lang="en-GB" sz="2000" dirty="0" smtClean="0"/>
                        <a:t>Heavy water</a:t>
                      </a:r>
                      <a:endParaRPr lang="en-GB" sz="2000" dirty="0">
                        <a:latin typeface="Arial" pitchFamily="34" charset="0"/>
                        <a:cs typeface="Arial" pitchFamily="34" charset="0"/>
                      </a:endParaRPr>
                    </a:p>
                  </a:txBody>
                  <a:tcPr marL="124584" marR="124584" marT="62292" marB="62292"/>
                </a:tc>
              </a:tr>
              <a:tr h="630070">
                <a:tc>
                  <a:txBody>
                    <a:bodyPr/>
                    <a:lstStyle/>
                    <a:p>
                      <a:r>
                        <a:rPr lang="en-GB" sz="2000" dirty="0" smtClean="0"/>
                        <a:t>RBMK</a:t>
                      </a:r>
                      <a:endParaRPr lang="en-GB" sz="2000" dirty="0">
                        <a:latin typeface="Arial" pitchFamily="34" charset="0"/>
                        <a:cs typeface="Arial" pitchFamily="34" charset="0"/>
                      </a:endParaRPr>
                    </a:p>
                  </a:txBody>
                  <a:tcPr marL="124584" marR="124584" marT="62292" marB="6229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smtClean="0"/>
                        <a:t>Enriched Uranium</a:t>
                      </a:r>
                      <a:endParaRPr lang="en-GB" sz="2000" dirty="0" smtClean="0">
                        <a:latin typeface="Arial" pitchFamily="34" charset="0"/>
                        <a:cs typeface="Arial" pitchFamily="34" charset="0"/>
                      </a:endParaRPr>
                    </a:p>
                  </a:txBody>
                  <a:tcPr marL="124584" marR="124584" marT="62292" marB="62292"/>
                </a:tc>
                <a:tc>
                  <a:txBody>
                    <a:bodyPr/>
                    <a:lstStyle/>
                    <a:p>
                      <a:r>
                        <a:rPr lang="en-GB" sz="2000" dirty="0" smtClean="0"/>
                        <a:t>Graphite</a:t>
                      </a:r>
                      <a:endParaRPr lang="en-GB" sz="2000" dirty="0">
                        <a:latin typeface="Arial" pitchFamily="34" charset="0"/>
                        <a:cs typeface="Arial" pitchFamily="34" charset="0"/>
                      </a:endParaRPr>
                    </a:p>
                  </a:txBody>
                  <a:tcPr marL="124584" marR="124584" marT="62292" marB="6229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smtClean="0"/>
                        <a:t>Light</a:t>
                      </a:r>
                      <a:r>
                        <a:rPr lang="en-GB" sz="2000" baseline="0" dirty="0" smtClean="0"/>
                        <a:t> water/steam</a:t>
                      </a:r>
                      <a:endParaRPr lang="en-GB" sz="2000" dirty="0" smtClean="0">
                        <a:latin typeface="Arial" pitchFamily="34" charset="0"/>
                        <a:cs typeface="Arial" pitchFamily="34" charset="0"/>
                      </a:endParaRPr>
                    </a:p>
                  </a:txBody>
                  <a:tcPr marL="124584" marR="124584" marT="62292" marB="62292"/>
                </a:tc>
              </a:tr>
              <a:tr h="630070">
                <a:tc>
                  <a:txBody>
                    <a:bodyPr/>
                    <a:lstStyle/>
                    <a:p>
                      <a:r>
                        <a:rPr lang="en-GB" sz="2000" dirty="0" smtClean="0"/>
                        <a:t>LMFBR</a:t>
                      </a:r>
                      <a:endParaRPr lang="en-GB" sz="2000" dirty="0">
                        <a:latin typeface="Arial" pitchFamily="34" charset="0"/>
                        <a:cs typeface="Arial" pitchFamily="34" charset="0"/>
                      </a:endParaRPr>
                    </a:p>
                  </a:txBody>
                  <a:tcPr marL="124584" marR="124584" marT="62292" marB="6229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smtClean="0"/>
                        <a:t>Highly</a:t>
                      </a:r>
                      <a:r>
                        <a:rPr lang="en-GB" sz="2000" baseline="0" dirty="0" smtClean="0"/>
                        <a:t> </a:t>
                      </a:r>
                      <a:r>
                        <a:rPr lang="en-GB" sz="2000" dirty="0" smtClean="0"/>
                        <a:t>Enriched Uranium</a:t>
                      </a:r>
                      <a:endParaRPr lang="en-GB" sz="2000" dirty="0" smtClean="0">
                        <a:latin typeface="Arial" pitchFamily="34" charset="0"/>
                        <a:cs typeface="Arial" pitchFamily="34" charset="0"/>
                      </a:endParaRPr>
                    </a:p>
                  </a:txBody>
                  <a:tcPr marL="124584" marR="124584" marT="62292" marB="62292"/>
                </a:tc>
                <a:tc>
                  <a:txBody>
                    <a:bodyPr/>
                    <a:lstStyle/>
                    <a:p>
                      <a:r>
                        <a:rPr lang="en-GB" sz="2000" dirty="0" smtClean="0"/>
                        <a:t>None</a:t>
                      </a:r>
                      <a:endParaRPr lang="en-GB" sz="2000" dirty="0">
                        <a:latin typeface="Arial" pitchFamily="34" charset="0"/>
                        <a:cs typeface="Arial" pitchFamily="34" charset="0"/>
                      </a:endParaRPr>
                    </a:p>
                  </a:txBody>
                  <a:tcPr marL="124584" marR="124584" marT="62292" marB="62292"/>
                </a:tc>
                <a:tc>
                  <a:txBody>
                    <a:bodyPr/>
                    <a:lstStyle/>
                    <a:p>
                      <a:r>
                        <a:rPr lang="en-GB" sz="2000" dirty="0" smtClean="0"/>
                        <a:t>Liquid sodium</a:t>
                      </a:r>
                      <a:endParaRPr lang="en-GB" sz="2000" dirty="0">
                        <a:latin typeface="Arial" pitchFamily="34" charset="0"/>
                        <a:cs typeface="Arial" pitchFamily="34" charset="0"/>
                      </a:endParaRPr>
                    </a:p>
                  </a:txBody>
                  <a:tcPr marL="124584" marR="124584" marT="62292" marB="62292"/>
                </a:tc>
              </a:tr>
            </a:tbl>
          </a:graphicData>
        </a:graphic>
      </p:graphicFrame>
    </p:spTree>
    <p:extLst>
      <p:ext uri="{BB962C8B-B14F-4D97-AF65-F5344CB8AC3E}">
        <p14:creationId xmlns:p14="http://schemas.microsoft.com/office/powerpoint/2010/main" xmlns="" val="7995132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1414"/>
            <a:ext cx="7644118" cy="584775"/>
          </a:xfrm>
          <a:prstGeom prst="rect">
            <a:avLst/>
          </a:prstGeom>
          <a:noFill/>
        </p:spPr>
        <p:txBody>
          <a:bodyPr wrap="square" rtlCol="0">
            <a:spAutoFit/>
          </a:bodyPr>
          <a:lstStyle/>
          <a:p>
            <a:r>
              <a:rPr lang="en-GB" sz="3200" b="1" dirty="0" smtClean="0">
                <a:solidFill>
                  <a:schemeClr val="bg1"/>
                </a:solidFill>
                <a:latin typeface="Arial" pitchFamily="34" charset="0"/>
                <a:cs typeface="Arial" pitchFamily="34" charset="0"/>
              </a:rPr>
              <a:t>Pressurized Water Reactor (PWR)</a:t>
            </a:r>
            <a:endParaRPr lang="en-US" sz="3200" b="1" dirty="0">
              <a:solidFill>
                <a:schemeClr val="bg1"/>
              </a:solidFill>
              <a:latin typeface="Arial" pitchFamily="34" charset="0"/>
              <a:cs typeface="Arial" pitchFamily="34" charset="0"/>
            </a:endParaRPr>
          </a:p>
        </p:txBody>
      </p:sp>
      <p:pic>
        <p:nvPicPr>
          <p:cNvPr id="41986" name="Picture 2" descr="http://upload.wikimedia.org/wikipedia/commons/a/a0/PressurizedWaterReactor.gif">
            <a:hlinkClick r:id="rId2" tooltip="PressurizedWaterReactor.gif"/>
          </p:cNvPr>
          <p:cNvPicPr>
            <a:picLocks noChangeAspect="1" noChangeArrowheads="1" noCrop="1"/>
          </p:cNvPicPr>
          <p:nvPr/>
        </p:nvPicPr>
        <p:blipFill>
          <a:blip r:embed="rId3" cstate="print"/>
          <a:srcRect/>
          <a:stretch>
            <a:fillRect/>
          </a:stretch>
        </p:blipFill>
        <p:spPr bwMode="auto">
          <a:xfrm>
            <a:off x="-36919" y="2955335"/>
            <a:ext cx="6481127" cy="3353985"/>
          </a:xfrm>
          <a:prstGeom prst="rect">
            <a:avLst/>
          </a:prstGeom>
          <a:noFill/>
        </p:spPr>
      </p:pic>
      <p:sp>
        <p:nvSpPr>
          <p:cNvPr id="4" name="TextBox 3"/>
          <p:cNvSpPr txBox="1"/>
          <p:nvPr/>
        </p:nvSpPr>
        <p:spPr>
          <a:xfrm>
            <a:off x="-4680" y="728274"/>
            <a:ext cx="6088848" cy="222706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GB" dirty="0" smtClean="0">
                <a:solidFill>
                  <a:srgbClr val="0070C0"/>
                </a:solidFill>
                <a:latin typeface="Arial" pitchFamily="34" charset="0"/>
                <a:cs typeface="Arial" pitchFamily="34" charset="0"/>
              </a:rPr>
              <a:t>Main nuclear reactor type;</a:t>
            </a:r>
          </a:p>
          <a:p>
            <a:pPr marL="285750" indent="-285750">
              <a:lnSpc>
                <a:spcPct val="150000"/>
              </a:lnSpc>
              <a:buFont typeface="Wingdings" panose="05000000000000000000" pitchFamily="2" charset="2"/>
              <a:buChar char="Ø"/>
            </a:pPr>
            <a:r>
              <a:rPr lang="en-GB" dirty="0" smtClean="0">
                <a:solidFill>
                  <a:srgbClr val="0070C0"/>
                </a:solidFill>
                <a:latin typeface="Arial" pitchFamily="34" charset="0"/>
                <a:cs typeface="Arial" pitchFamily="34" charset="0"/>
              </a:rPr>
              <a:t>Primary coolant fluid is </a:t>
            </a:r>
            <a:r>
              <a:rPr lang="en-GB" b="1" dirty="0" smtClean="0">
                <a:solidFill>
                  <a:schemeClr val="accent1"/>
                </a:solidFill>
                <a:latin typeface="Arial" pitchFamily="34" charset="0"/>
                <a:cs typeface="Arial" pitchFamily="34" charset="0"/>
              </a:rPr>
              <a:t>superheated water</a:t>
            </a:r>
            <a:r>
              <a:rPr lang="en-GB" dirty="0" smtClean="0">
                <a:solidFill>
                  <a:srgbClr val="0070C0"/>
                </a:solidFill>
                <a:latin typeface="Arial" pitchFamily="34" charset="0"/>
                <a:cs typeface="Arial" pitchFamily="34" charset="0"/>
              </a:rPr>
              <a:t> under high pressure;</a:t>
            </a:r>
          </a:p>
          <a:p>
            <a:pPr marL="285750" indent="-285750">
              <a:lnSpc>
                <a:spcPct val="150000"/>
              </a:lnSpc>
              <a:buFont typeface="Wingdings" panose="05000000000000000000" pitchFamily="2" charset="2"/>
              <a:buChar char="Ø"/>
            </a:pPr>
            <a:r>
              <a:rPr lang="en-GB" dirty="0" smtClean="0">
                <a:solidFill>
                  <a:srgbClr val="0070C0"/>
                </a:solidFill>
                <a:latin typeface="Arial" pitchFamily="34" charset="0"/>
                <a:cs typeface="Arial" pitchFamily="34" charset="0"/>
              </a:rPr>
              <a:t>Light water is used as both coolant &amp; moderator</a:t>
            </a:r>
          </a:p>
          <a:p>
            <a:pPr marL="285750" indent="-285750">
              <a:lnSpc>
                <a:spcPct val="150000"/>
              </a:lnSpc>
              <a:buFont typeface="Wingdings" panose="05000000000000000000" pitchFamily="2" charset="2"/>
              <a:buChar char="Ø"/>
            </a:pPr>
            <a:endParaRPr lang="en-US" dirty="0">
              <a:solidFill>
                <a:srgbClr val="0070C0"/>
              </a:solidFill>
              <a:latin typeface="Arial" pitchFamily="34" charset="0"/>
              <a:cs typeface="Arial" pitchFamily="34" charset="0"/>
            </a:endParaRPr>
          </a:p>
        </p:txBody>
      </p:sp>
      <p:grpSp>
        <p:nvGrpSpPr>
          <p:cNvPr id="13" name="Group 12"/>
          <p:cNvGrpSpPr/>
          <p:nvPr/>
        </p:nvGrpSpPr>
        <p:grpSpPr>
          <a:xfrm>
            <a:off x="6368252" y="4036554"/>
            <a:ext cx="2714076" cy="2377974"/>
            <a:chOff x="6287080" y="3643314"/>
            <a:chExt cx="2714076" cy="2195942"/>
          </a:xfrm>
        </p:grpSpPr>
        <p:pic>
          <p:nvPicPr>
            <p:cNvPr id="41988" name="Picture 4" descr="http://upload.wikimedia.org/wikipedia/commons/thumb/f/f8/Reactor_Vessel_head.jpg/400px-Reactor_Vessel_head.jpg">
              <a:hlinkClick r:id="rId4" tooltip="NRC image of PWR Reactor Vessel heads."/>
            </p:cNvPr>
            <p:cNvPicPr>
              <a:picLocks noChangeAspect="1" noChangeArrowheads="1"/>
            </p:cNvPicPr>
            <p:nvPr/>
          </p:nvPicPr>
          <p:blipFill>
            <a:blip r:embed="rId5" cstate="print"/>
            <a:srcRect/>
            <a:stretch>
              <a:fillRect/>
            </a:stretch>
          </p:blipFill>
          <p:spPr bwMode="auto">
            <a:xfrm>
              <a:off x="6454608" y="3643314"/>
              <a:ext cx="2379021" cy="1915112"/>
            </a:xfrm>
            <a:prstGeom prst="rect">
              <a:avLst/>
            </a:prstGeom>
            <a:noFill/>
          </p:spPr>
        </p:pic>
        <p:sp>
          <p:nvSpPr>
            <p:cNvPr id="6" name="TextBox 5"/>
            <p:cNvSpPr txBox="1"/>
            <p:nvPr/>
          </p:nvSpPr>
          <p:spPr>
            <a:xfrm>
              <a:off x="6287080" y="5500702"/>
              <a:ext cx="2714076" cy="338554"/>
            </a:xfrm>
            <a:prstGeom prst="rect">
              <a:avLst/>
            </a:prstGeom>
            <a:noFill/>
          </p:spPr>
          <p:txBody>
            <a:bodyPr wrap="none" rtlCol="0">
              <a:spAutoFit/>
            </a:bodyPr>
            <a:lstStyle/>
            <a:p>
              <a:r>
                <a:rPr lang="en-GB" sz="1600" dirty="0" smtClean="0">
                  <a:latin typeface="Arial" pitchFamily="34" charset="0"/>
                  <a:cs typeface="Arial" pitchFamily="34" charset="0"/>
                </a:rPr>
                <a:t>PWR Reactor Vessel heads</a:t>
              </a:r>
              <a:endParaRPr lang="en-US" sz="1600" dirty="0">
                <a:latin typeface="Arial" pitchFamily="34" charset="0"/>
                <a:cs typeface="Arial" pitchFamily="34" charset="0"/>
              </a:endParaRPr>
            </a:p>
          </p:txBody>
        </p:sp>
      </p:grpSp>
      <p:grpSp>
        <p:nvGrpSpPr>
          <p:cNvPr id="12" name="Group 11"/>
          <p:cNvGrpSpPr/>
          <p:nvPr/>
        </p:nvGrpSpPr>
        <p:grpSpPr>
          <a:xfrm>
            <a:off x="5962075" y="745103"/>
            <a:ext cx="3120253" cy="2643776"/>
            <a:chOff x="6286512" y="857232"/>
            <a:chExt cx="2688557" cy="2267380"/>
          </a:xfrm>
        </p:grpSpPr>
        <p:pic>
          <p:nvPicPr>
            <p:cNvPr id="41992" name="Picture 8" descr="Photograph of Diablo Canyon 2"/>
            <p:cNvPicPr>
              <a:picLocks noChangeAspect="1" noChangeArrowheads="1"/>
            </p:cNvPicPr>
            <p:nvPr/>
          </p:nvPicPr>
          <p:blipFill>
            <a:blip r:embed="rId6" cstate="print"/>
            <a:srcRect/>
            <a:stretch>
              <a:fillRect/>
            </a:stretch>
          </p:blipFill>
          <p:spPr bwMode="auto">
            <a:xfrm>
              <a:off x="6345904" y="857232"/>
              <a:ext cx="2569772" cy="1911911"/>
            </a:xfrm>
            <a:prstGeom prst="rect">
              <a:avLst/>
            </a:prstGeom>
            <a:noFill/>
          </p:spPr>
        </p:pic>
        <p:sp>
          <p:nvSpPr>
            <p:cNvPr id="9" name="TextBox 8"/>
            <p:cNvSpPr txBox="1"/>
            <p:nvPr/>
          </p:nvSpPr>
          <p:spPr>
            <a:xfrm>
              <a:off x="6286512" y="2786058"/>
              <a:ext cx="2688557" cy="338554"/>
            </a:xfrm>
            <a:prstGeom prst="rect">
              <a:avLst/>
            </a:prstGeom>
            <a:noFill/>
          </p:spPr>
          <p:txBody>
            <a:bodyPr wrap="none" rtlCol="0">
              <a:spAutoFit/>
            </a:bodyPr>
            <a:lstStyle/>
            <a:p>
              <a:r>
                <a:rPr lang="en-GB" sz="1600" dirty="0" smtClean="0">
                  <a:latin typeface="Arial" pitchFamily="34" charset="0"/>
                  <a:cs typeface="Arial" pitchFamily="34" charset="0"/>
                </a:rPr>
                <a:t>Diablo Canyon Power Plant</a:t>
              </a:r>
              <a:endParaRPr lang="en-US" sz="1600" dirty="0">
                <a:latin typeface="Arial" pitchFamily="34" charset="0"/>
                <a:cs typeface="Arial" pitchFamily="34" charset="0"/>
              </a:endParaRPr>
            </a:p>
          </p:txBody>
        </p:sp>
      </p:grpSp>
      <p:sp>
        <p:nvSpPr>
          <p:cNvPr id="11"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Tree>
    <p:extLst>
      <p:ext uri="{BB962C8B-B14F-4D97-AF65-F5344CB8AC3E}">
        <p14:creationId xmlns:p14="http://schemas.microsoft.com/office/powerpoint/2010/main" xmlns="" val="3651149628"/>
      </p:ext>
    </p:extLst>
  </p:cSld>
  <p:clrMapOvr>
    <a:masterClrMapping/>
  </p:clrMapOvr>
  <p:transition spd="med">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40164" y="4012029"/>
            <a:ext cx="5003836" cy="2585323"/>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dirty="0" smtClean="0">
                <a:solidFill>
                  <a:srgbClr val="0070C0"/>
                </a:solidFill>
                <a:latin typeface="Arial" pitchFamily="34" charset="0"/>
                <a:cs typeface="Arial" pitchFamily="34" charset="0"/>
              </a:rPr>
              <a:t>Reactor is contained in a steel pressure vessel;</a:t>
            </a:r>
          </a:p>
          <a:p>
            <a:pPr marL="285750" indent="-285750" algn="just">
              <a:lnSpc>
                <a:spcPct val="150000"/>
              </a:lnSpc>
              <a:buFont typeface="Wingdings" panose="05000000000000000000" pitchFamily="2" charset="2"/>
              <a:buChar char="Ø"/>
            </a:pPr>
            <a:r>
              <a:rPr lang="en-US" dirty="0" smtClean="0">
                <a:solidFill>
                  <a:srgbClr val="0070C0"/>
                </a:solidFill>
                <a:latin typeface="Arial" pitchFamily="34" charset="0"/>
                <a:cs typeface="Arial" pitchFamily="34" charset="0"/>
              </a:rPr>
              <a:t>Pressure vessel, boilers and connecting pipe-work form a sealed primary </a:t>
            </a:r>
            <a:r>
              <a:rPr lang="en-US" dirty="0" err="1" smtClean="0">
                <a:solidFill>
                  <a:srgbClr val="0070C0"/>
                </a:solidFill>
                <a:latin typeface="Arial" pitchFamily="34" charset="0"/>
                <a:cs typeface="Arial" pitchFamily="34" charset="0"/>
              </a:rPr>
              <a:t>pressurised</a:t>
            </a:r>
            <a:r>
              <a:rPr lang="en-US" dirty="0" smtClean="0">
                <a:solidFill>
                  <a:srgbClr val="0070C0"/>
                </a:solidFill>
                <a:latin typeface="Arial" pitchFamily="34" charset="0"/>
                <a:cs typeface="Arial" pitchFamily="34" charset="0"/>
              </a:rPr>
              <a:t> circuit, which is contained within a steel-lined pre-stressed concrete containment building. </a:t>
            </a:r>
          </a:p>
        </p:txBody>
      </p:sp>
      <p:sp>
        <p:nvSpPr>
          <p:cNvPr id="8" name="TextBox 7"/>
          <p:cNvSpPr txBox="1"/>
          <p:nvPr/>
        </p:nvSpPr>
        <p:spPr>
          <a:xfrm>
            <a:off x="400752" y="38377"/>
            <a:ext cx="5943742" cy="523220"/>
          </a:xfrm>
          <a:prstGeom prst="rect">
            <a:avLst/>
          </a:prstGeom>
          <a:noFill/>
        </p:spPr>
        <p:txBody>
          <a:bodyPr wrap="none" rtlCol="0">
            <a:spAutoFit/>
          </a:bodyPr>
          <a:lstStyle/>
          <a:p>
            <a:pPr algn="r"/>
            <a:r>
              <a:rPr lang="en-GB" sz="2800" b="1" dirty="0" smtClean="0">
                <a:solidFill>
                  <a:schemeClr val="bg1"/>
                </a:solidFill>
                <a:latin typeface="Arial" pitchFamily="34" charset="0"/>
                <a:cs typeface="Arial" pitchFamily="34" charset="0"/>
              </a:rPr>
              <a:t>Pressurised Water Reactor (PWR)</a:t>
            </a:r>
            <a:endParaRPr lang="en-US" sz="2800" b="1" dirty="0">
              <a:solidFill>
                <a:schemeClr val="bg1"/>
              </a:solidFill>
              <a:latin typeface="Arial" pitchFamily="34" charset="0"/>
              <a:cs typeface="Arial" pitchFamily="34" charset="0"/>
            </a:endParaRPr>
          </a:p>
        </p:txBody>
      </p:sp>
      <p:pic>
        <p:nvPicPr>
          <p:cNvPr id="7170" name="Picture 2" descr="http://www.nucleartourist.com/images/rcs-c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145" y="749594"/>
            <a:ext cx="4147098" cy="6108405"/>
          </a:xfrm>
          <a:prstGeom prst="rect">
            <a:avLst/>
          </a:prstGeom>
          <a:noFill/>
          <a:extLst>
            <a:ext uri="{909E8E84-426E-40DD-AFC4-6F175D3DCCD1}">
              <a14:hiddenFill xmlns:a14="http://schemas.microsoft.com/office/drawing/2010/main" xmlns="">
                <a:solidFill>
                  <a:srgbClr val="FFFFFF"/>
                </a:solidFill>
              </a14:hiddenFill>
            </a:ext>
          </a:extLst>
        </p:spPr>
      </p:pic>
      <p:pic>
        <p:nvPicPr>
          <p:cNvPr id="7172" name="Picture 4" descr="http://news.xinhuanet.com/mil/2013-08/07/125127441_11n.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139953" y="1368051"/>
            <a:ext cx="5004047" cy="278102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641014" y="6092809"/>
            <a:ext cx="2850780" cy="461665"/>
          </a:xfrm>
          <a:prstGeom prst="rect">
            <a:avLst/>
          </a:prstGeom>
          <a:noFill/>
        </p:spPr>
        <p:txBody>
          <a:bodyPr wrap="none" rtlCol="0">
            <a:spAutoFit/>
          </a:bodyPr>
          <a:lstStyle/>
          <a:p>
            <a:r>
              <a:rPr lang="en-GB" sz="2400" b="1" dirty="0" smtClean="0">
                <a:solidFill>
                  <a:schemeClr val="bg1"/>
                </a:solidFill>
              </a:rPr>
              <a:t>Schematics of a PWR</a:t>
            </a:r>
            <a:endParaRPr lang="en-GB" sz="2400" b="1" dirty="0">
              <a:solidFill>
                <a:schemeClr val="bg1"/>
              </a:solidFill>
            </a:endParaRPr>
          </a:p>
        </p:txBody>
      </p:sp>
      <p:sp>
        <p:nvSpPr>
          <p:cNvPr id="10" name="TextBox 9"/>
          <p:cNvSpPr txBox="1"/>
          <p:nvPr/>
        </p:nvSpPr>
        <p:spPr>
          <a:xfrm>
            <a:off x="4611821" y="887071"/>
            <a:ext cx="3638625" cy="461665"/>
          </a:xfrm>
          <a:prstGeom prst="rect">
            <a:avLst/>
          </a:prstGeom>
          <a:noFill/>
        </p:spPr>
        <p:txBody>
          <a:bodyPr wrap="none" rtlCol="0">
            <a:spAutoFit/>
          </a:bodyPr>
          <a:lstStyle/>
          <a:p>
            <a:r>
              <a:rPr lang="en-GB" sz="2400" b="1" dirty="0" smtClean="0">
                <a:solidFill>
                  <a:srgbClr val="0070C0"/>
                </a:solidFill>
              </a:rPr>
              <a:t>Schematics of a Naval PWR</a:t>
            </a:r>
            <a:endParaRPr lang="en-GB" sz="2400" b="1" dirty="0">
              <a:solidFill>
                <a:srgbClr val="0070C0"/>
              </a:solidFill>
            </a:endParaRPr>
          </a:p>
        </p:txBody>
      </p:sp>
    </p:spTree>
    <p:extLst>
      <p:ext uri="{BB962C8B-B14F-4D97-AF65-F5344CB8AC3E}">
        <p14:creationId xmlns:p14="http://schemas.microsoft.com/office/powerpoint/2010/main" xmlns="" val="2531174388"/>
      </p:ext>
    </p:extLst>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764" y="116632"/>
            <a:ext cx="5818388" cy="584775"/>
          </a:xfrm>
          <a:prstGeom prst="rect">
            <a:avLst/>
          </a:prstGeom>
          <a:noFill/>
        </p:spPr>
        <p:txBody>
          <a:bodyPr wrap="none" rtlCol="0">
            <a:spAutoFit/>
          </a:bodyPr>
          <a:lstStyle/>
          <a:p>
            <a:pPr algn="r"/>
            <a:r>
              <a:rPr lang="en-GB" sz="3200" b="1" dirty="0" smtClean="0">
                <a:solidFill>
                  <a:schemeClr val="bg1"/>
                </a:solidFill>
                <a:latin typeface="Arial" pitchFamily="34" charset="0"/>
                <a:cs typeface="Arial" pitchFamily="34" charset="0"/>
              </a:rPr>
              <a:t>Boiling Water Reactor (BWR)</a:t>
            </a:r>
            <a:endParaRPr lang="en-US" sz="3200" b="1" dirty="0">
              <a:solidFill>
                <a:schemeClr val="bg1"/>
              </a:solidFill>
              <a:latin typeface="Arial" pitchFamily="34" charset="0"/>
              <a:cs typeface="Arial" pitchFamily="34" charset="0"/>
            </a:endParaRPr>
          </a:p>
        </p:txBody>
      </p:sp>
      <p:sp>
        <p:nvSpPr>
          <p:cNvPr id="3" name="TextBox 2"/>
          <p:cNvSpPr txBox="1"/>
          <p:nvPr/>
        </p:nvSpPr>
        <p:spPr>
          <a:xfrm>
            <a:off x="568099" y="5108991"/>
            <a:ext cx="8286808" cy="1200329"/>
          </a:xfrm>
          <a:prstGeom prst="rect">
            <a:avLst/>
          </a:prstGeom>
          <a:noFill/>
        </p:spPr>
        <p:txBody>
          <a:bodyPr wrap="square" rtlCol="0">
            <a:spAutoFit/>
          </a:bodyPr>
          <a:lstStyle/>
          <a:p>
            <a:pPr indent="-342900" algn="just">
              <a:buFont typeface="Wingdings" panose="05000000000000000000" pitchFamily="2" charset="2"/>
              <a:buChar char="Ø"/>
            </a:pPr>
            <a:r>
              <a:rPr lang="en-GB" sz="2400" dirty="0" smtClean="0">
                <a:solidFill>
                  <a:srgbClr val="0070C0"/>
                </a:solidFill>
                <a:latin typeface="Arial" pitchFamily="34" charset="0"/>
                <a:cs typeface="Arial" pitchFamily="34" charset="0"/>
              </a:rPr>
              <a:t>2</a:t>
            </a:r>
            <a:r>
              <a:rPr lang="en-GB" sz="2400" baseline="30000" dirty="0" smtClean="0">
                <a:solidFill>
                  <a:srgbClr val="0070C0"/>
                </a:solidFill>
                <a:latin typeface="Arial" pitchFamily="34" charset="0"/>
                <a:cs typeface="Arial" pitchFamily="34" charset="0"/>
              </a:rPr>
              <a:t>nd</a:t>
            </a:r>
            <a:r>
              <a:rPr lang="en-GB" sz="2400" dirty="0" smtClean="0">
                <a:solidFill>
                  <a:srgbClr val="0070C0"/>
                </a:solidFill>
                <a:latin typeface="Arial" pitchFamily="34" charset="0"/>
                <a:cs typeface="Arial" pitchFamily="34" charset="0"/>
              </a:rPr>
              <a:t> most common reactor;</a:t>
            </a:r>
          </a:p>
          <a:p>
            <a:pPr indent="-342900" algn="just">
              <a:buFont typeface="Wingdings" panose="05000000000000000000" pitchFamily="2" charset="2"/>
              <a:buChar char="Ø"/>
            </a:pPr>
            <a:r>
              <a:rPr lang="en-GB" sz="2400" dirty="0" smtClean="0">
                <a:solidFill>
                  <a:srgbClr val="0070C0"/>
                </a:solidFill>
                <a:latin typeface="Arial" pitchFamily="34" charset="0"/>
                <a:cs typeface="Arial" pitchFamily="34" charset="0"/>
              </a:rPr>
              <a:t>Ordinary water used as moderator &amp; coolant;</a:t>
            </a:r>
          </a:p>
          <a:p>
            <a:pPr indent="-342900" algn="just">
              <a:buFont typeface="Wingdings" panose="05000000000000000000" pitchFamily="2" charset="2"/>
              <a:buChar char="Ø"/>
            </a:pPr>
            <a:r>
              <a:rPr lang="en-GB" sz="2400" dirty="0" smtClean="0">
                <a:solidFill>
                  <a:srgbClr val="0070C0"/>
                </a:solidFill>
                <a:latin typeface="Arial" pitchFamily="34" charset="0"/>
                <a:cs typeface="Arial" pitchFamily="34" charset="0"/>
              </a:rPr>
              <a:t>Operates at low pressure which allows water to boil.</a:t>
            </a:r>
          </a:p>
        </p:txBody>
      </p:sp>
      <p:pic>
        <p:nvPicPr>
          <p:cNvPr id="9" name="Picture 2" descr="http://upload.wikimedia.org/wikipedia/commons/4/4a/BoilingWaterReactor.gif">
            <a:hlinkClick r:id="rId2" tooltip="BoilingWaterReactor.gif"/>
          </p:cNvPr>
          <p:cNvPicPr>
            <a:picLocks noChangeAspect="1" noChangeArrowheads="1" noCrop="1"/>
          </p:cNvPicPr>
          <p:nvPr/>
        </p:nvPicPr>
        <p:blipFill>
          <a:blip r:embed="rId3" cstate="print"/>
          <a:srcRect/>
          <a:stretch>
            <a:fillRect/>
          </a:stretch>
        </p:blipFill>
        <p:spPr bwMode="auto">
          <a:xfrm>
            <a:off x="458518" y="692696"/>
            <a:ext cx="8505970" cy="4086491"/>
          </a:xfrm>
          <a:prstGeom prst="rect">
            <a:avLst/>
          </a:prstGeom>
          <a:noFill/>
        </p:spPr>
      </p:pic>
      <p:sp>
        <p:nvSpPr>
          <p:cNvPr id="11"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Tree>
    <p:extLst>
      <p:ext uri="{BB962C8B-B14F-4D97-AF65-F5344CB8AC3E}">
        <p14:creationId xmlns:p14="http://schemas.microsoft.com/office/powerpoint/2010/main" xmlns="" val="3963199900"/>
      </p:ext>
    </p:extLst>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www.power-technology.com/projects/chin-san/images/2-chin-san-power-plant.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793980"/>
            <a:ext cx="4570633" cy="4183646"/>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4" descr="http://upload.wikimedia.org/wikipedia/en/thumb/a/a1/Bwr-rpv.svg/500px-Bwr-rpv.svg.png">
            <a:hlinkClick r:id="rId3" tooltip="Diagram of a generic BWR Reactor Pressure Vessel"/>
          </p:cNvPr>
          <p:cNvPicPr>
            <a:picLocks noChangeAspect="1" noChangeArrowheads="1"/>
          </p:cNvPicPr>
          <p:nvPr/>
        </p:nvPicPr>
        <p:blipFill>
          <a:blip r:embed="rId4" cstate="print"/>
          <a:srcRect/>
          <a:stretch>
            <a:fillRect/>
          </a:stretch>
        </p:blipFill>
        <p:spPr bwMode="auto">
          <a:xfrm>
            <a:off x="5940151" y="1392285"/>
            <a:ext cx="2884755" cy="5048321"/>
          </a:xfrm>
          <a:prstGeom prst="rect">
            <a:avLst/>
          </a:prstGeom>
          <a:noFill/>
        </p:spPr>
      </p:pic>
      <p:sp>
        <p:nvSpPr>
          <p:cNvPr id="5" name="TextBox 4"/>
          <p:cNvSpPr txBox="1"/>
          <p:nvPr/>
        </p:nvSpPr>
        <p:spPr>
          <a:xfrm>
            <a:off x="-11436" y="5018594"/>
            <a:ext cx="5677272" cy="1569660"/>
          </a:xfrm>
          <a:prstGeom prst="rect">
            <a:avLst/>
          </a:prstGeom>
          <a:noFill/>
        </p:spPr>
        <p:txBody>
          <a:bodyPr wrap="square" rtlCol="0">
            <a:spAutoFit/>
          </a:bodyPr>
          <a:lstStyle/>
          <a:p>
            <a:pPr marL="342900" indent="-342900" algn="just">
              <a:buFont typeface="Wingdings" panose="05000000000000000000" pitchFamily="2" charset="2"/>
              <a:buChar char="Ø"/>
            </a:pPr>
            <a:r>
              <a:rPr lang="en-GB" sz="2400" dirty="0" smtClean="0">
                <a:solidFill>
                  <a:srgbClr val="0070C0"/>
                </a:solidFill>
                <a:latin typeface="Arial" pitchFamily="34" charset="0"/>
                <a:cs typeface="Arial" pitchFamily="34" charset="0"/>
              </a:rPr>
              <a:t>No separate secondary steam cycle;</a:t>
            </a:r>
          </a:p>
          <a:p>
            <a:pPr marL="342900" indent="-342900" algn="just">
              <a:buFont typeface="Wingdings" panose="05000000000000000000" pitchFamily="2" charset="2"/>
              <a:buChar char="Ø"/>
            </a:pPr>
            <a:r>
              <a:rPr lang="en-GB" sz="2400" dirty="0" smtClean="0">
                <a:solidFill>
                  <a:srgbClr val="0070C0"/>
                </a:solidFill>
                <a:latin typeface="Arial" pitchFamily="34" charset="0"/>
                <a:cs typeface="Arial" pitchFamily="34" charset="0"/>
              </a:rPr>
              <a:t>Water from reactor converted to steam &amp; used to directly drive the generator turbine.</a:t>
            </a:r>
            <a:endParaRPr lang="en-US" sz="2400" dirty="0">
              <a:solidFill>
                <a:srgbClr val="0070C0"/>
              </a:solidFill>
              <a:latin typeface="Arial" pitchFamily="34" charset="0"/>
              <a:cs typeface="Arial" pitchFamily="34" charset="0"/>
            </a:endParaRPr>
          </a:p>
        </p:txBody>
      </p:sp>
      <p:sp>
        <p:nvSpPr>
          <p:cNvPr id="6" name="TextBox 5"/>
          <p:cNvSpPr txBox="1"/>
          <p:nvPr/>
        </p:nvSpPr>
        <p:spPr>
          <a:xfrm>
            <a:off x="121764" y="116632"/>
            <a:ext cx="5818388" cy="584775"/>
          </a:xfrm>
          <a:prstGeom prst="rect">
            <a:avLst/>
          </a:prstGeom>
          <a:noFill/>
        </p:spPr>
        <p:txBody>
          <a:bodyPr wrap="none" rtlCol="0">
            <a:spAutoFit/>
          </a:bodyPr>
          <a:lstStyle/>
          <a:p>
            <a:pPr algn="r"/>
            <a:r>
              <a:rPr lang="en-GB" sz="3200" b="1" dirty="0" smtClean="0">
                <a:solidFill>
                  <a:schemeClr val="bg1"/>
                </a:solidFill>
                <a:latin typeface="Arial" pitchFamily="34" charset="0"/>
                <a:cs typeface="Arial" pitchFamily="34" charset="0"/>
              </a:rPr>
              <a:t>Boiling Water Reactor (BWR)</a:t>
            </a:r>
            <a:endParaRPr lang="en-US" sz="3200" b="1" dirty="0">
              <a:solidFill>
                <a:schemeClr val="bg1"/>
              </a:solidFill>
              <a:latin typeface="Arial" pitchFamily="34" charset="0"/>
              <a:cs typeface="Arial" pitchFamily="34" charset="0"/>
            </a:endParaRPr>
          </a:p>
        </p:txBody>
      </p:sp>
      <p:sp>
        <p:nvSpPr>
          <p:cNvPr id="7" name="Rectangle 6"/>
          <p:cNvSpPr/>
          <p:nvPr/>
        </p:nvSpPr>
        <p:spPr>
          <a:xfrm>
            <a:off x="4913904" y="733916"/>
            <a:ext cx="4230095" cy="646331"/>
          </a:xfrm>
          <a:prstGeom prst="rect">
            <a:avLst/>
          </a:prstGeom>
        </p:spPr>
        <p:txBody>
          <a:bodyPr wrap="square">
            <a:spAutoFit/>
          </a:bodyPr>
          <a:lstStyle/>
          <a:p>
            <a:pPr algn="just"/>
            <a:r>
              <a:rPr lang="en-GB" b="1" dirty="0">
                <a:solidFill>
                  <a:srgbClr val="0070C0"/>
                </a:solidFill>
              </a:rPr>
              <a:t>Chin Shan </a:t>
            </a:r>
            <a:r>
              <a:rPr lang="en-GB" b="1" dirty="0" smtClean="0">
                <a:solidFill>
                  <a:srgbClr val="0070C0"/>
                </a:solidFill>
              </a:rPr>
              <a:t> NPP</a:t>
            </a:r>
            <a:r>
              <a:rPr lang="en-GB" dirty="0" smtClean="0">
                <a:solidFill>
                  <a:srgbClr val="0070C0"/>
                </a:solidFill>
              </a:rPr>
              <a:t> (Taiwan):  two </a:t>
            </a:r>
            <a:r>
              <a:rPr lang="en-GB" dirty="0">
                <a:solidFill>
                  <a:srgbClr val="0070C0"/>
                </a:solidFill>
              </a:rPr>
              <a:t>604MWe BWRs.</a:t>
            </a:r>
          </a:p>
        </p:txBody>
      </p:sp>
      <p:sp>
        <p:nvSpPr>
          <p:cNvPr id="9"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Tree>
    <p:extLst>
      <p:ext uri="{BB962C8B-B14F-4D97-AF65-F5344CB8AC3E}">
        <p14:creationId xmlns:p14="http://schemas.microsoft.com/office/powerpoint/2010/main" xmlns="" val="1939142088"/>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155590" y="5229200"/>
            <a:ext cx="8826485" cy="1264121"/>
            <a:chOff x="174640" y="4591050"/>
            <a:chExt cx="8826485" cy="996367"/>
          </a:xfrm>
        </p:grpSpPr>
        <p:pic>
          <p:nvPicPr>
            <p:cNvPr id="6" name="Picture 2" descr="cover slide - energy"/>
            <p:cNvPicPr>
              <a:picLocks noChangeAspect="1" noChangeArrowheads="1"/>
            </p:cNvPicPr>
            <p:nvPr/>
          </p:nvPicPr>
          <p:blipFill>
            <a:blip r:embed="rId2" cstate="print"/>
            <a:srcRect t="12454" b="12454"/>
            <a:stretch>
              <a:fillRect/>
            </a:stretch>
          </p:blipFill>
          <p:spPr bwMode="auto">
            <a:xfrm>
              <a:off x="174640" y="4598696"/>
              <a:ext cx="1725293" cy="981074"/>
            </a:xfrm>
            <a:prstGeom prst="rect">
              <a:avLst/>
            </a:prstGeom>
            <a:noFill/>
            <a:ln w="9525">
              <a:noFill/>
              <a:miter lim="800000"/>
              <a:headEnd/>
              <a:tailEnd/>
            </a:ln>
          </p:spPr>
        </p:pic>
        <p:pic>
          <p:nvPicPr>
            <p:cNvPr id="7" name="Picture 6" descr="Refinery_Large"/>
            <p:cNvPicPr>
              <a:picLocks noChangeAspect="1" noChangeArrowheads="1"/>
            </p:cNvPicPr>
            <p:nvPr/>
          </p:nvPicPr>
          <p:blipFill>
            <a:blip r:embed="rId3" cstate="print"/>
            <a:srcRect t="18399" r="1666" b="10312"/>
            <a:stretch>
              <a:fillRect/>
            </a:stretch>
          </p:blipFill>
          <p:spPr bwMode="auto">
            <a:xfrm>
              <a:off x="2217197" y="4593933"/>
              <a:ext cx="1733915" cy="990601"/>
            </a:xfrm>
            <a:prstGeom prst="rect">
              <a:avLst/>
            </a:prstGeom>
            <a:noFill/>
            <a:ln w="9525">
              <a:noFill/>
              <a:miter lim="800000"/>
              <a:headEnd/>
              <a:tailEnd/>
            </a:ln>
          </p:spPr>
        </p:pic>
        <p:pic>
          <p:nvPicPr>
            <p:cNvPr id="8" name="Picture 7" descr="coal04"/>
            <p:cNvPicPr>
              <a:picLocks noChangeAspect="1" noChangeArrowheads="1"/>
            </p:cNvPicPr>
            <p:nvPr/>
          </p:nvPicPr>
          <p:blipFill>
            <a:blip r:embed="rId4" cstate="print"/>
            <a:srcRect b="5205"/>
            <a:stretch>
              <a:fillRect/>
            </a:stretch>
          </p:blipFill>
          <p:spPr bwMode="auto">
            <a:xfrm>
              <a:off x="4268376" y="4591050"/>
              <a:ext cx="1353866" cy="996367"/>
            </a:xfrm>
            <a:prstGeom prst="rect">
              <a:avLst/>
            </a:prstGeom>
            <a:noFill/>
            <a:ln w="9525">
              <a:noFill/>
              <a:miter lim="800000"/>
              <a:headEnd/>
              <a:tailEnd/>
            </a:ln>
          </p:spPr>
        </p:pic>
        <p:pic>
          <p:nvPicPr>
            <p:cNvPr id="9" name="Picture 2" descr="Torness nuclear power station, near Dunbar Scotland, UK"/>
            <p:cNvPicPr>
              <a:picLocks noChangeAspect="1" noChangeArrowheads="1"/>
            </p:cNvPicPr>
            <p:nvPr/>
          </p:nvPicPr>
          <p:blipFill>
            <a:blip r:embed="rId5" cstate="print"/>
            <a:srcRect t="18938" b="5244"/>
            <a:stretch>
              <a:fillRect/>
            </a:stretch>
          </p:blipFill>
          <p:spPr bwMode="auto">
            <a:xfrm>
              <a:off x="5939506" y="4591050"/>
              <a:ext cx="1250074" cy="996367"/>
            </a:xfrm>
            <a:prstGeom prst="rect">
              <a:avLst/>
            </a:prstGeom>
            <a:noFill/>
            <a:ln w="9525">
              <a:noFill/>
              <a:miter lim="800000"/>
              <a:headEnd/>
              <a:tailEnd/>
            </a:ln>
          </p:spPr>
        </p:pic>
        <p:pic>
          <p:nvPicPr>
            <p:cNvPr id="10" name="Picture 9" descr="hydro_3_626_article"/>
            <p:cNvPicPr>
              <a:picLocks noChangeAspect="1" noChangeArrowheads="1"/>
            </p:cNvPicPr>
            <p:nvPr/>
          </p:nvPicPr>
          <p:blipFill>
            <a:blip r:embed="rId6" cstate="print"/>
            <a:srcRect t="2315" r="270" b="9003"/>
            <a:stretch>
              <a:fillRect/>
            </a:stretch>
          </p:blipFill>
          <p:spPr bwMode="auto">
            <a:xfrm>
              <a:off x="7506844" y="4591050"/>
              <a:ext cx="1494281" cy="996367"/>
            </a:xfrm>
            <a:prstGeom prst="rect">
              <a:avLst/>
            </a:prstGeom>
            <a:noFill/>
          </p:spPr>
        </p:pic>
      </p:grpSp>
      <p:sp>
        <p:nvSpPr>
          <p:cNvPr id="11" name="Rectangle 15"/>
          <p:cNvSpPr txBox="1">
            <a:spLocks noChangeArrowheads="1"/>
          </p:cNvSpPr>
          <p:nvPr/>
        </p:nvSpPr>
        <p:spPr>
          <a:xfrm>
            <a:off x="0" y="6574027"/>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pic>
        <p:nvPicPr>
          <p:cNvPr id="22" name="Picture 21"/>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979712" y="5229200"/>
            <a:ext cx="1932616" cy="1264121"/>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5796136" y="5229200"/>
            <a:ext cx="1512168" cy="1296144"/>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4067944" y="5238900"/>
            <a:ext cx="1618253" cy="1286443"/>
          </a:xfrm>
          <a:prstGeom prst="rect">
            <a:avLst/>
          </a:prstGeom>
        </p:spPr>
      </p:pic>
      <p:sp>
        <p:nvSpPr>
          <p:cNvPr id="25" name="Rectangle 24"/>
          <p:cNvSpPr/>
          <p:nvPr/>
        </p:nvSpPr>
        <p:spPr>
          <a:xfrm>
            <a:off x="0" y="97468"/>
            <a:ext cx="7884368" cy="523220"/>
          </a:xfrm>
          <a:prstGeom prst="rect">
            <a:avLst/>
          </a:prstGeom>
        </p:spPr>
        <p:txBody>
          <a:bodyPr wrap="square">
            <a:spAutoFit/>
          </a:bodyPr>
          <a:lstStyle/>
          <a:p>
            <a:pPr lvl="0"/>
            <a:r>
              <a:rPr lang="en-GB" sz="2800" b="0" dirty="0" smtClean="0">
                <a:solidFill>
                  <a:schemeClr val="bg1"/>
                </a:solidFill>
                <a:latin typeface="Arial Black" pitchFamily="34" charset="0"/>
              </a:rPr>
              <a:t>Overview of the Energy Industries</a:t>
            </a:r>
            <a:endParaRPr lang="en-GB" sz="2800" b="0" dirty="0">
              <a:solidFill>
                <a:schemeClr val="bg1"/>
              </a:solidFill>
              <a:latin typeface="Arial Black" pitchFamily="34" charset="0"/>
            </a:endParaRPr>
          </a:p>
        </p:txBody>
      </p:sp>
      <p:sp>
        <p:nvSpPr>
          <p:cNvPr id="26" name="TextBox 25"/>
          <p:cNvSpPr txBox="1"/>
          <p:nvPr/>
        </p:nvSpPr>
        <p:spPr>
          <a:xfrm>
            <a:off x="0" y="692696"/>
            <a:ext cx="4932040" cy="2554545"/>
          </a:xfrm>
          <a:prstGeom prst="rect">
            <a:avLst/>
          </a:prstGeom>
          <a:noFill/>
        </p:spPr>
        <p:txBody>
          <a:bodyPr wrap="square" numCol="2" rtlCol="0">
            <a:spAutoFit/>
          </a:bodyPr>
          <a:lstStyle/>
          <a:p>
            <a:pPr algn="l"/>
            <a:r>
              <a:rPr lang="en-GB" sz="2000" dirty="0" smtClean="0">
                <a:solidFill>
                  <a:srgbClr val="0070C0"/>
                </a:solidFill>
              </a:rPr>
              <a:t>From:</a:t>
            </a:r>
          </a:p>
          <a:p>
            <a:pPr marL="266700" indent="-266700" algn="l">
              <a:buFont typeface="Wingdings" pitchFamily="2" charset="2"/>
              <a:buChar char="Ø"/>
            </a:pPr>
            <a:r>
              <a:rPr lang="en-GB" sz="2000" dirty="0" smtClean="0">
                <a:solidFill>
                  <a:srgbClr val="0070C0"/>
                </a:solidFill>
              </a:rPr>
              <a:t>Fossil </a:t>
            </a:r>
            <a:r>
              <a:rPr lang="en-GB" sz="2000" dirty="0" smtClean="0">
                <a:solidFill>
                  <a:srgbClr val="0070C0"/>
                </a:solidFill>
              </a:rPr>
              <a:t>fuels:</a:t>
            </a:r>
            <a:endParaRPr lang="en-GB" sz="2000" dirty="0" smtClean="0">
              <a:solidFill>
                <a:srgbClr val="0070C0"/>
              </a:solidFill>
            </a:endParaRPr>
          </a:p>
          <a:p>
            <a:pPr marL="723900" lvl="1" indent="-266700" algn="l">
              <a:buFont typeface="Arial" pitchFamily="34" charset="0"/>
              <a:buChar char="•"/>
            </a:pPr>
            <a:r>
              <a:rPr lang="en-GB" sz="2000" dirty="0" smtClean="0">
                <a:solidFill>
                  <a:srgbClr val="0070C0"/>
                </a:solidFill>
              </a:rPr>
              <a:t>Oil;</a:t>
            </a:r>
            <a:endParaRPr lang="en-GB" sz="2000" dirty="0" smtClean="0">
              <a:solidFill>
                <a:srgbClr val="0070C0"/>
              </a:solidFill>
            </a:endParaRPr>
          </a:p>
          <a:p>
            <a:pPr marL="723900" lvl="1" indent="-266700" algn="l">
              <a:buFont typeface="Arial" pitchFamily="34" charset="0"/>
              <a:buChar char="•"/>
            </a:pPr>
            <a:r>
              <a:rPr lang="en-GB" sz="2000" dirty="0" smtClean="0">
                <a:solidFill>
                  <a:srgbClr val="0070C0"/>
                </a:solidFill>
              </a:rPr>
              <a:t>Gas;</a:t>
            </a:r>
            <a:endParaRPr lang="en-GB" sz="2000" dirty="0" smtClean="0">
              <a:solidFill>
                <a:srgbClr val="0070C0"/>
              </a:solidFill>
            </a:endParaRPr>
          </a:p>
          <a:p>
            <a:pPr marL="723900" lvl="1" indent="-266700" algn="l">
              <a:buFont typeface="Arial" pitchFamily="34" charset="0"/>
              <a:buChar char="•"/>
            </a:pPr>
            <a:r>
              <a:rPr lang="en-GB" sz="2000" dirty="0" smtClean="0">
                <a:solidFill>
                  <a:srgbClr val="0070C0"/>
                </a:solidFill>
              </a:rPr>
              <a:t>Coal;</a:t>
            </a:r>
            <a:endParaRPr lang="en-GB" sz="2000" dirty="0" smtClean="0">
              <a:solidFill>
                <a:srgbClr val="0070C0"/>
              </a:solidFill>
            </a:endParaRPr>
          </a:p>
          <a:p>
            <a:pPr marL="266700" indent="-266700" algn="l">
              <a:buFont typeface="Wingdings" pitchFamily="2" charset="2"/>
              <a:buChar char="Ø"/>
            </a:pPr>
            <a:r>
              <a:rPr lang="en-GB" sz="2000" dirty="0" smtClean="0">
                <a:solidFill>
                  <a:srgbClr val="0070C0"/>
                </a:solidFill>
              </a:rPr>
              <a:t>Nuclear;</a:t>
            </a:r>
            <a:endParaRPr lang="en-GB" sz="2000" dirty="0" smtClean="0">
              <a:solidFill>
                <a:srgbClr val="0070C0"/>
              </a:solidFill>
            </a:endParaRPr>
          </a:p>
          <a:p>
            <a:pPr marL="266700" indent="-266700" algn="l">
              <a:buFont typeface="Wingdings" pitchFamily="2" charset="2"/>
              <a:buChar char="Ø"/>
            </a:pPr>
            <a:r>
              <a:rPr lang="en-GB" sz="2000" dirty="0" smtClean="0">
                <a:solidFill>
                  <a:srgbClr val="0070C0"/>
                </a:solidFill>
              </a:rPr>
              <a:t>Hydroelectricity;</a:t>
            </a:r>
            <a:endParaRPr lang="en-GB" sz="2000" dirty="0" smtClean="0">
              <a:solidFill>
                <a:srgbClr val="0070C0"/>
              </a:solidFill>
            </a:endParaRPr>
          </a:p>
          <a:p>
            <a:pPr marL="266700" indent="-266700" algn="l">
              <a:buFont typeface="Wingdings" pitchFamily="2" charset="2"/>
              <a:buChar char="Ø"/>
            </a:pPr>
            <a:r>
              <a:rPr lang="en-GB" sz="2000" dirty="0" smtClean="0">
                <a:solidFill>
                  <a:srgbClr val="0070C0"/>
                </a:solidFill>
              </a:rPr>
              <a:t>Wind;</a:t>
            </a:r>
            <a:endParaRPr lang="en-GB" sz="2000" dirty="0" smtClean="0">
              <a:solidFill>
                <a:srgbClr val="0070C0"/>
              </a:solidFill>
            </a:endParaRPr>
          </a:p>
          <a:p>
            <a:pPr marL="266700" indent="-266700" algn="l">
              <a:buFont typeface="Wingdings" pitchFamily="2" charset="2"/>
              <a:buChar char="Ø"/>
            </a:pPr>
            <a:r>
              <a:rPr lang="en-GB" sz="2000" dirty="0" smtClean="0">
                <a:solidFill>
                  <a:srgbClr val="0070C0"/>
                </a:solidFill>
              </a:rPr>
              <a:t>Solar;</a:t>
            </a:r>
            <a:endParaRPr lang="en-GB" sz="2000" dirty="0" smtClean="0">
              <a:solidFill>
                <a:srgbClr val="0070C0"/>
              </a:solidFill>
            </a:endParaRPr>
          </a:p>
          <a:p>
            <a:pPr marL="266700" indent="-266700" algn="l">
              <a:buFont typeface="Wingdings" pitchFamily="2" charset="2"/>
              <a:buChar char="Ø"/>
            </a:pPr>
            <a:r>
              <a:rPr lang="en-GB" sz="2000" dirty="0" smtClean="0">
                <a:solidFill>
                  <a:srgbClr val="0070C0"/>
                </a:solidFill>
              </a:rPr>
              <a:t>Maritime (wave, tide etc</a:t>
            </a:r>
            <a:r>
              <a:rPr lang="en-GB" sz="2000" dirty="0" smtClean="0">
                <a:solidFill>
                  <a:srgbClr val="0070C0"/>
                </a:solidFill>
              </a:rPr>
              <a:t>);</a:t>
            </a:r>
          </a:p>
          <a:p>
            <a:pPr marL="266700" indent="-266700" algn="l">
              <a:buFont typeface="Wingdings" pitchFamily="2" charset="2"/>
              <a:buChar char="Ø"/>
            </a:pPr>
            <a:r>
              <a:rPr lang="en-GB" sz="2000" dirty="0" smtClean="0">
                <a:solidFill>
                  <a:srgbClr val="0070C0"/>
                </a:solidFill>
              </a:rPr>
              <a:t>Geothermal;</a:t>
            </a:r>
          </a:p>
          <a:p>
            <a:pPr marL="266700" indent="-266700" algn="l">
              <a:buFont typeface="Wingdings" pitchFamily="2" charset="2"/>
              <a:buChar char="Ø"/>
            </a:pPr>
            <a:r>
              <a:rPr lang="en-GB" sz="2000" dirty="0" smtClean="0">
                <a:solidFill>
                  <a:srgbClr val="0070C0"/>
                </a:solidFill>
              </a:rPr>
              <a:t>Etc.</a:t>
            </a:r>
            <a:endParaRPr lang="en-GB" sz="2000" dirty="0" smtClean="0">
              <a:solidFill>
                <a:srgbClr val="0070C0"/>
              </a:solidFill>
            </a:endParaRPr>
          </a:p>
        </p:txBody>
      </p:sp>
      <p:pic>
        <p:nvPicPr>
          <p:cNvPr id="122882" name="Picture 2" descr="http://upload.wikimedia.org/wikipedia/commons/d/de/Nellis_AFB_Solar_panels.jpg"/>
          <p:cNvPicPr>
            <a:picLocks noChangeAspect="1" noChangeArrowheads="1"/>
          </p:cNvPicPr>
          <p:nvPr/>
        </p:nvPicPr>
        <p:blipFill>
          <a:blip r:embed="rId10" cstate="print"/>
          <a:srcRect/>
          <a:stretch>
            <a:fillRect/>
          </a:stretch>
        </p:blipFill>
        <p:spPr bwMode="auto">
          <a:xfrm>
            <a:off x="6012160" y="908720"/>
            <a:ext cx="2997041" cy="2039237"/>
          </a:xfrm>
          <a:prstGeom prst="rect">
            <a:avLst/>
          </a:prstGeom>
          <a:noFill/>
        </p:spPr>
      </p:pic>
      <p:pic>
        <p:nvPicPr>
          <p:cNvPr id="122884" name="Picture 4" descr="https://encrypted-tbn1.gstatic.com/images?q=tbn:ANd9GcSpXpJFsegwE4DIK6vuZNMwJzeJm2nylTt-oPx7xK7vTxCR1Fd_"/>
          <p:cNvPicPr>
            <a:picLocks noChangeAspect="1" noChangeArrowheads="1"/>
          </p:cNvPicPr>
          <p:nvPr/>
        </p:nvPicPr>
        <p:blipFill>
          <a:blip r:embed="rId11" cstate="print"/>
          <a:srcRect/>
          <a:stretch>
            <a:fillRect/>
          </a:stretch>
        </p:blipFill>
        <p:spPr bwMode="auto">
          <a:xfrm>
            <a:off x="6012160" y="3212977"/>
            <a:ext cx="2976599" cy="1872208"/>
          </a:xfrm>
          <a:prstGeom prst="rect">
            <a:avLst/>
          </a:prstGeom>
          <a:noFill/>
        </p:spPr>
      </p:pic>
      <p:sp>
        <p:nvSpPr>
          <p:cNvPr id="122886" name="AutoShape 6" descr="data:image/jpeg;base64,/9j/4AAQSkZJRgABAQAAAQABAAD/2wCEAAkGBxQTEhUUExQUFRQVFBQUFBQVFBQUFBQUFBUWFxQUFRQYHCggGBolHBQVITEhJSkrLi4uFx8zODMsNygtLisBCgoKDg0OGhAQGywkHyQsLCwsLCwsLCwsLCwsLCwsLCwsLCwsLCwsLCwsLCwsLCwsLCwsLCwsLCwsLCwsLCwsLP/AABEIANQA7gMBEQACEQEDEQH/xAAbAAACAwEBAQAAAAAAAAAAAAACAwEEBQAGB//EAD8QAAEDAgQEAgkCBAUDBQAAAAEAAhEDIQQSMUEFUWFxgZEGEyIyobHB0fBCUhRi4fEzQ4KS0gcVI3KissLD/8QAGwEAAwEBAQEBAAAAAAAAAAAAAQIDAAQFBgf/xAA1EQACAgEEAQIDBgUEAwEAAAAAAQIRAwQSITFBE1EFImEUMnGRoeFCUoGx0SPB8PEVM6IG/9oADAMBAAIRAxEAPwD57ruvbuzwegmtCyA2wi+dgmBQbXKiFaY5jwqJk3FhZgU24FNEFw5Ss2FWLPkptjINgKaIG0EDCrYpBqFCzbURnK1mpBSg2agRqpt8h8DQE1k7CaUbAxpqBPYm1iqtSEjZSMQPWlZSG2Eh6a7Fo7Mgmagg6VrBVAOI5oWMkwC5BsZIA1ErGURNR3NJIpFCXFTY6AS2MdK1mJJRNRwKUwQRQoxoTCsNrVSK8itjGtTitnOAWMRIS2bk71iWzbQgVWPCAGAN09i2Q4hC0HkNsQimK7Ie4JZMyTK5qKLZbaGKxRUhdiJbWR3G2IIVU6lwI4gF6DY9Al6XcFRJaUUwMIvKZsG1DKeJIBHMfhQUhXjTZXcUGylEShYaCp81rA/YColbsaIolKxwYSMJxchYaALkLDRLVgB5kQUE1OhWNBVLEaCzrWDaDmQsNAFyVsaiWFaLtmY5rgqpk6YOZGw0cCtZqGU6ZduB3RQrkkQ+ke/ZJNGUkV3NUmVTJuibg4I2AIIpgJTMwBKRjUc2osmbaOY8KiZNpkucFm0BJkU6uUhwiRpIB+BS2NQrEVS4kkyTulbHSSFFxWsZJEXQDwC4JQoAyEGhuCJKVmpAOlAdUNTEwmBFAY6E5OyQFmzHSiAgoNhQDkjGQYCdIDJhPYpy1mJC1mYym7mYCaxWgX1SklIKihJqKTY6idnPJaw7UT6xHcDaT6xGwbQxWT7hXAjOhYaFvSPgZEB6yYaJzJrBQJKDCQXLWGiMy1ho7OhZqBc8oBUUCaiDY21ASlDRErBGhEQuYaowe80uPeB5BJPevug48mi3E0okYdt9sz/+S5pSyp1uZZRg1dAOxzNG0GNMETc623Koo5fcRuF9FXEkTAYGxYwXGetyYV4WuyMqFMsb6b9uiZsAZw8Pg6RM/wAuoI8Pml3cDC3HkI6KsehGQExiYWMSFgHImBcUrChJcplEiA9Y1EysaiCVjEsKKZmgimYAXJWFC5SWPRIcnTFolEwJclsNHZkbNRGdCw7Ti9CzJAFyA1AoBOKwSwE5EsYSgXugEDmSYAH1SZMigrY0YOTo9HhcJhqYhznVb6ghgPhc/Fedlzyk7XB0wxKKplmi3Az/AIcd6jz9VH1tR/P+iG9LH7A1sbgxpQpzOpc8z/7kFPN/O/0M4Q/lRWfxbDjShQH+mfmU15H3OX5ibY+yF1eKMqOZ/wCKmWtBkAFoc3UMOUiBN7K+JTSfLBLa/Bn8Qq0nGabCzpmLm+GaSPMrvwvJXznLkUF90pK9ky5gajYc12jtekbjqFKbaaaKQp2hNegWOLTtvsRsR0VYu1ZOSp0xJRMFTw7nGwsNTspTkkOlYzHYPKzMNjcbmd/P5qMZ2yuylZnKlgo6VjUTKIDsy1hoIuTWLREoWEW9KMiA5aw0GHI2LRzljICUoxCxjpWCQCsYglYKIlAI8FPZKiZQaTMG02P3Kk8MGHe0WMA0EkETaRN4XPnxqKTRXHK+xzsKDNgufdyitccFENXoqEV4ORzl7mlw9mvQLSpVQYcpiBSVrIUG2gtuRqDZQIKzpqgq0zcw+A/iKWUf4rBLP5m7s77j+qhHJ6bp9F5R9SNrsx8Hgc74NgNfOw/OSvOdIjCNmjj6raTe1gB9lyybbOmK2o8zisQXmT4DkqRgkI3Za4OQMxcAQRlIPLdRzTakqK44JoDieA9WQRJY73Xf/V3X5q0ZqQkotFKU4lEOK1hQTXIpgaJJRACUAoApRgqbr3RTA1xwFUd5ItgSoWUBiJQDRxKxqIWCQULMDKAR8pidEgomomVgUaPBqD31IY1zrEGASB3Oy5NZkjDH8zorgi3I9XgvReq73i1k8ySfhZeFk+IxS+WMnX0r+53rA320aDP+nOUZ34huU6ZWEz0uVX/zU6tYn+f7EXoVfMi/h/Q3Cs/znuzCIhrYST+LaiX3Ypfn+w8dHjXbLB9F8DTHtB7p51PoEsviOta7S/Bf9hWlwew2nhMAz/Iaf/US75qa1Grl3kf9OB/Rwr+FF6hxHBsFqFEGLew2Z6pl6jXzSb/qwpQXSEP9L4s0MaByaAjHH7iym30eT9JvSFry0MpsaYNmNa3MSbucRrtdehppOMW2/wAyOSO59GJVxGG9XlrNzPN/WBxDgeTRpHQhBZdQ8lw69gOENtM8tWiTlkibE2MbSF7EW65OQLDVy09Dr91PJHcPGVG7gsSCDTfdj/wEHYhcybgy3EkZXEsAaToN2m7HjRw+hG4XZGW5WczVMplOY4FADJJRNQMoBoElBhSIzIWGiQ5FM1EtE6Se10WzUWqXDajv0wObrfDVTc4oZQbLtDgf7neDfuVN5vYdYvcysZRLHlp2Nu2oPkqqVqxGqESiYhYI6UbJ0E29hdGwUek4RwqkyH4j2txSBgf6jv2C48up8R/MvHD7m5/3kCzA1jdmtAAHgvPyc8nTHg5vHSDOZc8oWyiYdT0oc4Q51rWSekByKVT0h/mWWEXcVa3pKOadaeQfURUq+knJUWnaEeRMR/31ziqx04jyEYvi7iIaD3VlpX7CeqvcHCsc4hzz4fdNHEkNz2UMcyKju/zv9V3wikrRzTk2ysnFIhKGy1ha2x8OhUskPJSEl0ejwNYVqfqKnukyHfqY7ZzfqN1OM9pSULMDiXD30ahY8XFwRo5p0c07grqTTVo5ZLa6ZTIWNZyYJZwvDKtS7WGD+o2HmdUkpJdjxi2XG+jdU6uYPEn5BJ6qGUBzPRr91T/aI+JSPL9B1At0eB0m7F3c/RI8shtiLjcKAIaAB0ACWw0GWLGALVgmN6R4QFjag1acj+xktPnI8Qq4n4EkvJ51WJkQsEeEUTYxr7R8d0wtc2GK7v3H5qEtPBjrI0d69/NTelG9U576g3CT7KzLMmdTYXOhzok63KWenlFWho5IydM0n4Km0aFx5mVwqcmzpcIpFc4dp/T5kqvInAFakGxAHkuvTQjK2yGabj0AGrvUUujkcrJDUQWbOFbYdlwS4bO6HMUzMxrJe49flZdcF8qOSUvmZX9SmF3Hfw5QoO4YzCHksa2aeEoOBBi4XFljtdnZinuVHr6PDG4uiKb7OF6b92nkf5TuFGGo2SKzwqaPH8R4DUpPLHtIcNR8iOYXoRyRkrRwShKLpmjwn0aiH1RO4adByLvsozzXwi8cTXLNp7P6KVlxWVEAuqEKCJcUDC3VYQtBKtfHtAuQm58AMzEcX5AlUWOTJvKkUKuPeQ4WyuEEa7z9FWGPbyJLJfBSyqtCWRlQo1hhqNAsPKiLZOVEFkgLAsY65QSBZLBBnkjJWmjKXKNnGGy8FKmenKXBTar7SO6yKtOYXZpVVnPn8HNorsOaxrcMiDcauFwpyjoF58/vtHfj+4mIbw0nZdm5HBdsuYfgLibNPgFKWaMVbZVY2zawXoVVd/lkd7fNedl+M6XHxvTfsuf7HRDR5X4/M3sF/wBPXfrc1vYSuCfx7d/6sbf48HRHQ/zSN3CehmGp3fLu5geQXm5vjGeSe5xivpy/1OnHpYQfHJpYajhqX+GxgPQfUrzpa6M/4m3+h1LGytxGqx72mpSpuLTZz2gkDoVOWs1be23FfRh9LH32zzXpRXb60ZQ0CI9nQwdfzkvofg+acoSjPw+Dk1EUmmjzmLrtmy9xSRzNFGpigFtyBRQxHFGjVyyt9IFoza3FifdHibKiwykTeWKKNXFPdqfL7q0cKRN5m+hLm7691VJIlubBKNmQMLBs4tWNZwasayQ1EFhwsCzsqJrJDVgNhgIijGsQFbNJ7ZaOwXjZKUmenHmKAo4eSs8iSFUeS5TwBKtpc63NEdRHg08H6PVH+6xzuwJV56zHD70kv6nPHBkl0megwXoPVIlwDR/Mb+QXm5vjungrVv8AA6ofDcj74PTYD0LYGw9/+0fUry38XeTJuiq/E746ZRhtfJpYf0XoNNmz3v8ADRcubXazNNxjkpfRDwwYoL7posbSpiAGjoAAuHJPHVZG5P6ts6FGX8PAFTHAD2QlU21/pxSDt92LpcRmcxAgE2VcSnJP1ANLwYtfije/crnWlgvqNvZl4rjXgqxweyBuMvGcdlsHUaHouiOBeQbjynHONkPbvIItc2hevoYKNnPlZkV+LVDYNInnZetix7nwceSexclWoXH3nHsLLujp4o4pahvoX6qNP6qqil0Tc2+yAETWCWoDJnQjQASFggwsE6FjWEAsCww1MLZ2VY1hZFgWE2miK5BtpoA3D6VFDoTeeg4bwp9Vrco8dAPFfKfE9bjwZZKTPe0eN5MSaPR8N9GmMM1DmPJth5r5/P8AGsklWNV9Wd8NIl949HguF0W6MaCNZEn4ryp6zUzfM2vw4/sX9KCXRr0ntboUsU7u/wBQMc3iEaBduLLkiqghJRT7OrYwkZgQI1HJdTwTktyde4m5Lgq0+LBpcZk5bK2DF6bcr5FlK+CjjONAw4a6HvzT+mpO65NuaMXFcZMm6dYmCyhW447SYtCdQBZlYjifVUWMFmbiOKdVSOFsVzoycVxcc10w07JvKimXuqEEkhvLcruw6VJXIjLK/BYfovTwcM4tTzG/qJIXWcNnOaswpkFqAUwHMQGTAIWDYDggMmCGoBskBEDDhYAyE9i2dCwCWlFMzXAYWFaLuBwT6rg2m0uceW3UnZQz6jHghvyOkHHinkltirPacM9FW04NT23bt0YD9V8hr/jWpzvZp1tXu+/2Pa03w3Fje7I7ft4N5lKLSAOQ0XgfY8k3um7Z6m+KVRNLhtKi43mRfWy68Pw/HfzCPK/BXxWPbnJGk7fBDJo8bfQFkYp/FANIRhghHpGcmynX4x1V1Bi2VG8ZIJM62VoxdciNmfiOJ63TLFZtxn1OKRuqrELuM/EcV6qscNiynRl4njPVXjp2SeW+ii7G1H+6D30C68ejb8EMmdR+8wWYVzvffHQX+K7sehXl0cstWv4V+ZFHDtG3ndDYonQm2kXGIhGEKmH7xHU8YxT2wuxnnJ2ClsJLkXZkAQgMgcq1BsBzVmMmQ5qBkyGhZBYcIiDCYRFSsGFhiCPNBhs1uBcHdXMk5aY9553PJvMrl1GpWJfUvi07yP6H0PhRpYVoNNoB2m5PNzjuvAzKWWe+fL/serihHGqjwHieNCoZdZ3MaLnnC+WWRm1eJbJHEJ1PiRaHXuRCXaHgz6mM6orGBsr1Mf1TLEK5FWrxBUWMVyKdfinVUjisR5KMzEcY6q8cDJyyt+Ci7HPf7oJ+XmrLDFdiNyZDcK93vOjtddeDB6nK6OfNmjj77LFHDMbsCeZuu+OKEfBwzzZJeR5cq/Qkc11ytYaK9MLil2erDpFimEowxpvpKtgTuzi1srqINR1uX5zVpZDjiuQWjz3RXuFnfUfn50TJm4oXluhY98AEIWE54sszLsgIoLIAv+dFgvo4rGGFETomOQ+y34A/E0uB8NbVdmqOy0mn2jN3fyt+pXLqc6h12dWDA8j+hv4niTQYpgNYLNA2AXkylbs9VJJUitU4hKlKxkJdjlFwsbdQp2OQ9I28TUx/VMsYN5XqcR6p/TZN5EUMVxS57lUjg9xHlb6KoxFR/ugnroPNUcYREUZvsczhpN3u8G/dK8nsh/TS7COFY3Ro8bn4oxk32Z8dBItgQdN8Ar1NG0sbPM1auaBbcroT5IPhDGtTIRs4DoeaNMbtiKQsuJ8M9WC4HNQozdKx4Nhf85LriqikmeRkk5zbZDoKdxTEVoEDXeVNvkZuwHNtG6PCCmKzT0QuylUC46JHLoKRB1TqXgIGyFh4sYxoIJ3G6aLtCt06JLTyWpgtDTSjVUarsVSvoDN/TqhYaBLyLAka6FQy4oTq0Xx5ZR6IOIf+7z+65ZaOL+6zpjq5LtAuxVQWt5/dRejd8FFq00A/EVP2/ELfZJoH2mL8gmpV5fEI/ZJBWdPpiC6oeQ8UfszQryJBNw7jq7yCp9mSJ/aK6Q2jQbc6nqnhjj1RKead9mthz7I7LysqSm0vc9XG7gmyKxSIaRUIV10QZyBrQylEHuvV0delyeXqucnBzGjr1K6Y7OiDbYwkf0WnJLoXkhrTrz5rJuuAtroRRXHNWevB8DMs/VNCLZHUz2xr3DbG/wDddXC5PNlb6BNW/X6aJJTdWNs4ONSORQ3OKBtTYirU/OqlKRWMSc0Ak6nkqKcUuTVb4AaPuhVqgv3Ja2/IIpqwN8DcvMT4K3bEv2JpMieoQikujSd0C2/Qp4u0HhM7KTczP5dTW6XLBaXCOyki0T13Q5apBtJ8gAzbQ/kpXJdDNULebwhyOkSxwA2J84Txb9gNO/oSXTrYT8Fnb7BVEgyCh5KQVIrNdEpbXkpNdB1H8hC0mq4JKPuQCTpoptvwFpLs1sGPYb2Xj5uJs9bA7xo6qpWUkVCuhPg5LdnQlswbRYx9F6WmnWLo8/U16hLtB8dNF2Qnaujnj5HUjseW3NFTjbVE5As27X7pYuojMr0wudnrx6GsTwdHDqpXOiHn4+Q5FM3wQQneZAj4oX7j+KOqSTbT5ypO5M0aS5BFAzzMGG9tYTyjJ8UNuTQpzjJ++8KSk1Kh0lRapEv2mPAgLoUpOvJGSUBpAA579kdyUSfLZEJoO0gg0uvWFoy+agy+hDvZN72+f9k05uHYeJLgDNJs6TpH3SOXs+R3FpcoN9F0B2h3BWcJUn5EU48orhhzSpJNyK2qHVqQMZbc10Sx9UTjNrsH1QG6akujb2xZo3Qofe6JyWshtDGdPkingzra6Hp2GedeBlCkNHajSRKMIrqROc5do7KSeQ5qTts1pL6mlR08/mvF1j/1XR7Oi/8ATEXWXNZ0SKhXQn8pyPs5I5DUHT3Pa3Nd+mfyHmaz79I6pcyO0x8leWSUpcHNHhUS0xp+RsjDJTM+QqlWG2HPzVfV3PgEY3LkH1JAus4M7oaqEuOgmtIGmtwptyXDRwzlulZBZmt2RXzOmbdt5JrUANfABPOCg/mBHI30N9U3L7p7yrJwq0hd0r7EUBBAIsZvGh2UoO3yUk21aFOojNYaC4vfqpTjU6SHU/ltsYKR3ga/HustyfIrkjhTOnxkRZBxm/wM5IcRAEnWVZuqVk7vwMNAhuY9x91ba0rYnqJypCpgTAM8/sp5J0lwinbqytQGeoSBA28ALlaMbkdmeW3Ek3yX6mFkfq8TOq6tio85ZqfgqClFyDPP6qSgk7Lue7oEtOoRNa8k+qKKTNuR1OmCbH7LJWzSlSHOp25J2uCalbEkwJSWkiiVugQCdCfzqpuXsN12SKZgR5CNCpNSaM5Iu4UHLfVeJq7WR2e3oecSoiuFyJnS0U10J/Kcr7JSNhObTkjW5t9V24I2keZq5VNl7DlwsL352iPzyXr6ec72rk87Jtq2W8fgWNy5XXcxrj/K46tlUyadS46YqyVXNmM6gZDSN5Xnem8b2tcnUppxtF8smTyPxXW3atHMpVwc6nZTlF0mBS5INO1thutSa4CpchNbmiduqq36qp9oVvb0QW87KeP6sNgZZt99VoO7GuhgoOuSCOWyKd3uA5LwJ9Xlm+vO8LfdQynuoFw9kSJOnTukk1sTf7DLvgPC0g50nSbg7nktjSdNi5JOMaQ/HVguzJNKJHDBiqERDj5KGPbJVN0VyXfyg4Q0w2GkHxv5Lpg4pcDZvVcvnQ9s7GQqpcEXXkEM5/FarDdA+og/RbZTDvtA1DBQfAY8oiIQUa6DdnVDZDI+DR7K77X581HJKlZdckkAxBIETtHkkbvoCdeAqbpcMpEaGBcJFNSkqFkqTvss0N9bFeJr+MvB7vw13hBrrhO2RSK6Iv5TkfZyRsYs4QZobaNCd7r2ND/qQUejxdc9uRsbh8OWyZMA8tV2YMGxto455E6GkmOx81TJkah9bErkl5nsfgtKaavwzLgJjYHfVBNpCyds0uH8IqVByb+52nhzSynXFjwxSnz49zTHo7SGrnOPQBoPaVPl+C3oxX8VsP8AhKVO0CetaiPMZwQmV0TcIJ8r9V/kS71fKiB1rUP+blmn7jxjH2X5gmoznS/0vn5UUu1FFNL2E1aQOx8G1nfKiEyihZO+kZlalF8p8adQf/KEyRF8f8X7mdUvoB2kW8BmPyStjx4/5/mhL6kQkcq7KVfQh1TMRfdGUt/A6jSLdOJMXFoNwD2MXS+mlLtEZXSspM4cZ1MdI+66Fhdnd9ug48/saOHpOB9ky3rt5yfiVfGpr8Dkz5MEldUy3l5i/NX/ABOG66YFUgDVBjRTYtr2my1pjuMkc4CFgK7Eh6HBSiMgcDOnLT4qUoqXA25xHhjRFoG++1kHsj3wJcmS2i2LdzHzReOO3j9BXOV8nYdkA9/wr5r4mtuRfgfR/C3eN/iBiGrzEz0JIouC7I/dOR9kQphL+CkN0vMiBeR819FoHLHiUZL8D5/WyjPK3FjtrzM/Douncq57OV8PgEs/v9VDbb4NZYoYcu0Gm+ypFXViN+x6HgXBwXjMA8xIEwBGvihkZbTwUpV2euocFnUBokABzpvvcaqO5I9SOltcpfmJqsphxpljS4G4EPmxuXPt4Hom5YjUIy2UrEVtxLBGv/nptIH8wFOB/VYD4/7/AGKFarGr2gc/4pg8JFP6okZPnv8A+v2E1Kx1zE9RWxbx4ZWgHwWsCTfn9ZP/AGMjG1xvfu2r/wDpUv5JrJS67/v/AJMXFV2i8AdmsHyB+aVtIVN3wVx7Yk+Ame2uiMakrA3tYl2GBmfPzlRmq4Y6yNdCamCAcBMg89jrBUZyakl+pSOZ035LTnWH2VX8/wApGuRlEACCfNevGq5JTtu0OdbRM0IuexE31KUpXBLmzqmqwJ10IfQO1lNw9iscnuTTndNEEq8C30yDIPglcWuUOpJqmNBi/OFDJKmL2WaMX05wd/zVPGSadkZWugKDYv8ApmPsVKEtnPjoabv8S1ToGJvB0JFrax5jzXgfGJR9SKT8HvfBbcJN+4nEMXkKR7EkUXUl2Ql8tHHJU7HYei0SXaiLcl7Gi0ca3z5fseLrdXKXyQ69w3Agxvrr8J7LtySlu2ex56ar6FqsYi82I/ur5puO2nyRjzYfD2y8D2dZ9uzTH6T3Ulk/hRRJXye+qYJz2B2QNaR+giGgj9JaSIlBNJ9noTxznDiNL6FRjKlG5ESTDgBOX2AG3EBoySBf3jomdPpkYrJj+8q+peHERlJtLYJvqbCYPSVPYdLzOr8opV+MUwDdpqOi4g5QDftp8UdjJvPBLmrYvF8aZHvAkXAizTzFrFCnY0ssKuzFxPH9TmJPJtj2LhdZ8EPVfuY2K45msAb/ALiT85XNLUxTpB5aE1Zy5iY5ACJXVJOMN/5HOpbpUV3BlpkybX2GpPignBx3e463LoJjhIA5fEf3+Cmp8/I+xZLi2c43O2o/ujVN88g8EPAaOZERf86qMvTxxe3ljRtsAtDxMkXMdkMcdy3Nu3/Xga9jqrLWIpAr3JQT6OeEmhTDeCgvYdpVaDNODKO2mKpWqCeDqPJZ8Ai10yPWT9QimHbQl9O8hLt5sdS45Htp2T0TcuQH0ZXPmx7xozoh5g5fAHruoza3bWMlxZd4c31rm02gjM7KO5suXWaqOLFJ+1/oNiwOeVL3PXcewJbTpNyhrW5msaIMiAS6ZuTqV+eafVSzZJZG7b7f+39D7iOGOOChHweaq4WV3eqkK0eh9HfRfOwvOQ5mvbDploIs4Ro7quWWuk88cULXIk9PF43u8o8i6i1pO+o8JkL9D0ijFX2mfETm729UxTcUC0iLzebkEafnVHJlSi0135M8TjJMjDNBiTaJG9uSlhUW05vrlf4NkbV0c+WkHnNhsN08E4yU/cyqSoq/xTmz6uq9vRrnNnuAmUFzTOqDkuGgWccrz7VV5OxLiT8Ssl4seeO+QK/EqhMue4+Nz4o0xVhiyGYk8zCzx88MV40ujUwnHn0xDWU3s1yvYCZ55tUmeMu4FMM3jVNJ/iHiONUawc00yx0SMsETtyi653k+V2UzU47qpmNTEXGs+ULhjuu0SbvguufAAXoTk1BRRzJW7JNIDTTZNOG35V5BvZLhEWiIWjjaj10Bc+Tqg/dfbTRPki4u3yaP0AqMuL7R2BUciTad2NGT9hlNuRonWB5KyTwpcdiye98FmnB1XrqiErXQdTDjX5IuIscj6K9RoNtErVlYtorNaWnmppUy1qSDLpTi1Qp1M7JHu8FFKPkZSrHQ6oqV9iSxrtDS47IsSiDTBvuubJivkKk1wXOD1MlVj/2uB8ivM1emlqMc4/RlcOb08sZPwz6caTatMveQ4e+2P0wIAn6cyV+XOWTDk9FKmnTs++i4zW5cplfC8CAu4zmsQBHvGddtlaOscpOEe/AHGuRnH64wlOGGHOYWtZqADMu5iJXf8K+H6jLq0prrls4tdqoYsDl+R8tq05MgkL9Nx41So+I3tt2IqUid+h2kJcmFyuvyKRmkhLCWEAaDnqRyXmxi4T20VdTVssPqToZt816sUn0yKj7mJjqzg7QKc3TPQxQi4lZuIk6JFPyWeOl2Ww3MNYVKUkQvawA1zdLpVuj0NcZfQaah5x0RcvqLtSCZcg2zc5sRyXLODl4FdpV4LtGnc7gkHy2TY8LT+ZdnPOXA9lN2abHorwwfNdEnKO2izlnv3XTKCdNLkjdDH4UGJKfJiTSTFWVroV6psbQTzUHCMuGPulZXdM2AA5nf7KSht5irZVU1z2Jr5nmCYjca9Ap45zavIVhtx8m5iKDYkL1/B5sZNcFWk8ixQiysopicQZWY+PgQUCpXMyk5KqhjDPNHsV0h3qOaO0nv9iMsLUa7OoyD0SJOzSpo1KAB0TOKaOOdo08HxZ9L2Q6xuWm41/ovl/i3wfBqMm5qpe6PqPg2rmsFPlJlvF+mFXLEtHUC68PF/wDmMUZJuTPZ+2fQzWY41mlz3EucTJNzANgvrtBooYY/Kj5X4vq5TyenfCKVbDhersR5MZtFKq4NStpHRFORVqVmzc3UMkYSlZaMJJcFesCNPghVdFY0+GVKkGxSun2Xja5Qn+GSONFPUDY6FlLaK1ZapVGGxVozi+GRlGa6CdhwdCEXCMuhVklHsJmECyxAllZZZh+p80/pknkLLcE73pABR9Npk3kVdBBjRzKb067EtsJ1QxECEWBQVgOrR+lp+Cm0vYZY78sq4rEgtjLEHVbhRotjxVLuxFJ8WlskAwYJhc80r4LShfNM36zl6fg8mJWe5LZZIU5FjorVNZUy0eUHTaCLpkLJtPgY2mAsI5MlhRQJI4omJLbKcuDXyBmIuEg1XwT60k35Bcmo5kj1vhyUcbr3K2LqGFFJHoWXMCYptI1gn4rrxfdPndZznkiyMU4i8eSsczRmYs3U5HRiMnEG65ZHdBHU6h0TQkwyiuw3sVJJdiJskCyRmDawFFJMVtkPYla5CpC3CEr4HXI+lTHVNFWSlJlzADNVa06Tp2VISe5InJcWbLfacZ2Fl3HFQGIojKOpbP8AuUpcjQdNsrYugIOvOZM6LNcDQk0yrT0NyYMX8Apln2VMS6B5j4wpstjigaI0HT6qckmGbd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22888" name="AutoShape 8" descr="data:image/jpeg;base64,/9j/4AAQSkZJRgABAQAAAQABAAD/2wCEAAkGBxQTEhUUExQUFRQVFBQUFBQVFBQUFBQUFBUWFxQUFRQYHCggGBolHBQVITEhJSkrLi4uFx8zODMsNygtLisBCgoKDg0OGhAQGywkHyQsLCwsLCwsLCwsLCwsLCwsLCwsLCwsLCwsLCwsLCwsLCwsLCwsLCwsLCwsLCwsLCwsLP/AABEIANQA7gMBEQACEQEDEQH/xAAbAAACAwEBAQAAAAAAAAAAAAACAwEEBQAGB//EAD8QAAEDAgQEAgkCBAUDBQAAAAEAAhEDIQQSMUEFUWFxgZEGEyIyobHB0fBCUhRi4fEzQ4KS0gcVI3KissLD/8QAGwEAAwEBAQEBAAAAAAAAAAAAAQIDAAQFBgf/xAA1EQACAgEEAQIDBgUEAwEAAAAAAQIRAwQSITFBE1EFImEUMnGRoeFCUoGx0SPB8PEVM6IG/9oADAMBAAIRAxEAPwD57ruvbuzwegmtCyA2wi+dgmBQbXKiFaY5jwqJk3FhZgU24FNEFw5Ss2FWLPkptjINgKaIG0EDCrYpBqFCzbURnK1mpBSg2agRqpt8h8DQE1k7CaUbAxpqBPYm1iqtSEjZSMQPWlZSG2Eh6a7Fo7Mgmagg6VrBVAOI5oWMkwC5BsZIA1ErGURNR3NJIpFCXFTY6AS2MdK1mJJRNRwKUwQRQoxoTCsNrVSK8itjGtTitnOAWMRIS2bk71iWzbQgVWPCAGAN09i2Q4hC0HkNsQimK7Ie4JZMyTK5qKLZbaGKxRUhdiJbWR3G2IIVU6lwI4gF6DY9Al6XcFRJaUUwMIvKZsG1DKeJIBHMfhQUhXjTZXcUGylEShYaCp81rA/YColbsaIolKxwYSMJxchYaALkLDRLVgB5kQUE1OhWNBVLEaCzrWDaDmQsNAFyVsaiWFaLtmY5rgqpk6YOZGw0cCtZqGU6ZduB3RQrkkQ+ke/ZJNGUkV3NUmVTJuibg4I2AIIpgJTMwBKRjUc2osmbaOY8KiZNpkucFm0BJkU6uUhwiRpIB+BS2NQrEVS4kkyTulbHSSFFxWsZJEXQDwC4JQoAyEGhuCJKVmpAOlAdUNTEwmBFAY6E5OyQFmzHSiAgoNhQDkjGQYCdIDJhPYpy1mJC1mYym7mYCaxWgX1SklIKihJqKTY6idnPJaw7UT6xHcDaT6xGwbQxWT7hXAjOhYaFvSPgZEB6yYaJzJrBQJKDCQXLWGiMy1ho7OhZqBc8oBUUCaiDY21ASlDRErBGhEQuYaowe80uPeB5BJPevug48mi3E0okYdt9sz/+S5pSyp1uZZRg1dAOxzNG0GNMETc623Koo5fcRuF9FXEkTAYGxYwXGetyYV4WuyMqFMsb6b9uiZsAZw8Pg6RM/wAuoI8Pml3cDC3HkI6KsehGQExiYWMSFgHImBcUrChJcplEiA9Y1EysaiCVjEsKKZmgimYAXJWFC5SWPRIcnTFolEwJclsNHZkbNRGdCw7Ti9CzJAFyA1AoBOKwSwE5EsYSgXugEDmSYAH1SZMigrY0YOTo9HhcJhqYhznVb6ghgPhc/Fedlzyk7XB0wxKKplmi3Az/AIcd6jz9VH1tR/P+iG9LH7A1sbgxpQpzOpc8z/7kFPN/O/0M4Q/lRWfxbDjShQH+mfmU15H3OX5ibY+yF1eKMqOZ/wCKmWtBkAFoc3UMOUiBN7K+JTSfLBLa/Bn8Qq0nGabCzpmLm+GaSPMrvwvJXznLkUF90pK9ky5gajYc12jtekbjqFKbaaaKQp2hNegWOLTtvsRsR0VYu1ZOSp0xJRMFTw7nGwsNTspTkkOlYzHYPKzMNjcbmd/P5qMZ2yuylZnKlgo6VjUTKIDsy1hoIuTWLREoWEW9KMiA5aw0GHI2LRzljICUoxCxjpWCQCsYglYKIlAI8FPZKiZQaTMG02P3Kk8MGHe0WMA0EkETaRN4XPnxqKTRXHK+xzsKDNgufdyitccFENXoqEV4ORzl7mlw9mvQLSpVQYcpiBSVrIUG2gtuRqDZQIKzpqgq0zcw+A/iKWUf4rBLP5m7s77j+qhHJ6bp9F5R9SNrsx8Hgc74NgNfOw/OSvOdIjCNmjj6raTe1gB9lyybbOmK2o8zisQXmT4DkqRgkI3Za4OQMxcAQRlIPLdRzTakqK44JoDieA9WQRJY73Xf/V3X5q0ZqQkotFKU4lEOK1hQTXIpgaJJRACUAoApRgqbr3RTA1xwFUd5ItgSoWUBiJQDRxKxqIWCQULMDKAR8pidEgomomVgUaPBqD31IY1zrEGASB3Oy5NZkjDH8zorgi3I9XgvReq73i1k8ySfhZeFk+IxS+WMnX0r+53rA320aDP+nOUZ34huU6ZWEz0uVX/zU6tYn+f7EXoVfMi/h/Q3Cs/znuzCIhrYST+LaiX3Ypfn+w8dHjXbLB9F8DTHtB7p51PoEsviOta7S/Bf9hWlwew2nhMAz/Iaf/US75qa1Grl3kf9OB/Rwr+FF6hxHBsFqFEGLew2Z6pl6jXzSb/qwpQXSEP9L4s0MaByaAjHH7iym30eT9JvSFry0MpsaYNmNa3MSbucRrtdehppOMW2/wAyOSO59GJVxGG9XlrNzPN/WBxDgeTRpHQhBZdQ8lw69gOENtM8tWiTlkibE2MbSF7EW65OQLDVy09Dr91PJHcPGVG7gsSCDTfdj/wEHYhcybgy3EkZXEsAaToN2m7HjRw+hG4XZGW5WczVMplOY4FADJJRNQMoBoElBhSIzIWGiQ5FM1EtE6Se10WzUWqXDajv0wObrfDVTc4oZQbLtDgf7neDfuVN5vYdYvcysZRLHlp2Nu2oPkqqVqxGqESiYhYI6UbJ0E29hdGwUek4RwqkyH4j2txSBgf6jv2C48up8R/MvHD7m5/3kCzA1jdmtAAHgvPyc8nTHg5vHSDOZc8oWyiYdT0oc4Q51rWSekByKVT0h/mWWEXcVa3pKOadaeQfURUq+knJUWnaEeRMR/31ziqx04jyEYvi7iIaD3VlpX7CeqvcHCsc4hzz4fdNHEkNz2UMcyKju/zv9V3wikrRzTk2ysnFIhKGy1ha2x8OhUskPJSEl0ejwNYVqfqKnukyHfqY7ZzfqN1OM9pSULMDiXD30ahY8XFwRo5p0c07grqTTVo5ZLa6ZTIWNZyYJZwvDKtS7WGD+o2HmdUkpJdjxi2XG+jdU6uYPEn5BJ6qGUBzPRr91T/aI+JSPL9B1At0eB0m7F3c/RI8shtiLjcKAIaAB0ACWw0GWLGALVgmN6R4QFjag1acj+xktPnI8Qq4n4EkvJ51WJkQsEeEUTYxr7R8d0wtc2GK7v3H5qEtPBjrI0d69/NTelG9U576g3CT7KzLMmdTYXOhzok63KWenlFWho5IydM0n4Km0aFx5mVwqcmzpcIpFc4dp/T5kqvInAFakGxAHkuvTQjK2yGabj0AGrvUUujkcrJDUQWbOFbYdlwS4bO6HMUzMxrJe49flZdcF8qOSUvmZX9SmF3Hfw5QoO4YzCHksa2aeEoOBBi4XFljtdnZinuVHr6PDG4uiKb7OF6b92nkf5TuFGGo2SKzwqaPH8R4DUpPLHtIcNR8iOYXoRyRkrRwShKLpmjwn0aiH1RO4adByLvsozzXwi8cTXLNp7P6KVlxWVEAuqEKCJcUDC3VYQtBKtfHtAuQm58AMzEcX5AlUWOTJvKkUKuPeQ4WyuEEa7z9FWGPbyJLJfBSyqtCWRlQo1hhqNAsPKiLZOVEFkgLAsY65QSBZLBBnkjJWmjKXKNnGGy8FKmenKXBTar7SO6yKtOYXZpVVnPn8HNorsOaxrcMiDcauFwpyjoF58/vtHfj+4mIbw0nZdm5HBdsuYfgLibNPgFKWaMVbZVY2zawXoVVd/lkd7fNedl+M6XHxvTfsuf7HRDR5X4/M3sF/wBPXfrc1vYSuCfx7d/6sbf48HRHQ/zSN3CehmGp3fLu5geQXm5vjGeSe5xivpy/1OnHpYQfHJpYajhqX+GxgPQfUrzpa6M/4m3+h1LGytxGqx72mpSpuLTZz2gkDoVOWs1be23FfRh9LH32zzXpRXb60ZQ0CI9nQwdfzkvofg+acoSjPw+Dk1EUmmjzmLrtmy9xSRzNFGpigFtyBRQxHFGjVyyt9IFoza3FifdHibKiwykTeWKKNXFPdqfL7q0cKRN5m+hLm7691VJIlubBKNmQMLBs4tWNZwasayQ1EFhwsCzsqJrJDVgNhgIijGsQFbNJ7ZaOwXjZKUmenHmKAo4eSs8iSFUeS5TwBKtpc63NEdRHg08H6PVH+6xzuwJV56zHD70kv6nPHBkl0megwXoPVIlwDR/Mb+QXm5vjungrVv8AA6ofDcj74PTYD0LYGw9/+0fUry38XeTJuiq/E746ZRhtfJpYf0XoNNmz3v8ADRcubXazNNxjkpfRDwwYoL7posbSpiAGjoAAuHJPHVZG5P6ts6FGX8PAFTHAD2QlU21/pxSDt92LpcRmcxAgE2VcSnJP1ANLwYtfije/crnWlgvqNvZl4rjXgqxweyBuMvGcdlsHUaHouiOBeQbjynHONkPbvIItc2hevoYKNnPlZkV+LVDYNInnZetix7nwceSexclWoXH3nHsLLujp4o4pahvoX6qNP6qqil0Tc2+yAETWCWoDJnQjQASFggwsE6FjWEAsCww1MLZ2VY1hZFgWE2miK5BtpoA3D6VFDoTeeg4bwp9Vrco8dAPFfKfE9bjwZZKTPe0eN5MSaPR8N9GmMM1DmPJth5r5/P8AGsklWNV9Wd8NIl949HguF0W6MaCNZEn4ryp6zUzfM2vw4/sX9KCXRr0ntboUsU7u/wBQMc3iEaBduLLkiqghJRT7OrYwkZgQI1HJdTwTktyde4m5Lgq0+LBpcZk5bK2DF6bcr5FlK+CjjONAw4a6HvzT+mpO65NuaMXFcZMm6dYmCyhW447SYtCdQBZlYjifVUWMFmbiOKdVSOFsVzoycVxcc10w07JvKimXuqEEkhvLcruw6VJXIjLK/BYfovTwcM4tTzG/qJIXWcNnOaswpkFqAUwHMQGTAIWDYDggMmCGoBskBEDDhYAyE9i2dCwCWlFMzXAYWFaLuBwT6rg2m0uceW3UnZQz6jHghvyOkHHinkltirPacM9FW04NT23bt0YD9V8hr/jWpzvZp1tXu+/2Pa03w3Fje7I7ft4N5lKLSAOQ0XgfY8k3um7Z6m+KVRNLhtKi43mRfWy68Pw/HfzCPK/BXxWPbnJGk7fBDJo8bfQFkYp/FANIRhghHpGcmynX4x1V1Bi2VG8ZIJM62VoxdciNmfiOJ63TLFZtxn1OKRuqrELuM/EcV6qscNiynRl4njPVXjp2SeW+ii7G1H+6D30C68ejb8EMmdR+8wWYVzvffHQX+K7sehXl0cstWv4V+ZFHDtG3ndDYonQm2kXGIhGEKmH7xHU8YxT2wuxnnJ2ClsJLkXZkAQgMgcq1BsBzVmMmQ5qBkyGhZBYcIiDCYRFSsGFhiCPNBhs1uBcHdXMk5aY9553PJvMrl1GpWJfUvi07yP6H0PhRpYVoNNoB2m5PNzjuvAzKWWe+fL/serihHGqjwHieNCoZdZ3MaLnnC+WWRm1eJbJHEJ1PiRaHXuRCXaHgz6mM6orGBsr1Mf1TLEK5FWrxBUWMVyKdfinVUjisR5KMzEcY6q8cDJyyt+Ci7HPf7oJ+XmrLDFdiNyZDcK93vOjtddeDB6nK6OfNmjj77LFHDMbsCeZuu+OKEfBwzzZJeR5cq/Qkc11ytYaK9MLil2erDpFimEowxpvpKtgTuzi1srqINR1uX5zVpZDjiuQWjz3RXuFnfUfn50TJm4oXluhY98AEIWE54sszLsgIoLIAv+dFgvo4rGGFETomOQ+y34A/E0uB8NbVdmqOy0mn2jN3fyt+pXLqc6h12dWDA8j+hv4niTQYpgNYLNA2AXkylbs9VJJUitU4hKlKxkJdjlFwsbdQp2OQ9I28TUx/VMsYN5XqcR6p/TZN5EUMVxS57lUjg9xHlb6KoxFR/ugnroPNUcYREUZvsczhpN3u8G/dK8nsh/TS7COFY3Ro8bn4oxk32Z8dBItgQdN8Ar1NG0sbPM1auaBbcroT5IPhDGtTIRs4DoeaNMbtiKQsuJ8M9WC4HNQozdKx4Nhf85LriqikmeRkk5zbZDoKdxTEVoEDXeVNvkZuwHNtG6PCCmKzT0QuylUC46JHLoKRB1TqXgIGyFh4sYxoIJ3G6aLtCt06JLTyWpgtDTSjVUarsVSvoDN/TqhYaBLyLAka6FQy4oTq0Xx5ZR6IOIf+7z+65ZaOL+6zpjq5LtAuxVQWt5/dRejd8FFq00A/EVP2/ELfZJoH2mL8gmpV5fEI/ZJBWdPpiC6oeQ8UfszQryJBNw7jq7yCp9mSJ/aK6Q2jQbc6nqnhjj1RKead9mthz7I7LysqSm0vc9XG7gmyKxSIaRUIV10QZyBrQylEHuvV0delyeXqucnBzGjr1K6Y7OiDbYwkf0WnJLoXkhrTrz5rJuuAtroRRXHNWevB8DMs/VNCLZHUz2xr3DbG/wDddXC5PNlb6BNW/X6aJJTdWNs4ONSORQ3OKBtTYirU/OqlKRWMSc0Ak6nkqKcUuTVb4AaPuhVqgv3Ja2/IIpqwN8DcvMT4K3bEv2JpMieoQikujSd0C2/Qp4u0HhM7KTczP5dTW6XLBaXCOyki0T13Q5apBtJ8gAzbQ/kpXJdDNULebwhyOkSxwA2J84Txb9gNO/oSXTrYT8Fnb7BVEgyCh5KQVIrNdEpbXkpNdB1H8hC0mq4JKPuQCTpoptvwFpLs1sGPYb2Xj5uJs9bA7xo6qpWUkVCuhPg5LdnQlswbRYx9F6WmnWLo8/U16hLtB8dNF2Qnaujnj5HUjseW3NFTjbVE5As27X7pYuojMr0wudnrx6GsTwdHDqpXOiHn4+Q5FM3wQQneZAj4oX7j+KOqSTbT5ypO5M0aS5BFAzzMGG9tYTyjJ8UNuTQpzjJ++8KSk1Kh0lRapEv2mPAgLoUpOvJGSUBpAA579kdyUSfLZEJoO0gg0uvWFoy+agy+hDvZN72+f9k05uHYeJLgDNJs6TpH3SOXs+R3FpcoN9F0B2h3BWcJUn5EU48orhhzSpJNyK2qHVqQMZbc10Sx9UTjNrsH1QG6akujb2xZo3Qofe6JyWshtDGdPkingzra6Hp2GedeBlCkNHajSRKMIrqROc5do7KSeQ5qTts1pL6mlR08/mvF1j/1XR7Oi/8ATEXWXNZ0SKhXQn8pyPs5I5DUHT3Pa3Nd+mfyHmaz79I6pcyO0x8leWSUpcHNHhUS0xp+RsjDJTM+QqlWG2HPzVfV3PgEY3LkH1JAus4M7oaqEuOgmtIGmtwptyXDRwzlulZBZmt2RXzOmbdt5JrUANfABPOCg/mBHI30N9U3L7p7yrJwq0hd0r7EUBBAIsZvGh2UoO3yUk21aFOojNYaC4vfqpTjU6SHU/ltsYKR3ga/HustyfIrkjhTOnxkRZBxm/wM5IcRAEnWVZuqVk7vwMNAhuY9x91ba0rYnqJypCpgTAM8/sp5J0lwinbqytQGeoSBA28ALlaMbkdmeW3Ek3yX6mFkfq8TOq6tio85ZqfgqClFyDPP6qSgk7Lue7oEtOoRNa8k+qKKTNuR1OmCbH7LJWzSlSHOp25J2uCalbEkwJSWkiiVugQCdCfzqpuXsN12SKZgR5CNCpNSaM5Iu4UHLfVeJq7WR2e3oecSoiuFyJnS0U10J/Kcr7JSNhObTkjW5t9V24I2keZq5VNl7DlwsL352iPzyXr6ec72rk87Jtq2W8fgWNy5XXcxrj/K46tlUyadS46YqyVXNmM6gZDSN5Xnem8b2tcnUppxtF8smTyPxXW3atHMpVwc6nZTlF0mBS5INO1thutSa4CpchNbmiduqq36qp9oVvb0QW87KeP6sNgZZt99VoO7GuhgoOuSCOWyKd3uA5LwJ9Xlm+vO8LfdQynuoFw9kSJOnTukk1sTf7DLvgPC0g50nSbg7nktjSdNi5JOMaQ/HVguzJNKJHDBiqERDj5KGPbJVN0VyXfyg4Q0w2GkHxv5Lpg4pcDZvVcvnQ9s7GQqpcEXXkEM5/FarDdA+og/RbZTDvtA1DBQfAY8oiIQUa6DdnVDZDI+DR7K77X581HJKlZdckkAxBIETtHkkbvoCdeAqbpcMpEaGBcJFNSkqFkqTvss0N9bFeJr+MvB7vw13hBrrhO2RSK6Iv5TkfZyRsYs4QZobaNCd7r2ND/qQUejxdc9uRsbh8OWyZMA8tV2YMGxto455E6GkmOx81TJkah9bErkl5nsfgtKaavwzLgJjYHfVBNpCyds0uH8IqVByb+52nhzSynXFjwxSnz49zTHo7SGrnOPQBoPaVPl+C3oxX8VsP8AhKVO0CetaiPMZwQmV0TcIJ8r9V/kS71fKiB1rUP+blmn7jxjH2X5gmoznS/0vn5UUu1FFNL2E1aQOx8G1nfKiEyihZO+kZlalF8p8adQf/KEyRF8f8X7mdUvoB2kW8BmPyStjx4/5/mhL6kQkcq7KVfQh1TMRfdGUt/A6jSLdOJMXFoNwD2MXS+mlLtEZXSspM4cZ1MdI+66Fhdnd9ug48/saOHpOB9ky3rt5yfiVfGpr8Dkz5MEldUy3l5i/NX/ABOG66YFUgDVBjRTYtr2my1pjuMkc4CFgK7Eh6HBSiMgcDOnLT4qUoqXA25xHhjRFoG++1kHsj3wJcmS2i2LdzHzReOO3j9BXOV8nYdkA9/wr5r4mtuRfgfR/C3eN/iBiGrzEz0JIouC7I/dOR9kQphL+CkN0vMiBeR819FoHLHiUZL8D5/WyjPK3FjtrzM/Douncq57OV8PgEs/v9VDbb4NZYoYcu0Gm+ypFXViN+x6HgXBwXjMA8xIEwBGvihkZbTwUpV2euocFnUBokABzpvvcaqO5I9SOltcpfmJqsphxpljS4G4EPmxuXPt4Hom5YjUIy2UrEVtxLBGv/nptIH8wFOB/VYD4/7/AGKFarGr2gc/4pg8JFP6okZPnv8A+v2E1Kx1zE9RWxbx4ZWgHwWsCTfn9ZP/AGMjG1xvfu2r/wDpUv5JrJS67/v/AJMXFV2i8AdmsHyB+aVtIVN3wVx7Yk+Ame2uiMakrA3tYl2GBmfPzlRmq4Y6yNdCamCAcBMg89jrBUZyakl+pSOZ035LTnWH2VX8/wApGuRlEACCfNevGq5JTtu0OdbRM0IuexE31KUpXBLmzqmqwJ10IfQO1lNw9iscnuTTndNEEq8C30yDIPglcWuUOpJqmNBi/OFDJKmL2WaMX05wd/zVPGSadkZWugKDYv8ApmPsVKEtnPjoabv8S1ToGJvB0JFrax5jzXgfGJR9SKT8HvfBbcJN+4nEMXkKR7EkUXUl2Ql8tHHJU7HYei0SXaiLcl7Gi0ca3z5fseLrdXKXyQ69w3Agxvrr8J7LtySlu2ex56ar6FqsYi82I/ur5puO2nyRjzYfD2y8D2dZ9uzTH6T3Ulk/hRRJXye+qYJz2B2QNaR+giGgj9JaSIlBNJ9noTxznDiNL6FRjKlG5ESTDgBOX2AG3EBoySBf3jomdPpkYrJj+8q+peHERlJtLYJvqbCYPSVPYdLzOr8opV+MUwDdpqOi4g5QDftp8UdjJvPBLmrYvF8aZHvAkXAizTzFrFCnY0ssKuzFxPH9TmJPJtj2LhdZ8EPVfuY2K45msAb/ALiT85XNLUxTpB5aE1Zy5iY5ACJXVJOMN/5HOpbpUV3BlpkybX2GpPignBx3e463LoJjhIA5fEf3+Cmp8/I+xZLi2c43O2o/ujVN88g8EPAaOZERf86qMvTxxe3ljRtsAtDxMkXMdkMcdy3Nu3/Xga9jqrLWIpAr3JQT6OeEmhTDeCgvYdpVaDNODKO2mKpWqCeDqPJZ8Ai10yPWT9QimHbQl9O8hLt5sdS45Htp2T0TcuQH0ZXPmx7xozoh5g5fAHruoza3bWMlxZd4c31rm02gjM7KO5suXWaqOLFJ+1/oNiwOeVL3PXcewJbTpNyhrW5msaIMiAS6ZuTqV+eafVSzZJZG7b7f+39D7iOGOOChHweaq4WV3eqkK0eh9HfRfOwvOQ5mvbDploIs4Ro7quWWuk88cULXIk9PF43u8o8i6i1pO+o8JkL9D0ijFX2mfETm729UxTcUC0iLzebkEafnVHJlSi0135M8TjJMjDNBiTaJG9uSlhUW05vrlf4NkbV0c+WkHnNhsN08E4yU/cyqSoq/xTmz6uq9vRrnNnuAmUFzTOqDkuGgWccrz7VV5OxLiT8Ssl4seeO+QK/EqhMue4+Nz4o0xVhiyGYk8zCzx88MV40ujUwnHn0xDWU3s1yvYCZ55tUmeMu4FMM3jVNJ/iHiONUawc00yx0SMsETtyi653k+V2UzU47qpmNTEXGs+ULhjuu0SbvguufAAXoTk1BRRzJW7JNIDTTZNOG35V5BvZLhEWiIWjjaj10Bc+Tqg/dfbTRPki4u3yaP0AqMuL7R2BUciTad2NGT9hlNuRonWB5KyTwpcdiye98FmnB1XrqiErXQdTDjX5IuIscj6K9RoNtErVlYtorNaWnmppUy1qSDLpTi1Qp1M7JHu8FFKPkZSrHQ6oqV9iSxrtDS47IsSiDTBvuubJivkKk1wXOD1MlVj/2uB8ivM1emlqMc4/RlcOb08sZPwz6caTatMveQ4e+2P0wIAn6cyV+XOWTDk9FKmnTs++i4zW5cplfC8CAu4zmsQBHvGddtlaOscpOEe/AHGuRnH64wlOGGHOYWtZqADMu5iJXf8K+H6jLq0prrls4tdqoYsDl+R8tq05MgkL9Nx41So+I3tt2IqUid+h2kJcmFyuvyKRmkhLCWEAaDnqRyXmxi4T20VdTVssPqToZt816sUn0yKj7mJjqzg7QKc3TPQxQi4lZuIk6JFPyWeOl2Ww3MNYVKUkQvawA1zdLpVuj0NcZfQaah5x0RcvqLtSCZcg2zc5sRyXLODl4FdpV4LtGnc7gkHy2TY8LT+ZdnPOXA9lN2abHorwwfNdEnKO2izlnv3XTKCdNLkjdDH4UGJKfJiTSTFWVroV6psbQTzUHCMuGPulZXdM2AA5nf7KSht5irZVU1z2Jr5nmCYjca9Ap45zavIVhtx8m5iKDYkL1/B5sZNcFWk8ixQiysopicQZWY+PgQUCpXMyk5KqhjDPNHsV0h3qOaO0nv9iMsLUa7OoyD0SJOzSpo1KAB0TOKaOOdo08HxZ9L2Q6xuWm41/ovl/i3wfBqMm5qpe6PqPg2rmsFPlJlvF+mFXLEtHUC68PF/wDmMUZJuTPZ+2fQzWY41mlz3EucTJNzANgvrtBooYY/Kj5X4vq5TyenfCKVbDhersR5MZtFKq4NStpHRFORVqVmzc3UMkYSlZaMJJcFesCNPghVdFY0+GVKkGxSun2Xja5Qn+GSONFPUDY6FlLaK1ZapVGGxVozi+GRlGa6CdhwdCEXCMuhVklHsJmECyxAllZZZh+p80/pknkLLcE73pABR9Npk3kVdBBjRzKb067EtsJ1QxECEWBQVgOrR+lp+Cm0vYZY78sq4rEgtjLEHVbhRotjxVLuxFJ8WlskAwYJhc80r4LShfNM36zl6fg8mJWe5LZZIU5FjorVNZUy0eUHTaCLpkLJtPgY2mAsI5MlhRQJI4omJLbKcuDXyBmIuEg1XwT60k35Bcmo5kj1vhyUcbr3K2LqGFFJHoWXMCYptI1gn4rrxfdPndZznkiyMU4i8eSsczRmYs3U5HRiMnEG65ZHdBHU6h0TQkwyiuw3sVJJdiJskCyRmDawFFJMVtkPYla5CpC3CEr4HXI+lTHVNFWSlJlzADNVa06Tp2VISe5InJcWbLfacZ2Fl3HFQGIojKOpbP8AuUpcjQdNsrYugIOvOZM6LNcDQk0yrT0NyYMX8Apln2VMS6B5j4wpstjigaI0HT6qckmGbd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22890" name="Picture 10" descr="http://energy.sia-partners.com/files/2009/03/tidal.jpg"/>
          <p:cNvPicPr>
            <a:picLocks noChangeAspect="1" noChangeArrowheads="1"/>
          </p:cNvPicPr>
          <p:nvPr/>
        </p:nvPicPr>
        <p:blipFill>
          <a:blip r:embed="rId12" cstate="print"/>
          <a:srcRect/>
          <a:stretch>
            <a:fillRect/>
          </a:stretch>
        </p:blipFill>
        <p:spPr bwMode="auto">
          <a:xfrm>
            <a:off x="179512" y="3212977"/>
            <a:ext cx="2106234" cy="1872208"/>
          </a:xfrm>
          <a:prstGeom prst="rect">
            <a:avLst/>
          </a:prstGeom>
          <a:noFill/>
        </p:spPr>
      </p:pic>
      <p:pic>
        <p:nvPicPr>
          <p:cNvPr id="122892" name="Picture 12" descr="http://news.seadiscovery.com/image.axd?picture=2013%2F8%2F2.jpg"/>
          <p:cNvPicPr>
            <a:picLocks noChangeAspect="1" noChangeArrowheads="1"/>
          </p:cNvPicPr>
          <p:nvPr/>
        </p:nvPicPr>
        <p:blipFill>
          <a:blip r:embed="rId13" cstate="print"/>
          <a:srcRect/>
          <a:stretch>
            <a:fillRect/>
          </a:stretch>
        </p:blipFill>
        <p:spPr bwMode="auto">
          <a:xfrm>
            <a:off x="2771800" y="3207403"/>
            <a:ext cx="2808312" cy="1877781"/>
          </a:xfrm>
          <a:prstGeom prst="rect">
            <a:avLst/>
          </a:prstGeom>
          <a:noFill/>
        </p:spPr>
      </p:pic>
    </p:spTree>
    <p:extLst>
      <p:ext uri="{BB962C8B-B14F-4D97-AF65-F5344CB8AC3E}">
        <p14:creationId xmlns:p14="http://schemas.microsoft.com/office/powerpoint/2010/main" xmlns="" val="4185443689"/>
      </p:ext>
    </p:extLst>
  </p:cSld>
  <p:clrMapOvr>
    <a:masterClrMapping/>
  </p:clrMapOvr>
  <p:transition spd="med">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le:Bruce-Nuclear-Szmurlo.jpg">
            <a:hlinkClick r:id="rId2"/>
          </p:cNvPr>
          <p:cNvPicPr>
            <a:picLocks noChangeAspect="1" noChangeArrowheads="1"/>
          </p:cNvPicPr>
          <p:nvPr/>
        </p:nvPicPr>
        <p:blipFill>
          <a:blip r:embed="rId3" cstate="print"/>
          <a:srcRect/>
          <a:stretch>
            <a:fillRect/>
          </a:stretch>
        </p:blipFill>
        <p:spPr bwMode="auto">
          <a:xfrm>
            <a:off x="5040890" y="2861943"/>
            <a:ext cx="3991454" cy="2664296"/>
          </a:xfrm>
          <a:prstGeom prst="rect">
            <a:avLst/>
          </a:prstGeom>
          <a:noFill/>
        </p:spPr>
      </p:pic>
      <p:sp>
        <p:nvSpPr>
          <p:cNvPr id="3" name="TextBox 2"/>
          <p:cNvSpPr txBox="1"/>
          <p:nvPr/>
        </p:nvSpPr>
        <p:spPr>
          <a:xfrm>
            <a:off x="5040890" y="5590981"/>
            <a:ext cx="3991454" cy="646331"/>
          </a:xfrm>
          <a:prstGeom prst="rect">
            <a:avLst/>
          </a:prstGeom>
          <a:noFill/>
        </p:spPr>
        <p:txBody>
          <a:bodyPr wrap="square" rtlCol="0">
            <a:spAutoFit/>
          </a:bodyPr>
          <a:lstStyle/>
          <a:p>
            <a:pPr algn="ctr"/>
            <a:r>
              <a:rPr lang="en-GB" dirty="0" smtClean="0">
                <a:solidFill>
                  <a:srgbClr val="0070C0"/>
                </a:solidFill>
                <a:latin typeface="Arial" pitchFamily="34" charset="0"/>
                <a:cs typeface="Arial" pitchFamily="34" charset="0"/>
              </a:rPr>
              <a:t>CANDU Bruce Nuclear Reactor</a:t>
            </a:r>
          </a:p>
          <a:p>
            <a:pPr algn="ctr"/>
            <a:r>
              <a:rPr lang="en-GB" dirty="0" smtClean="0">
                <a:solidFill>
                  <a:srgbClr val="0070C0"/>
                </a:solidFill>
                <a:latin typeface="Arial" pitchFamily="34" charset="0"/>
                <a:cs typeface="Arial" pitchFamily="34" charset="0"/>
              </a:rPr>
              <a:t>Second largest plant in the world.</a:t>
            </a:r>
            <a:endParaRPr lang="en-GB" dirty="0">
              <a:solidFill>
                <a:srgbClr val="0070C0"/>
              </a:solidFill>
              <a:latin typeface="Arial" pitchFamily="34" charset="0"/>
              <a:cs typeface="Arial" pitchFamily="34" charset="0"/>
            </a:endParaRPr>
          </a:p>
        </p:txBody>
      </p:sp>
      <p:sp>
        <p:nvSpPr>
          <p:cNvPr id="5" name="TextBox 4"/>
          <p:cNvSpPr txBox="1"/>
          <p:nvPr/>
        </p:nvSpPr>
        <p:spPr>
          <a:xfrm>
            <a:off x="0" y="771250"/>
            <a:ext cx="9144000" cy="1200329"/>
          </a:xfrm>
          <a:prstGeom prst="rect">
            <a:avLst/>
          </a:prstGeom>
          <a:noFill/>
        </p:spPr>
        <p:txBody>
          <a:bodyPr wrap="square" rtlCol="0">
            <a:spAutoFit/>
          </a:bodyPr>
          <a:lstStyle/>
          <a:p>
            <a:pPr marL="285750" indent="-285750" algn="just">
              <a:buFont typeface="Wingdings" panose="05000000000000000000" pitchFamily="2" charset="2"/>
              <a:buChar char="Ø"/>
            </a:pPr>
            <a:r>
              <a:rPr lang="en-GB" dirty="0" smtClean="0">
                <a:solidFill>
                  <a:srgbClr val="0070C0"/>
                </a:solidFill>
                <a:latin typeface="Arial" pitchFamily="34" charset="0"/>
                <a:cs typeface="Arial" pitchFamily="34" charset="0"/>
              </a:rPr>
              <a:t>Canadian invented pressurized heavy water reactor late 1950s &amp; 1960s</a:t>
            </a:r>
          </a:p>
          <a:p>
            <a:pPr marL="285750" indent="-285750" algn="just">
              <a:buFont typeface="Wingdings" panose="05000000000000000000" pitchFamily="2" charset="2"/>
              <a:buChar char="Ø"/>
            </a:pPr>
            <a:endParaRPr lang="en-GB" dirty="0" smtClean="0">
              <a:solidFill>
                <a:srgbClr val="0070C0"/>
              </a:solidFill>
              <a:latin typeface="Arial" pitchFamily="34" charset="0"/>
              <a:cs typeface="Arial" pitchFamily="34" charset="0"/>
            </a:endParaRPr>
          </a:p>
          <a:p>
            <a:pPr marL="285750" indent="-285750" algn="just">
              <a:buFont typeface="Wingdings" panose="05000000000000000000" pitchFamily="2" charset="2"/>
              <a:buChar char="Ø"/>
            </a:pPr>
            <a:r>
              <a:rPr lang="en-GB" b="1" dirty="0" err="1" smtClean="0">
                <a:solidFill>
                  <a:schemeClr val="accent1"/>
                </a:solidFill>
                <a:latin typeface="Arial" pitchFamily="34" charset="0"/>
                <a:cs typeface="Arial" pitchFamily="34" charset="0"/>
              </a:rPr>
              <a:t>CAN</a:t>
            </a:r>
            <a:r>
              <a:rPr lang="en-GB" dirty="0" err="1" smtClean="0">
                <a:solidFill>
                  <a:srgbClr val="0070C0"/>
                </a:solidFill>
                <a:latin typeface="Arial" pitchFamily="34" charset="0"/>
                <a:cs typeface="Arial" pitchFamily="34" charset="0"/>
              </a:rPr>
              <a:t>ada</a:t>
            </a:r>
            <a:r>
              <a:rPr lang="en-GB" dirty="0" smtClean="0">
                <a:solidFill>
                  <a:srgbClr val="0070C0"/>
                </a:solidFill>
                <a:latin typeface="Arial" pitchFamily="34" charset="0"/>
                <a:cs typeface="Arial" pitchFamily="34" charset="0"/>
              </a:rPr>
              <a:t> </a:t>
            </a:r>
            <a:r>
              <a:rPr lang="en-GB" b="1" dirty="0" smtClean="0">
                <a:solidFill>
                  <a:schemeClr val="accent1"/>
                </a:solidFill>
                <a:latin typeface="Arial" pitchFamily="34" charset="0"/>
                <a:cs typeface="Arial" pitchFamily="34" charset="0"/>
              </a:rPr>
              <a:t>D</a:t>
            </a:r>
            <a:r>
              <a:rPr lang="en-GB" dirty="0" smtClean="0">
                <a:solidFill>
                  <a:srgbClr val="0070C0"/>
                </a:solidFill>
                <a:latin typeface="Arial" pitchFamily="34" charset="0"/>
                <a:cs typeface="Arial" pitchFamily="34" charset="0"/>
              </a:rPr>
              <a:t>euterium </a:t>
            </a:r>
            <a:r>
              <a:rPr lang="en-GB" b="1" dirty="0" smtClean="0">
                <a:solidFill>
                  <a:schemeClr val="accent1"/>
                </a:solidFill>
                <a:latin typeface="Arial" pitchFamily="34" charset="0"/>
                <a:cs typeface="Arial" pitchFamily="34" charset="0"/>
              </a:rPr>
              <a:t>U</a:t>
            </a:r>
            <a:r>
              <a:rPr lang="en-GB" dirty="0" smtClean="0">
                <a:solidFill>
                  <a:srgbClr val="0070C0"/>
                </a:solidFill>
                <a:latin typeface="Arial" pitchFamily="34" charset="0"/>
                <a:cs typeface="Arial" pitchFamily="34" charset="0"/>
              </a:rPr>
              <a:t>ranium: deuterium-oxide (i.e., heavy water) moderator and Uranium</a:t>
            </a:r>
            <a:endParaRPr lang="en-US" dirty="0">
              <a:solidFill>
                <a:srgbClr val="0070C0"/>
              </a:solidFill>
              <a:latin typeface="Arial" pitchFamily="34" charset="0"/>
              <a:cs typeface="Arial" pitchFamily="34" charset="0"/>
            </a:endParaRPr>
          </a:p>
        </p:txBody>
      </p:sp>
      <p:sp>
        <p:nvSpPr>
          <p:cNvPr id="9" name="TextBox 8"/>
          <p:cNvSpPr txBox="1"/>
          <p:nvPr/>
        </p:nvSpPr>
        <p:spPr>
          <a:xfrm>
            <a:off x="-8066" y="87015"/>
            <a:ext cx="7748418" cy="461665"/>
          </a:xfrm>
          <a:prstGeom prst="rect">
            <a:avLst/>
          </a:prstGeom>
          <a:noFill/>
        </p:spPr>
        <p:txBody>
          <a:bodyPr wrap="square" rtlCol="0">
            <a:spAutoFit/>
          </a:bodyPr>
          <a:lstStyle/>
          <a:p>
            <a:pPr algn="ctr"/>
            <a:r>
              <a:rPr lang="en-GB" sz="2400" b="1" dirty="0" smtClean="0">
                <a:solidFill>
                  <a:schemeClr val="bg1"/>
                </a:solidFill>
                <a:latin typeface="Arial" pitchFamily="34" charset="0"/>
                <a:cs typeface="Arial" pitchFamily="34" charset="0"/>
              </a:rPr>
              <a:t>Pressurized Heavy Water Reactors (PHWR-</a:t>
            </a:r>
            <a:r>
              <a:rPr lang="en-GB" sz="2400" b="1" dirty="0" err="1" smtClean="0">
                <a:solidFill>
                  <a:schemeClr val="bg1"/>
                </a:solidFill>
                <a:latin typeface="Arial" pitchFamily="34" charset="0"/>
                <a:cs typeface="Arial" pitchFamily="34" charset="0"/>
              </a:rPr>
              <a:t>Candu</a:t>
            </a:r>
            <a:r>
              <a:rPr lang="en-GB" sz="2400" b="1" dirty="0" smtClean="0">
                <a:solidFill>
                  <a:schemeClr val="bg1"/>
                </a:solidFill>
                <a:latin typeface="Arial" pitchFamily="34" charset="0"/>
                <a:cs typeface="Arial" pitchFamily="34" charset="0"/>
              </a:rPr>
              <a:t>)</a:t>
            </a:r>
            <a:endParaRPr lang="en-US" sz="2400" b="1" dirty="0">
              <a:solidFill>
                <a:schemeClr val="bg1"/>
              </a:solidFill>
              <a:latin typeface="Arial" pitchFamily="34" charset="0"/>
              <a:cs typeface="Arial" pitchFamily="34" charset="0"/>
            </a:endParaRPr>
          </a:p>
        </p:txBody>
      </p:sp>
      <p:sp>
        <p:nvSpPr>
          <p:cNvPr id="10"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grpSp>
        <p:nvGrpSpPr>
          <p:cNvPr id="11" name="Group 2"/>
          <p:cNvGrpSpPr>
            <a:grpSpLocks/>
          </p:cNvGrpSpPr>
          <p:nvPr/>
        </p:nvGrpSpPr>
        <p:grpSpPr bwMode="auto">
          <a:xfrm>
            <a:off x="1" y="1984155"/>
            <a:ext cx="4860032" cy="4419872"/>
            <a:chOff x="737" y="1149"/>
            <a:chExt cx="4014" cy="2922"/>
          </a:xfrm>
        </p:grpSpPr>
        <p:pic>
          <p:nvPicPr>
            <p:cNvPr id="12"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37" y="1149"/>
              <a:ext cx="4014" cy="292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3" name="Text Box 4"/>
            <p:cNvSpPr txBox="1">
              <a:spLocks noChangeArrowheads="1"/>
            </p:cNvSpPr>
            <p:nvPr/>
          </p:nvSpPr>
          <p:spPr bwMode="auto">
            <a:xfrm>
              <a:off x="737" y="1149"/>
              <a:ext cx="4014" cy="292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GB"/>
            </a:p>
          </p:txBody>
        </p:sp>
      </p:grpSp>
    </p:spTree>
    <p:extLst>
      <p:ext uri="{BB962C8B-B14F-4D97-AF65-F5344CB8AC3E}">
        <p14:creationId xmlns:p14="http://schemas.microsoft.com/office/powerpoint/2010/main" xmlns="" val="52700505"/>
      </p:ext>
    </p:extLst>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5122" y="1015297"/>
            <a:ext cx="8623342" cy="558205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2" name="TextBox 11"/>
          <p:cNvSpPr txBox="1"/>
          <p:nvPr/>
        </p:nvSpPr>
        <p:spPr>
          <a:xfrm>
            <a:off x="-8066" y="87015"/>
            <a:ext cx="7748418" cy="461665"/>
          </a:xfrm>
          <a:prstGeom prst="rect">
            <a:avLst/>
          </a:prstGeom>
          <a:noFill/>
        </p:spPr>
        <p:txBody>
          <a:bodyPr wrap="square" rtlCol="0">
            <a:spAutoFit/>
          </a:bodyPr>
          <a:lstStyle/>
          <a:p>
            <a:pPr algn="ctr"/>
            <a:r>
              <a:rPr lang="en-GB" sz="2400" b="1" dirty="0" smtClean="0">
                <a:solidFill>
                  <a:schemeClr val="bg1"/>
                </a:solidFill>
                <a:latin typeface="Arial" pitchFamily="34" charset="0"/>
                <a:cs typeface="Arial" pitchFamily="34" charset="0"/>
              </a:rPr>
              <a:t>Pressurized Heavy Water Reactors (PHWR-</a:t>
            </a:r>
            <a:r>
              <a:rPr lang="en-GB" sz="2400" b="1" dirty="0" err="1" smtClean="0">
                <a:solidFill>
                  <a:schemeClr val="bg1"/>
                </a:solidFill>
                <a:latin typeface="Arial" pitchFamily="34" charset="0"/>
                <a:cs typeface="Arial" pitchFamily="34" charset="0"/>
              </a:rPr>
              <a:t>Candu</a:t>
            </a:r>
            <a:r>
              <a:rPr lang="en-GB" sz="2400" b="1" dirty="0" smtClean="0">
                <a:solidFill>
                  <a:schemeClr val="bg1"/>
                </a:solidFill>
                <a:latin typeface="Arial" pitchFamily="34" charset="0"/>
                <a:cs typeface="Arial" pitchFamily="34" charset="0"/>
              </a:rPr>
              <a:t>)</a:t>
            </a:r>
            <a:endParaRPr lang="en-US" sz="2400" b="1" dirty="0">
              <a:solidFill>
                <a:schemeClr val="bg1"/>
              </a:solidFill>
              <a:latin typeface="Arial" pitchFamily="34" charset="0"/>
              <a:cs typeface="Arial" pitchFamily="34" charset="0"/>
            </a:endParaRPr>
          </a:p>
        </p:txBody>
      </p:sp>
      <p:pic>
        <p:nvPicPr>
          <p:cNvPr id="1024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34509" y="584282"/>
            <a:ext cx="3909491" cy="225970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386408214"/>
      </p:ext>
    </p:extLst>
  </p:cSld>
  <p:clrMapOvr>
    <a:masterClrMapping/>
  </p:clrMapOvr>
  <p:transition spd="med">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76056" y="656188"/>
            <a:ext cx="4067944" cy="5693866"/>
          </a:xfrm>
          <a:prstGeom prst="rect">
            <a:avLst/>
          </a:prstGeom>
        </p:spPr>
        <p:txBody>
          <a:bodyPr wrap="square">
            <a:spAutoFit/>
          </a:bodyPr>
          <a:lstStyle/>
          <a:p>
            <a:pPr marL="285750" indent="-285750" algn="just">
              <a:buFont typeface="Wingdings" panose="05000000000000000000" pitchFamily="2" charset="2"/>
              <a:buChar char="Ø"/>
            </a:pPr>
            <a:r>
              <a:rPr lang="en-US" sz="2800" dirty="0" smtClean="0">
                <a:solidFill>
                  <a:srgbClr val="0070C0"/>
                </a:solidFill>
              </a:rPr>
              <a:t>The first commercial nuclear stations in the UK;</a:t>
            </a:r>
          </a:p>
          <a:p>
            <a:pPr marL="285750" indent="-285750" algn="just">
              <a:buFont typeface="Wingdings" panose="05000000000000000000" pitchFamily="2" charset="2"/>
              <a:buChar char="Ø"/>
            </a:pPr>
            <a:r>
              <a:rPr lang="en-US" sz="2800" dirty="0" smtClean="0">
                <a:solidFill>
                  <a:srgbClr val="0070C0"/>
                </a:solidFill>
              </a:rPr>
              <a:t>Named after the magnesium alloy used to make the fuel can containing the uranium fuel</a:t>
            </a:r>
          </a:p>
          <a:p>
            <a:pPr marL="285750" indent="-285750" algn="just">
              <a:buFont typeface="Wingdings" panose="05000000000000000000" pitchFamily="2" charset="2"/>
              <a:buChar char="Ø"/>
            </a:pPr>
            <a:r>
              <a:rPr lang="en-US" sz="2800" dirty="0" smtClean="0">
                <a:solidFill>
                  <a:srgbClr val="0070C0"/>
                </a:solidFill>
              </a:rPr>
              <a:t>Use </a:t>
            </a:r>
            <a:r>
              <a:rPr lang="en-US" sz="2800" dirty="0" smtClean="0">
                <a:solidFill>
                  <a:schemeClr val="accent1"/>
                </a:solidFill>
              </a:rPr>
              <a:t>natural uranium metal</a:t>
            </a:r>
            <a:r>
              <a:rPr lang="en-US" sz="2800" dirty="0" smtClean="0">
                <a:solidFill>
                  <a:srgbClr val="0070C0"/>
                </a:solidFill>
              </a:rPr>
              <a:t> as the fuel</a:t>
            </a:r>
          </a:p>
          <a:p>
            <a:pPr marL="285750" indent="-285750" algn="just">
              <a:buFont typeface="Wingdings" panose="05000000000000000000" pitchFamily="2" charset="2"/>
              <a:buChar char="Ø"/>
            </a:pPr>
            <a:r>
              <a:rPr lang="en-US" sz="2800" dirty="0" smtClean="0">
                <a:solidFill>
                  <a:srgbClr val="0070C0"/>
                </a:solidFill>
              </a:rPr>
              <a:t>Graphite moderator</a:t>
            </a:r>
          </a:p>
          <a:p>
            <a:pPr marL="285750" indent="-285750" algn="just">
              <a:buFont typeface="Wingdings" panose="05000000000000000000" pitchFamily="2" charset="2"/>
              <a:buChar char="Ø"/>
            </a:pPr>
            <a:r>
              <a:rPr lang="en-US" sz="2800" b="1" dirty="0" err="1" smtClean="0">
                <a:solidFill>
                  <a:schemeClr val="accent1"/>
                </a:solidFill>
              </a:rPr>
              <a:t>Pressurised</a:t>
            </a:r>
            <a:r>
              <a:rPr lang="en-US" sz="2800" b="1" dirty="0" smtClean="0">
                <a:solidFill>
                  <a:schemeClr val="accent1"/>
                </a:solidFill>
              </a:rPr>
              <a:t> CO</a:t>
            </a:r>
            <a:r>
              <a:rPr lang="en-US" sz="2800" b="1" baseline="-25000" dirty="0" smtClean="0">
                <a:solidFill>
                  <a:schemeClr val="accent1"/>
                </a:solidFill>
              </a:rPr>
              <a:t>2</a:t>
            </a:r>
            <a:r>
              <a:rPr lang="en-US" sz="2800" b="1" dirty="0" smtClean="0">
                <a:solidFill>
                  <a:schemeClr val="accent1"/>
                </a:solidFill>
              </a:rPr>
              <a:t> as the coolant</a:t>
            </a:r>
          </a:p>
        </p:txBody>
      </p:sp>
      <p:sp>
        <p:nvSpPr>
          <p:cNvPr id="8" name="TextBox 7"/>
          <p:cNvSpPr txBox="1"/>
          <p:nvPr/>
        </p:nvSpPr>
        <p:spPr>
          <a:xfrm>
            <a:off x="0" y="71414"/>
            <a:ext cx="3599062" cy="584775"/>
          </a:xfrm>
          <a:prstGeom prst="rect">
            <a:avLst/>
          </a:prstGeom>
          <a:noFill/>
        </p:spPr>
        <p:txBody>
          <a:bodyPr wrap="none" rtlCol="0">
            <a:spAutoFit/>
          </a:bodyPr>
          <a:lstStyle/>
          <a:p>
            <a:r>
              <a:rPr lang="en-GB" sz="3200" b="1" dirty="0" err="1" smtClean="0">
                <a:solidFill>
                  <a:schemeClr val="bg1"/>
                </a:solidFill>
                <a:latin typeface="Arial" pitchFamily="34" charset="0"/>
                <a:cs typeface="Arial" pitchFamily="34" charset="0"/>
              </a:rPr>
              <a:t>Magnox</a:t>
            </a:r>
            <a:r>
              <a:rPr lang="en-GB" sz="3200" b="1" dirty="0" smtClean="0">
                <a:solidFill>
                  <a:schemeClr val="bg1"/>
                </a:solidFill>
                <a:latin typeface="Arial" pitchFamily="34" charset="0"/>
                <a:cs typeface="Arial" pitchFamily="34" charset="0"/>
              </a:rPr>
              <a:t> Reactors</a:t>
            </a:r>
            <a:endParaRPr lang="en-US" sz="3200" b="1" dirty="0">
              <a:solidFill>
                <a:schemeClr val="bg1"/>
              </a:solidFill>
              <a:latin typeface="Arial" pitchFamily="34" charset="0"/>
              <a:cs typeface="Arial" pitchFamily="34" charset="0"/>
            </a:endParaRPr>
          </a:p>
        </p:txBody>
      </p:sp>
      <p:sp>
        <p:nvSpPr>
          <p:cNvPr id="7"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pic>
        <p:nvPicPr>
          <p:cNvPr id="13314" name="Picture 2" descr="http://upload.wikimedia.org/wikipedia/commons/thumb/1/10/Magnox_reactor_schematic.svg/800px-Magnox_reactor_schematic.svg.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6513" y="1220702"/>
            <a:ext cx="5269855" cy="45648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48009074"/>
      </p:ext>
    </p:extLst>
  </p:cSld>
  <p:clrMapOvr>
    <a:masterClrMapping/>
  </p:clrMapOvr>
  <p:transition spd="med">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515" y="44624"/>
            <a:ext cx="7423827" cy="584775"/>
          </a:xfrm>
          <a:prstGeom prst="rect">
            <a:avLst/>
          </a:prstGeom>
          <a:noFill/>
        </p:spPr>
        <p:txBody>
          <a:bodyPr wrap="none" rtlCol="0">
            <a:spAutoFit/>
          </a:bodyPr>
          <a:lstStyle/>
          <a:p>
            <a:pPr algn="r"/>
            <a:r>
              <a:rPr lang="en-GB" sz="3200" b="1" dirty="0" smtClean="0">
                <a:solidFill>
                  <a:schemeClr val="bg1"/>
                </a:solidFill>
                <a:latin typeface="Arial" pitchFamily="34" charset="0"/>
                <a:cs typeface="Arial" pitchFamily="34" charset="0"/>
              </a:rPr>
              <a:t>Advanced Gas-cooled </a:t>
            </a:r>
            <a:r>
              <a:rPr lang="en-GB" sz="3200" b="1" dirty="0">
                <a:solidFill>
                  <a:schemeClr val="bg1"/>
                </a:solidFill>
                <a:latin typeface="Arial" pitchFamily="34" charset="0"/>
                <a:cs typeface="Arial" pitchFamily="34" charset="0"/>
              </a:rPr>
              <a:t>R</a:t>
            </a:r>
            <a:r>
              <a:rPr lang="en-GB" sz="3200" b="1" dirty="0" smtClean="0">
                <a:solidFill>
                  <a:schemeClr val="bg1"/>
                </a:solidFill>
                <a:latin typeface="Arial" pitchFamily="34" charset="0"/>
                <a:cs typeface="Arial" pitchFamily="34" charset="0"/>
              </a:rPr>
              <a:t>eactor (AGR)</a:t>
            </a:r>
            <a:endParaRPr lang="en-US" sz="3200" b="1" dirty="0">
              <a:solidFill>
                <a:schemeClr val="bg1"/>
              </a:solidFill>
              <a:latin typeface="Arial" pitchFamily="34" charset="0"/>
              <a:cs typeface="Arial" pitchFamily="34" charset="0"/>
            </a:endParaRPr>
          </a:p>
        </p:txBody>
      </p:sp>
      <p:sp>
        <p:nvSpPr>
          <p:cNvPr id="3" name="TextBox 2"/>
          <p:cNvSpPr txBox="1"/>
          <p:nvPr/>
        </p:nvSpPr>
        <p:spPr>
          <a:xfrm>
            <a:off x="4981178" y="692696"/>
            <a:ext cx="4158623" cy="253402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GB" dirty="0" smtClean="0">
                <a:solidFill>
                  <a:srgbClr val="0070C0"/>
                </a:solidFill>
                <a:latin typeface="Arial" pitchFamily="34" charset="0"/>
                <a:cs typeface="Arial" pitchFamily="34" charset="0"/>
              </a:rPr>
              <a:t>2</a:t>
            </a:r>
            <a:r>
              <a:rPr lang="en-GB" baseline="30000" dirty="0" smtClean="0">
                <a:solidFill>
                  <a:srgbClr val="0070C0"/>
                </a:solidFill>
                <a:latin typeface="Arial" pitchFamily="34" charset="0"/>
                <a:cs typeface="Arial" pitchFamily="34" charset="0"/>
              </a:rPr>
              <a:t>nd</a:t>
            </a:r>
            <a:r>
              <a:rPr lang="en-GB" dirty="0" smtClean="0">
                <a:solidFill>
                  <a:srgbClr val="0070C0"/>
                </a:solidFill>
                <a:latin typeface="Arial" pitchFamily="34" charset="0"/>
                <a:cs typeface="Arial" pitchFamily="34" charset="0"/>
              </a:rPr>
              <a:t> generation of British gas-cooled reactors – developed from </a:t>
            </a:r>
            <a:r>
              <a:rPr lang="en-GB" dirty="0" err="1" smtClean="0">
                <a:solidFill>
                  <a:srgbClr val="0070C0"/>
                </a:solidFill>
                <a:latin typeface="Arial" pitchFamily="34" charset="0"/>
                <a:cs typeface="Arial" pitchFamily="34" charset="0"/>
              </a:rPr>
              <a:t>Magnox</a:t>
            </a:r>
            <a:endParaRPr lang="en-GB" dirty="0" smtClean="0">
              <a:solidFill>
                <a:srgbClr val="0070C0"/>
              </a:solidFill>
              <a:latin typeface="Arial" pitchFamily="34" charset="0"/>
              <a:cs typeface="Arial" pitchFamily="34" charset="0"/>
            </a:endParaRPr>
          </a:p>
          <a:p>
            <a:pPr marL="285750" indent="-285750" algn="just">
              <a:lnSpc>
                <a:spcPct val="150000"/>
              </a:lnSpc>
              <a:buFont typeface="Wingdings" panose="05000000000000000000" pitchFamily="2" charset="2"/>
              <a:buChar char="Ø"/>
            </a:pPr>
            <a:r>
              <a:rPr lang="en-GB" dirty="0" smtClean="0">
                <a:solidFill>
                  <a:srgbClr val="0070C0"/>
                </a:solidFill>
                <a:latin typeface="Arial" pitchFamily="34" charset="0"/>
                <a:cs typeface="Arial" pitchFamily="34" charset="0"/>
              </a:rPr>
              <a:t>Uses graphite as the neutron moderator and CO</a:t>
            </a:r>
            <a:r>
              <a:rPr lang="en-GB" baseline="-25000" dirty="0" smtClean="0">
                <a:solidFill>
                  <a:srgbClr val="0070C0"/>
                </a:solidFill>
                <a:latin typeface="Arial" pitchFamily="34" charset="0"/>
                <a:cs typeface="Arial" pitchFamily="34" charset="0"/>
              </a:rPr>
              <a:t>2</a:t>
            </a:r>
            <a:r>
              <a:rPr lang="en-GB" dirty="0" smtClean="0">
                <a:solidFill>
                  <a:srgbClr val="0070C0"/>
                </a:solidFill>
                <a:latin typeface="Arial" pitchFamily="34" charset="0"/>
                <a:cs typeface="Arial" pitchFamily="34" charset="0"/>
              </a:rPr>
              <a:t> as coolant</a:t>
            </a:r>
          </a:p>
          <a:p>
            <a:pPr marL="285750" indent="-285750" algn="just">
              <a:lnSpc>
                <a:spcPct val="150000"/>
              </a:lnSpc>
              <a:buFont typeface="Wingdings" panose="05000000000000000000" pitchFamily="2" charset="2"/>
              <a:buChar char="Ø"/>
            </a:pPr>
            <a:r>
              <a:rPr lang="en-GB" dirty="0" smtClean="0">
                <a:solidFill>
                  <a:srgbClr val="0070C0"/>
                </a:solidFill>
                <a:latin typeface="Arial" pitchFamily="34" charset="0"/>
                <a:cs typeface="Arial" pitchFamily="34" charset="0"/>
              </a:rPr>
              <a:t>Configured with 2 reactors in single building</a:t>
            </a:r>
            <a:endParaRPr lang="en-US" dirty="0">
              <a:solidFill>
                <a:srgbClr val="0070C0"/>
              </a:solidFill>
              <a:latin typeface="Arial" pitchFamily="34" charset="0"/>
              <a:cs typeface="Arial" pitchFamily="34" charset="0"/>
            </a:endParaRPr>
          </a:p>
        </p:txBody>
      </p:sp>
      <p:sp>
        <p:nvSpPr>
          <p:cNvPr id="10"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pic>
        <p:nvPicPr>
          <p:cNvPr id="12289" name="Picture 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6512" y="692696"/>
            <a:ext cx="5148064" cy="431031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291" name="Picture 3" descr="The Windscale Advanced Gas-Cooled Reactor (Image courtesy of Sellafield Ltd)"/>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48851" y="3199927"/>
            <a:ext cx="3790950" cy="335280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70535" y="5061117"/>
            <a:ext cx="5419385" cy="1631216"/>
          </a:xfrm>
          <a:prstGeom prst="rect">
            <a:avLst/>
          </a:prstGeom>
          <a:noFill/>
        </p:spPr>
        <p:txBody>
          <a:bodyPr wrap="square" rtlCol="0">
            <a:spAutoFit/>
          </a:bodyPr>
          <a:lstStyle/>
          <a:p>
            <a:pPr marL="285750" indent="-285750" algn="just">
              <a:buFont typeface="Wingdings" panose="05000000000000000000" pitchFamily="2" charset="2"/>
              <a:buChar char="Ø"/>
            </a:pPr>
            <a:r>
              <a:rPr lang="en-GB" sz="2000" b="1" dirty="0" err="1">
                <a:solidFill>
                  <a:srgbClr val="0070C0"/>
                </a:solidFill>
              </a:rPr>
              <a:t>Windscale</a:t>
            </a:r>
            <a:r>
              <a:rPr lang="en-GB" sz="2000" b="1" dirty="0">
                <a:solidFill>
                  <a:srgbClr val="0070C0"/>
                </a:solidFill>
              </a:rPr>
              <a:t> Advanced Gas-cooled reactor (WAGR) </a:t>
            </a:r>
            <a:r>
              <a:rPr lang="en-GB" sz="2000" b="1" dirty="0" smtClean="0">
                <a:solidFill>
                  <a:srgbClr val="0070C0"/>
                </a:solidFill>
              </a:rPr>
              <a:t>: </a:t>
            </a:r>
            <a:r>
              <a:rPr lang="en-GB" sz="2000" dirty="0" smtClean="0">
                <a:solidFill>
                  <a:srgbClr val="0070C0"/>
                </a:solidFill>
              </a:rPr>
              <a:t> built in the 1960s and decommissioned in 2011. It </a:t>
            </a:r>
            <a:r>
              <a:rPr lang="en-GB" sz="2000" dirty="0" smtClean="0">
                <a:solidFill>
                  <a:schemeClr val="accent1"/>
                </a:solidFill>
              </a:rPr>
              <a:t>produced</a:t>
            </a:r>
            <a:r>
              <a:rPr lang="en-GB" sz="2000" dirty="0" smtClean="0">
                <a:solidFill>
                  <a:srgbClr val="0070C0"/>
                </a:solidFill>
              </a:rPr>
              <a:t>  approximately </a:t>
            </a:r>
            <a:r>
              <a:rPr lang="en-GB" sz="2000" dirty="0" smtClean="0">
                <a:solidFill>
                  <a:schemeClr val="accent1"/>
                </a:solidFill>
              </a:rPr>
              <a:t>3257500 </a:t>
            </a:r>
            <a:r>
              <a:rPr lang="en-GB" sz="2000" dirty="0" err="1" smtClean="0">
                <a:solidFill>
                  <a:schemeClr val="accent1"/>
                </a:solidFill>
              </a:rPr>
              <a:t>MWh</a:t>
            </a:r>
            <a:r>
              <a:rPr lang="en-GB" sz="2000" dirty="0" smtClean="0">
                <a:solidFill>
                  <a:schemeClr val="accent1"/>
                </a:solidFill>
              </a:rPr>
              <a:t> </a:t>
            </a:r>
            <a:r>
              <a:rPr lang="en-GB" sz="2000" dirty="0" smtClean="0">
                <a:solidFill>
                  <a:srgbClr val="0070C0"/>
                </a:solidFill>
              </a:rPr>
              <a:t>during operation life .</a:t>
            </a:r>
            <a:endParaRPr lang="en-GB" sz="2000" dirty="0">
              <a:solidFill>
                <a:srgbClr val="0070C0"/>
              </a:solidFill>
            </a:endParaRPr>
          </a:p>
        </p:txBody>
      </p:sp>
    </p:spTree>
    <p:extLst>
      <p:ext uri="{BB962C8B-B14F-4D97-AF65-F5344CB8AC3E}">
        <p14:creationId xmlns:p14="http://schemas.microsoft.com/office/powerpoint/2010/main" xmlns="" val="3481214610"/>
      </p:ext>
    </p:extLst>
  </p:cSld>
  <p:clrMapOvr>
    <a:masterClrMapping/>
  </p:clrMapOvr>
  <p:transition spd="med">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58" y="739638"/>
            <a:ext cx="3667440" cy="5909310"/>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dirty="0" smtClean="0">
                <a:solidFill>
                  <a:srgbClr val="0070C0"/>
                </a:solidFill>
                <a:latin typeface="Arial" pitchFamily="34" charset="0"/>
                <a:cs typeface="Arial" pitchFamily="34" charset="0"/>
              </a:rPr>
              <a:t>Use enriched uranium clad stainless steel cans;</a:t>
            </a:r>
          </a:p>
          <a:p>
            <a:pPr marL="285750" indent="-285750" algn="just">
              <a:lnSpc>
                <a:spcPct val="150000"/>
              </a:lnSpc>
              <a:buFont typeface="Wingdings" panose="05000000000000000000" pitchFamily="2" charset="2"/>
              <a:buChar char="Ø"/>
            </a:pPr>
            <a:r>
              <a:rPr lang="en-US" dirty="0" smtClean="0">
                <a:solidFill>
                  <a:srgbClr val="0070C0"/>
                </a:solidFill>
                <a:latin typeface="Arial" pitchFamily="34" charset="0"/>
                <a:cs typeface="Arial" pitchFamily="34" charset="0"/>
              </a:rPr>
              <a:t>Also have a </a:t>
            </a:r>
            <a:r>
              <a:rPr lang="en-US" b="1" dirty="0" smtClean="0">
                <a:solidFill>
                  <a:schemeClr val="accent1"/>
                </a:solidFill>
                <a:latin typeface="Arial" pitchFamily="34" charset="0"/>
                <a:cs typeface="Arial" pitchFamily="34" charset="0"/>
              </a:rPr>
              <a:t>graphite moderator </a:t>
            </a:r>
            <a:r>
              <a:rPr lang="en-US" dirty="0" smtClean="0">
                <a:solidFill>
                  <a:srgbClr val="0070C0"/>
                </a:solidFill>
                <a:latin typeface="Arial" pitchFamily="34" charset="0"/>
                <a:cs typeface="Arial" pitchFamily="34" charset="0"/>
              </a:rPr>
              <a:t>and use </a:t>
            </a:r>
            <a:r>
              <a:rPr lang="en-US" b="1" dirty="0" err="1" smtClean="0">
                <a:solidFill>
                  <a:schemeClr val="accent1"/>
                </a:solidFill>
                <a:latin typeface="Arial" pitchFamily="34" charset="0"/>
                <a:cs typeface="Arial" pitchFamily="34" charset="0"/>
              </a:rPr>
              <a:t>pressurised</a:t>
            </a:r>
            <a:r>
              <a:rPr lang="en-US" b="1" dirty="0" smtClean="0">
                <a:solidFill>
                  <a:schemeClr val="accent1"/>
                </a:solidFill>
                <a:latin typeface="Arial" pitchFamily="34" charset="0"/>
                <a:cs typeface="Arial" pitchFamily="34" charset="0"/>
              </a:rPr>
              <a:t> CO</a:t>
            </a:r>
            <a:r>
              <a:rPr lang="en-US" b="1" baseline="-25000" dirty="0" smtClean="0">
                <a:solidFill>
                  <a:schemeClr val="accent1"/>
                </a:solidFill>
                <a:latin typeface="Arial" pitchFamily="34" charset="0"/>
                <a:cs typeface="Arial" pitchFamily="34" charset="0"/>
              </a:rPr>
              <a:t>2</a:t>
            </a:r>
            <a:r>
              <a:rPr lang="en-US" b="1" dirty="0" smtClean="0">
                <a:solidFill>
                  <a:schemeClr val="accent1"/>
                </a:solidFill>
                <a:latin typeface="Arial" pitchFamily="34" charset="0"/>
                <a:cs typeface="Arial" pitchFamily="34" charset="0"/>
              </a:rPr>
              <a:t> as the coolant</a:t>
            </a:r>
            <a:r>
              <a:rPr lang="en-US" dirty="0">
                <a:solidFill>
                  <a:srgbClr val="0070C0"/>
                </a:solidFill>
                <a:latin typeface="Arial" pitchFamily="34" charset="0"/>
                <a:cs typeface="Arial" pitchFamily="34" charset="0"/>
              </a:rPr>
              <a:t>;</a:t>
            </a:r>
            <a:endParaRPr lang="en-US" dirty="0" smtClean="0">
              <a:solidFill>
                <a:srgbClr val="0070C0"/>
              </a:solidFill>
              <a:latin typeface="Arial" pitchFamily="34" charset="0"/>
              <a:cs typeface="Arial" pitchFamily="34" charset="0"/>
            </a:endParaRPr>
          </a:p>
          <a:p>
            <a:pPr marL="285750" indent="-285750" algn="just">
              <a:lnSpc>
                <a:spcPct val="150000"/>
              </a:lnSpc>
              <a:buFont typeface="Wingdings" panose="05000000000000000000" pitchFamily="2" charset="2"/>
              <a:buChar char="Ø"/>
            </a:pPr>
            <a:r>
              <a:rPr lang="en-US" dirty="0" smtClean="0">
                <a:solidFill>
                  <a:srgbClr val="0070C0"/>
                </a:solidFill>
                <a:latin typeface="Arial" pitchFamily="34" charset="0"/>
                <a:cs typeface="Arial" pitchFamily="34" charset="0"/>
              </a:rPr>
              <a:t>AGRs are able to operate at a higher temperature than the </a:t>
            </a:r>
            <a:r>
              <a:rPr lang="en-US" dirty="0" err="1" smtClean="0">
                <a:solidFill>
                  <a:srgbClr val="0070C0"/>
                </a:solidFill>
                <a:latin typeface="Arial" pitchFamily="34" charset="0"/>
                <a:cs typeface="Arial" pitchFamily="34" charset="0"/>
              </a:rPr>
              <a:t>Magnox</a:t>
            </a:r>
            <a:r>
              <a:rPr lang="en-US" dirty="0" smtClean="0">
                <a:solidFill>
                  <a:srgbClr val="0070C0"/>
                </a:solidFill>
                <a:latin typeface="Arial" pitchFamily="34" charset="0"/>
                <a:cs typeface="Arial" pitchFamily="34" charset="0"/>
              </a:rPr>
              <a:t> reactor</a:t>
            </a:r>
            <a:r>
              <a:rPr lang="en-US" dirty="0">
                <a:solidFill>
                  <a:srgbClr val="0070C0"/>
                </a:solidFill>
                <a:latin typeface="Arial" pitchFamily="34" charset="0"/>
                <a:cs typeface="Arial" pitchFamily="34" charset="0"/>
              </a:rPr>
              <a:t>;</a:t>
            </a:r>
            <a:r>
              <a:rPr lang="en-US" dirty="0" smtClean="0">
                <a:solidFill>
                  <a:srgbClr val="0070C0"/>
                </a:solidFill>
                <a:latin typeface="Arial" pitchFamily="34" charset="0"/>
                <a:cs typeface="Arial" pitchFamily="34" charset="0"/>
              </a:rPr>
              <a:t> </a:t>
            </a:r>
          </a:p>
          <a:p>
            <a:pPr marL="285750" indent="-285750" algn="just">
              <a:lnSpc>
                <a:spcPct val="150000"/>
              </a:lnSpc>
              <a:buFont typeface="Wingdings" panose="05000000000000000000" pitchFamily="2" charset="2"/>
              <a:buChar char="Ø"/>
            </a:pPr>
            <a:r>
              <a:rPr lang="en-US" dirty="0" smtClean="0">
                <a:solidFill>
                  <a:srgbClr val="0070C0"/>
                </a:solidFill>
                <a:latin typeface="Arial" pitchFamily="34" charset="0"/>
                <a:cs typeface="Arial" pitchFamily="34" charset="0"/>
              </a:rPr>
              <a:t>Coolant conveys heat from the reactor to the boilers which, in turn, heats water in an isolated steam circuit which is then used to turn the turbines.</a:t>
            </a:r>
            <a:endParaRPr lang="en-US" dirty="0">
              <a:solidFill>
                <a:srgbClr val="0070C0"/>
              </a:solidFill>
              <a:latin typeface="Arial" pitchFamily="34" charset="0"/>
              <a:cs typeface="Arial" pitchFamily="34" charset="0"/>
            </a:endParaRPr>
          </a:p>
        </p:txBody>
      </p:sp>
      <p:pic>
        <p:nvPicPr>
          <p:cNvPr id="7" name="Picture 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760941" y="1234349"/>
            <a:ext cx="5459320" cy="45709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0" name="TextBox 9"/>
          <p:cNvSpPr txBox="1"/>
          <p:nvPr/>
        </p:nvSpPr>
        <p:spPr>
          <a:xfrm>
            <a:off x="-43515" y="44624"/>
            <a:ext cx="7423827" cy="584775"/>
          </a:xfrm>
          <a:prstGeom prst="rect">
            <a:avLst/>
          </a:prstGeom>
          <a:noFill/>
        </p:spPr>
        <p:txBody>
          <a:bodyPr wrap="none" rtlCol="0">
            <a:spAutoFit/>
          </a:bodyPr>
          <a:lstStyle/>
          <a:p>
            <a:pPr algn="r"/>
            <a:r>
              <a:rPr lang="en-GB" sz="3200" b="1" dirty="0" smtClean="0">
                <a:solidFill>
                  <a:schemeClr val="bg1"/>
                </a:solidFill>
                <a:latin typeface="Arial" pitchFamily="34" charset="0"/>
                <a:cs typeface="Arial" pitchFamily="34" charset="0"/>
              </a:rPr>
              <a:t>Advanced Gas-cooled </a:t>
            </a:r>
            <a:r>
              <a:rPr lang="en-GB" sz="3200" b="1" dirty="0">
                <a:solidFill>
                  <a:schemeClr val="bg1"/>
                </a:solidFill>
                <a:latin typeface="Arial" pitchFamily="34" charset="0"/>
                <a:cs typeface="Arial" pitchFamily="34" charset="0"/>
              </a:rPr>
              <a:t>R</a:t>
            </a:r>
            <a:r>
              <a:rPr lang="en-GB" sz="3200" b="1" dirty="0" smtClean="0">
                <a:solidFill>
                  <a:schemeClr val="bg1"/>
                </a:solidFill>
                <a:latin typeface="Arial" pitchFamily="34" charset="0"/>
                <a:cs typeface="Arial" pitchFamily="34" charset="0"/>
              </a:rPr>
              <a:t>eactor (AGR)</a:t>
            </a:r>
            <a:endParaRPr lang="en-US" sz="32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805165981"/>
      </p:ext>
    </p:extLst>
  </p:cSld>
  <p:clrMapOvr>
    <a:masterClrMapping/>
  </p:clrMapOvr>
  <p:transition spd="med">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5724386" y="3429000"/>
            <a:ext cx="3312110" cy="2569336"/>
            <a:chOff x="5934567" y="1285860"/>
            <a:chExt cx="3215801" cy="2387509"/>
          </a:xfrm>
        </p:grpSpPr>
        <p:pic>
          <p:nvPicPr>
            <p:cNvPr id="45060" name="Picture 4" descr="Unit 1">
              <a:hlinkClick r:id="rId2" tooltip="Unit 1"/>
            </p:cNvPr>
            <p:cNvPicPr>
              <a:picLocks noChangeAspect="1" noChangeArrowheads="1"/>
            </p:cNvPicPr>
            <p:nvPr/>
          </p:nvPicPr>
          <p:blipFill>
            <a:blip r:embed="rId3" cstate="print"/>
            <a:srcRect/>
            <a:stretch>
              <a:fillRect/>
            </a:stretch>
          </p:blipFill>
          <p:spPr bwMode="auto">
            <a:xfrm>
              <a:off x="6193006" y="1285860"/>
              <a:ext cx="2784328" cy="1882207"/>
            </a:xfrm>
            <a:prstGeom prst="rect">
              <a:avLst/>
            </a:prstGeom>
            <a:noFill/>
          </p:spPr>
        </p:pic>
        <p:sp>
          <p:nvSpPr>
            <p:cNvPr id="6" name="TextBox 5"/>
            <p:cNvSpPr txBox="1"/>
            <p:nvPr/>
          </p:nvSpPr>
          <p:spPr>
            <a:xfrm>
              <a:off x="5934567" y="3129977"/>
              <a:ext cx="3215801" cy="543392"/>
            </a:xfrm>
            <a:prstGeom prst="rect">
              <a:avLst/>
            </a:prstGeom>
            <a:noFill/>
          </p:spPr>
          <p:txBody>
            <a:bodyPr wrap="square" rtlCol="0">
              <a:spAutoFit/>
            </a:bodyPr>
            <a:lstStyle/>
            <a:p>
              <a:pPr algn="ctr"/>
              <a:r>
                <a:rPr lang="en-GB" sz="1600" dirty="0" err="1" smtClean="0">
                  <a:solidFill>
                    <a:srgbClr val="0070C0"/>
                  </a:solidFill>
                  <a:latin typeface="Arial" pitchFamily="34" charset="0"/>
                  <a:cs typeface="Arial" pitchFamily="34" charset="0"/>
                </a:rPr>
                <a:t>Ignalina</a:t>
              </a:r>
              <a:r>
                <a:rPr lang="en-GB" sz="1600" dirty="0" smtClean="0">
                  <a:solidFill>
                    <a:srgbClr val="0070C0"/>
                  </a:solidFill>
                  <a:latin typeface="Arial" pitchFamily="34" charset="0"/>
                  <a:cs typeface="Arial" pitchFamily="34" charset="0"/>
                </a:rPr>
                <a:t> Nuclear Power Plant, Lithuania</a:t>
              </a:r>
              <a:endParaRPr lang="en-US" sz="1600" dirty="0">
                <a:solidFill>
                  <a:srgbClr val="0070C0"/>
                </a:solidFill>
                <a:latin typeface="Arial" pitchFamily="34" charset="0"/>
                <a:cs typeface="Arial" pitchFamily="34" charset="0"/>
              </a:endParaRPr>
            </a:p>
          </p:txBody>
        </p:sp>
      </p:grpSp>
      <p:sp>
        <p:nvSpPr>
          <p:cNvPr id="2" name="TextBox 1"/>
          <p:cNvSpPr txBox="1"/>
          <p:nvPr/>
        </p:nvSpPr>
        <p:spPr>
          <a:xfrm>
            <a:off x="103629" y="47297"/>
            <a:ext cx="6556603" cy="523220"/>
          </a:xfrm>
          <a:prstGeom prst="rect">
            <a:avLst/>
          </a:prstGeom>
          <a:noFill/>
        </p:spPr>
        <p:txBody>
          <a:bodyPr wrap="none" rtlCol="0">
            <a:spAutoFit/>
          </a:bodyPr>
          <a:lstStyle/>
          <a:p>
            <a:pPr algn="r"/>
            <a:r>
              <a:rPr lang="en-GB" sz="2800" b="1" dirty="0" smtClean="0">
                <a:solidFill>
                  <a:schemeClr val="bg1"/>
                </a:solidFill>
                <a:latin typeface="Arial" pitchFamily="34" charset="0"/>
                <a:cs typeface="Arial" pitchFamily="34" charset="0"/>
              </a:rPr>
              <a:t>High-Power Channel Reactor (RBMK)</a:t>
            </a:r>
            <a:endParaRPr lang="en-US" sz="2800" b="1" dirty="0">
              <a:solidFill>
                <a:schemeClr val="bg1"/>
              </a:solidFill>
              <a:latin typeface="Arial" pitchFamily="34" charset="0"/>
              <a:cs typeface="Arial" pitchFamily="34" charset="0"/>
            </a:endParaRPr>
          </a:p>
        </p:txBody>
      </p:sp>
      <p:sp>
        <p:nvSpPr>
          <p:cNvPr id="3" name="TextBox 2"/>
          <p:cNvSpPr txBox="1"/>
          <p:nvPr/>
        </p:nvSpPr>
        <p:spPr>
          <a:xfrm>
            <a:off x="0" y="4063891"/>
            <a:ext cx="5724386" cy="2461453"/>
          </a:xfrm>
          <a:prstGeom prst="rect">
            <a:avLst/>
          </a:prstGeom>
          <a:noFill/>
        </p:spPr>
        <p:txBody>
          <a:bodyPr wrap="square" rtlCol="0">
            <a:spAutoFit/>
          </a:bodyPr>
          <a:lstStyle/>
          <a:p>
            <a:pPr marL="285750" indent="-285750" algn="just">
              <a:buFont typeface="Wingdings" panose="05000000000000000000" pitchFamily="2" charset="2"/>
              <a:buChar char="Ø"/>
            </a:pPr>
            <a:r>
              <a:rPr lang="en-GB" dirty="0" smtClean="0">
                <a:solidFill>
                  <a:srgbClr val="0070C0"/>
                </a:solidFill>
                <a:latin typeface="Arial" pitchFamily="34" charset="0"/>
                <a:cs typeface="Arial" pitchFamily="34" charset="0"/>
              </a:rPr>
              <a:t>Russian design;</a:t>
            </a:r>
          </a:p>
          <a:p>
            <a:pPr marL="285750" indent="-285750" algn="just">
              <a:lnSpc>
                <a:spcPct val="150000"/>
              </a:lnSpc>
              <a:buFont typeface="Wingdings" panose="05000000000000000000" pitchFamily="2" charset="2"/>
              <a:buChar char="Ø"/>
            </a:pPr>
            <a:r>
              <a:rPr lang="en-GB" dirty="0" smtClean="0">
                <a:solidFill>
                  <a:srgbClr val="0070C0"/>
                </a:solidFill>
                <a:latin typeface="Arial" pitchFamily="34" charset="0"/>
                <a:cs typeface="Arial" pitchFamily="34" charset="0"/>
              </a:rPr>
              <a:t>Class of graphite-moderated nuclear power reactor;</a:t>
            </a:r>
          </a:p>
          <a:p>
            <a:pPr marL="285750" indent="-285750" algn="just">
              <a:lnSpc>
                <a:spcPct val="150000"/>
              </a:lnSpc>
              <a:buFont typeface="Wingdings" panose="05000000000000000000" pitchFamily="2" charset="2"/>
              <a:buChar char="Ø"/>
            </a:pPr>
            <a:r>
              <a:rPr lang="en-GB" dirty="0" smtClean="0">
                <a:solidFill>
                  <a:srgbClr val="0070C0"/>
                </a:solidFill>
                <a:latin typeface="Arial" pitchFamily="34" charset="0"/>
                <a:cs typeface="Arial" pitchFamily="34" charset="0"/>
              </a:rPr>
              <a:t>Type involved in Chernobyl accident;</a:t>
            </a:r>
          </a:p>
          <a:p>
            <a:pPr marL="285750" indent="-285750" algn="just">
              <a:lnSpc>
                <a:spcPct val="150000"/>
              </a:lnSpc>
              <a:buFont typeface="Wingdings" panose="05000000000000000000" pitchFamily="2" charset="2"/>
              <a:buChar char="Ø"/>
            </a:pPr>
            <a:r>
              <a:rPr lang="en-GB" dirty="0" smtClean="0">
                <a:solidFill>
                  <a:srgbClr val="0070C0"/>
                </a:solidFill>
                <a:latin typeface="Arial" pitchFamily="34" charset="0"/>
                <a:cs typeface="Arial" pitchFamily="34" charset="0"/>
              </a:rPr>
              <a:t>Uses light water for cooling and graphite for moderation;</a:t>
            </a:r>
          </a:p>
          <a:p>
            <a:pPr marL="285750" indent="-285750" algn="just">
              <a:lnSpc>
                <a:spcPct val="150000"/>
              </a:lnSpc>
              <a:buFont typeface="Wingdings" panose="05000000000000000000" pitchFamily="2" charset="2"/>
              <a:buChar char="Ø"/>
            </a:pPr>
            <a:r>
              <a:rPr lang="en-GB" dirty="0" smtClean="0">
                <a:solidFill>
                  <a:srgbClr val="0070C0"/>
                </a:solidFill>
                <a:latin typeface="Arial" pitchFamily="34" charset="0"/>
                <a:cs typeface="Arial" pitchFamily="34" charset="0"/>
              </a:rPr>
              <a:t>Uses natural uranium for fuel.</a:t>
            </a:r>
            <a:endParaRPr lang="en-US" dirty="0">
              <a:solidFill>
                <a:srgbClr val="0070C0"/>
              </a:solidFill>
              <a:latin typeface="Arial" pitchFamily="34" charset="0"/>
              <a:cs typeface="Arial" pitchFamily="34" charset="0"/>
            </a:endParaRPr>
          </a:p>
        </p:txBody>
      </p:sp>
      <p:sp>
        <p:nvSpPr>
          <p:cNvPr id="8" name="Rectangle 7"/>
          <p:cNvSpPr/>
          <p:nvPr/>
        </p:nvSpPr>
        <p:spPr>
          <a:xfrm>
            <a:off x="6444208" y="2616401"/>
            <a:ext cx="1236236" cy="369332"/>
          </a:xfrm>
          <a:prstGeom prst="rect">
            <a:avLst/>
          </a:prstGeom>
        </p:spPr>
        <p:txBody>
          <a:bodyPr wrap="none">
            <a:spAutoFit/>
          </a:bodyPr>
          <a:lstStyle/>
          <a:p>
            <a:r>
              <a:rPr lang="en-GB" dirty="0" smtClean="0">
                <a:solidFill>
                  <a:srgbClr val="0070C0"/>
                </a:solidFill>
                <a:latin typeface="Arial" pitchFamily="34" charset="0"/>
                <a:cs typeface="Arial" pitchFamily="34" charset="0"/>
              </a:rPr>
              <a:t>Chernobyl</a:t>
            </a:r>
            <a:endParaRPr lang="en-US" dirty="0">
              <a:solidFill>
                <a:srgbClr val="0070C0"/>
              </a:solidFill>
              <a:latin typeface="Arial" pitchFamily="34" charset="0"/>
              <a:cs typeface="Arial" pitchFamily="34" charset="0"/>
            </a:endParaRPr>
          </a:p>
        </p:txBody>
      </p:sp>
      <p:grpSp>
        <p:nvGrpSpPr>
          <p:cNvPr id="13" name="Group 12"/>
          <p:cNvGrpSpPr/>
          <p:nvPr/>
        </p:nvGrpSpPr>
        <p:grpSpPr>
          <a:xfrm>
            <a:off x="4591998" y="692696"/>
            <a:ext cx="4588514" cy="1918586"/>
            <a:chOff x="4269766" y="3855726"/>
            <a:chExt cx="4588514" cy="1918586"/>
          </a:xfrm>
        </p:grpSpPr>
        <p:pic>
          <p:nvPicPr>
            <p:cNvPr id="7" name="Picture 2" descr="http://upload.wikimedia.org/wikipedia/en/thumb/1/1b/Chernobyl_Disaster.jpg/300px-Chernobyl_Disaster.jpg">
              <a:hlinkClick r:id="rId4" tooltip="Chernobyl Disaster.jpg"/>
            </p:cNvPr>
            <p:cNvPicPr>
              <a:picLocks noChangeAspect="1" noChangeArrowheads="1"/>
            </p:cNvPicPr>
            <p:nvPr/>
          </p:nvPicPr>
          <p:blipFill>
            <a:blip r:embed="rId5" cstate="print"/>
            <a:srcRect/>
            <a:stretch>
              <a:fillRect/>
            </a:stretch>
          </p:blipFill>
          <p:spPr bwMode="auto">
            <a:xfrm>
              <a:off x="7209066" y="3855726"/>
              <a:ext cx="1649214" cy="1918586"/>
            </a:xfrm>
            <a:prstGeom prst="rect">
              <a:avLst/>
            </a:prstGeom>
            <a:noFill/>
          </p:spPr>
        </p:pic>
        <p:pic>
          <p:nvPicPr>
            <p:cNvPr id="45062" name="Picture 6" descr="http://upload.wikimedia.org/wikipedia/commons/thumb/6/6a/Chernobyl_Nuclear_Power_Plant.jpg/250px-Chernobyl_Nuclear_Power_Plant.jpg">
              <a:hlinkClick r:id="rId6" tooltip="Fourth reactor"/>
            </p:cNvPr>
            <p:cNvPicPr>
              <a:picLocks noChangeAspect="1" noChangeArrowheads="1"/>
            </p:cNvPicPr>
            <p:nvPr/>
          </p:nvPicPr>
          <p:blipFill>
            <a:blip r:embed="rId7" cstate="print"/>
            <a:srcRect/>
            <a:stretch>
              <a:fillRect/>
            </a:stretch>
          </p:blipFill>
          <p:spPr bwMode="auto">
            <a:xfrm>
              <a:off x="4269766" y="3884814"/>
              <a:ext cx="2808296" cy="1875942"/>
            </a:xfrm>
            <a:prstGeom prst="rect">
              <a:avLst/>
            </a:prstGeom>
            <a:noFill/>
          </p:spPr>
        </p:pic>
      </p:grpSp>
      <p:pic>
        <p:nvPicPr>
          <p:cNvPr id="18434" name="Picture 2" descr="http://www.globalsecurity.org/wmd/world/russia/images/rbmk-design.gif"/>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9386" y="692696"/>
            <a:ext cx="4922654" cy="345406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95858401"/>
      </p:ext>
    </p:extLst>
  </p:cSld>
  <p:clrMapOvr>
    <a:masterClrMapping/>
  </p:clrMapOvr>
  <p:transition spd="med">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113" y="44624"/>
            <a:ext cx="4350871" cy="584775"/>
          </a:xfrm>
          <a:prstGeom prst="rect">
            <a:avLst/>
          </a:prstGeom>
          <a:noFill/>
        </p:spPr>
        <p:txBody>
          <a:bodyPr wrap="none" rtlCol="0">
            <a:spAutoFit/>
          </a:bodyPr>
          <a:lstStyle/>
          <a:p>
            <a:pPr algn="r"/>
            <a:r>
              <a:rPr lang="en-GB" sz="3200" b="1" dirty="0" smtClean="0">
                <a:solidFill>
                  <a:schemeClr val="bg1"/>
                </a:solidFill>
                <a:latin typeface="Arial" pitchFamily="34" charset="0"/>
                <a:cs typeface="Arial" pitchFamily="34" charset="0"/>
              </a:rPr>
              <a:t>Fast Neutron Reactor</a:t>
            </a:r>
            <a:endParaRPr lang="en-US" sz="3200" b="1" dirty="0">
              <a:solidFill>
                <a:schemeClr val="bg1"/>
              </a:solidFill>
              <a:latin typeface="Arial" pitchFamily="34" charset="0"/>
              <a:cs typeface="Arial" pitchFamily="34" charset="0"/>
            </a:endParaRPr>
          </a:p>
        </p:txBody>
      </p:sp>
      <p:grpSp>
        <p:nvGrpSpPr>
          <p:cNvPr id="15" name="Group 14"/>
          <p:cNvGrpSpPr/>
          <p:nvPr/>
        </p:nvGrpSpPr>
        <p:grpSpPr>
          <a:xfrm>
            <a:off x="5429256" y="785794"/>
            <a:ext cx="3333750" cy="3156543"/>
            <a:chOff x="5429256" y="785794"/>
            <a:chExt cx="3333750" cy="3156543"/>
          </a:xfrm>
        </p:grpSpPr>
        <p:pic>
          <p:nvPicPr>
            <p:cNvPr id="47106" name="Picture 2" descr="http://upload.wikimedia.org/wikipedia/commons/c/cb/Shevchenko_BN350.gif">
              <a:hlinkClick r:id="rId2" tooltip="Shevchenko BN350 nuclear fast reactor and desalination plant situated on the shore of the Caspian Sea. The plant generates 135 MWe and provides steam for an associated desalination plant. View of the interior of the reactor hall."/>
            </p:cNvPr>
            <p:cNvPicPr>
              <a:picLocks noChangeAspect="1" noChangeArrowheads="1"/>
            </p:cNvPicPr>
            <p:nvPr/>
          </p:nvPicPr>
          <p:blipFill>
            <a:blip r:embed="rId3" cstate="print"/>
            <a:srcRect/>
            <a:stretch>
              <a:fillRect/>
            </a:stretch>
          </p:blipFill>
          <p:spPr bwMode="auto">
            <a:xfrm>
              <a:off x="5429256" y="785794"/>
              <a:ext cx="3333750" cy="2533651"/>
            </a:xfrm>
            <a:prstGeom prst="rect">
              <a:avLst/>
            </a:prstGeom>
            <a:noFill/>
          </p:spPr>
        </p:pic>
        <p:sp>
          <p:nvSpPr>
            <p:cNvPr id="4" name="TextBox 3"/>
            <p:cNvSpPr txBox="1"/>
            <p:nvPr/>
          </p:nvSpPr>
          <p:spPr>
            <a:xfrm>
              <a:off x="5560214" y="3357562"/>
              <a:ext cx="3071834" cy="584775"/>
            </a:xfrm>
            <a:prstGeom prst="rect">
              <a:avLst/>
            </a:prstGeom>
            <a:noFill/>
          </p:spPr>
          <p:txBody>
            <a:bodyPr wrap="square" rtlCol="0">
              <a:spAutoFit/>
            </a:bodyPr>
            <a:lstStyle/>
            <a:p>
              <a:pPr algn="ctr"/>
              <a:r>
                <a:rPr lang="en-GB" sz="1600" dirty="0" smtClean="0">
                  <a:solidFill>
                    <a:srgbClr val="0070C0"/>
                  </a:solidFill>
                  <a:latin typeface="Arial" pitchFamily="34" charset="0"/>
                  <a:cs typeface="Arial" pitchFamily="34" charset="0"/>
                </a:rPr>
                <a:t>Shevchenko BN350 nuclear-heated desalination plant</a:t>
              </a:r>
              <a:endParaRPr lang="en-US" sz="1600" dirty="0">
                <a:solidFill>
                  <a:srgbClr val="0070C0"/>
                </a:solidFill>
                <a:latin typeface="Arial" pitchFamily="34" charset="0"/>
                <a:cs typeface="Arial" pitchFamily="34" charset="0"/>
              </a:endParaRPr>
            </a:p>
          </p:txBody>
        </p:sp>
      </p:grpSp>
      <p:sp>
        <p:nvSpPr>
          <p:cNvPr id="5" name="TextBox 4"/>
          <p:cNvSpPr txBox="1"/>
          <p:nvPr/>
        </p:nvSpPr>
        <p:spPr>
          <a:xfrm>
            <a:off x="142148" y="857232"/>
            <a:ext cx="5077924" cy="300082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GB" dirty="0" smtClean="0">
                <a:solidFill>
                  <a:srgbClr val="0070C0"/>
                </a:solidFill>
                <a:latin typeface="Arial" pitchFamily="34" charset="0"/>
                <a:cs typeface="Arial" pitchFamily="34" charset="0"/>
              </a:rPr>
              <a:t>Fission chain reaction sustained by fast neutrons;</a:t>
            </a:r>
          </a:p>
          <a:p>
            <a:pPr marL="285750" indent="-285750" algn="just">
              <a:lnSpc>
                <a:spcPct val="150000"/>
              </a:lnSpc>
              <a:buFont typeface="Wingdings" panose="05000000000000000000" pitchFamily="2" charset="2"/>
              <a:buChar char="Ø"/>
            </a:pPr>
            <a:r>
              <a:rPr lang="en-GB" dirty="0" smtClean="0">
                <a:solidFill>
                  <a:srgbClr val="0070C0"/>
                </a:solidFill>
                <a:latin typeface="Arial" pitchFamily="34" charset="0"/>
                <a:cs typeface="Arial" pitchFamily="34" charset="0"/>
              </a:rPr>
              <a:t>Needs no neutron moderator;</a:t>
            </a:r>
          </a:p>
          <a:p>
            <a:pPr marL="285750" indent="-285750" algn="just">
              <a:lnSpc>
                <a:spcPct val="150000"/>
              </a:lnSpc>
              <a:buFont typeface="Wingdings" panose="05000000000000000000" pitchFamily="2" charset="2"/>
              <a:buChar char="Ø"/>
            </a:pPr>
            <a:r>
              <a:rPr lang="en-GB" dirty="0" smtClean="0">
                <a:solidFill>
                  <a:srgbClr val="0070C0"/>
                </a:solidFill>
                <a:latin typeface="Arial" pitchFamily="34" charset="0"/>
                <a:cs typeface="Arial" pitchFamily="34" charset="0"/>
              </a:rPr>
              <a:t>Needs fuel rich in fissile material;</a:t>
            </a:r>
          </a:p>
          <a:p>
            <a:pPr marL="285750" indent="-285750" algn="just">
              <a:lnSpc>
                <a:spcPct val="150000"/>
              </a:lnSpc>
              <a:buFont typeface="Wingdings" panose="05000000000000000000" pitchFamily="2" charset="2"/>
              <a:buChar char="Ø"/>
            </a:pPr>
            <a:r>
              <a:rPr lang="en-GB" b="1" dirty="0" smtClean="0">
                <a:solidFill>
                  <a:schemeClr val="accent1"/>
                </a:solidFill>
                <a:latin typeface="Arial" pitchFamily="34" charset="0"/>
                <a:cs typeface="Arial" pitchFamily="34" charset="0"/>
              </a:rPr>
              <a:t>All current fast reactors are liquid metal cooled (lead or sodium);</a:t>
            </a:r>
          </a:p>
          <a:p>
            <a:pPr marL="285750" indent="-285750" algn="just">
              <a:lnSpc>
                <a:spcPct val="150000"/>
              </a:lnSpc>
              <a:buFont typeface="Wingdings" panose="05000000000000000000" pitchFamily="2" charset="2"/>
              <a:buChar char="Ø"/>
            </a:pPr>
            <a:r>
              <a:rPr lang="en-GB" dirty="0" smtClean="0">
                <a:solidFill>
                  <a:srgbClr val="0070C0"/>
                </a:solidFill>
                <a:latin typeface="Arial" pitchFamily="34" charset="0"/>
                <a:cs typeface="Arial" pitchFamily="34" charset="0"/>
              </a:rPr>
              <a:t>Fuel – enriched </a:t>
            </a:r>
            <a:r>
              <a:rPr lang="en-GB" b="1" dirty="0" smtClean="0">
                <a:solidFill>
                  <a:schemeClr val="accent1"/>
                </a:solidFill>
                <a:latin typeface="Arial" pitchFamily="34" charset="0"/>
                <a:cs typeface="Arial" pitchFamily="34" charset="0"/>
              </a:rPr>
              <a:t>uranium or plutonium.</a:t>
            </a:r>
            <a:endParaRPr lang="en-US" b="1" dirty="0">
              <a:solidFill>
                <a:schemeClr val="accent1"/>
              </a:solidFill>
              <a:latin typeface="Arial" pitchFamily="34" charset="0"/>
              <a:cs typeface="Arial" pitchFamily="34" charset="0"/>
            </a:endParaRPr>
          </a:p>
        </p:txBody>
      </p:sp>
      <p:grpSp>
        <p:nvGrpSpPr>
          <p:cNvPr id="13" name="Group 12"/>
          <p:cNvGrpSpPr/>
          <p:nvPr/>
        </p:nvGrpSpPr>
        <p:grpSpPr>
          <a:xfrm>
            <a:off x="142148" y="4000504"/>
            <a:ext cx="3565756" cy="2418806"/>
            <a:chOff x="1428728" y="4143380"/>
            <a:chExt cx="3204723" cy="1910190"/>
          </a:xfrm>
        </p:grpSpPr>
        <p:pic>
          <p:nvPicPr>
            <p:cNvPr id="47108" name="Picture 4" descr="http://upload.wikimedia.org/wikipedia/commons/thumb/7/76/Superph%C3%A9nix.jpg/250px-Superph%C3%A9nix.jpg">
              <a:hlinkClick r:id="rId4" tooltip="The Superphenix power plant."/>
            </p:cNvPr>
            <p:cNvPicPr>
              <a:picLocks noChangeAspect="1" noChangeArrowheads="1"/>
            </p:cNvPicPr>
            <p:nvPr/>
          </p:nvPicPr>
          <p:blipFill>
            <a:blip r:embed="rId5" cstate="print"/>
            <a:srcRect/>
            <a:stretch>
              <a:fillRect/>
            </a:stretch>
          </p:blipFill>
          <p:spPr bwMode="auto">
            <a:xfrm>
              <a:off x="1840464" y="4143380"/>
              <a:ext cx="2381250" cy="1571626"/>
            </a:xfrm>
            <a:prstGeom prst="rect">
              <a:avLst/>
            </a:prstGeom>
            <a:noFill/>
          </p:spPr>
        </p:pic>
        <p:sp>
          <p:nvSpPr>
            <p:cNvPr id="7" name="TextBox 6"/>
            <p:cNvSpPr txBox="1"/>
            <p:nvPr/>
          </p:nvSpPr>
          <p:spPr>
            <a:xfrm>
              <a:off x="1428728" y="5715016"/>
              <a:ext cx="3204723" cy="338554"/>
            </a:xfrm>
            <a:prstGeom prst="rect">
              <a:avLst/>
            </a:prstGeom>
            <a:noFill/>
          </p:spPr>
          <p:txBody>
            <a:bodyPr wrap="none" rtlCol="0">
              <a:spAutoFit/>
            </a:bodyPr>
            <a:lstStyle/>
            <a:p>
              <a:r>
                <a:rPr lang="en-GB" sz="1600" dirty="0" err="1" smtClean="0">
                  <a:solidFill>
                    <a:srgbClr val="0070C0"/>
                  </a:solidFill>
                  <a:latin typeface="Arial" pitchFamily="34" charset="0"/>
                  <a:cs typeface="Arial" pitchFamily="34" charset="0"/>
                </a:rPr>
                <a:t>Superphenix</a:t>
              </a:r>
              <a:r>
                <a:rPr lang="en-GB" sz="1600" dirty="0" smtClean="0">
                  <a:solidFill>
                    <a:srgbClr val="0070C0"/>
                  </a:solidFill>
                  <a:latin typeface="Arial" pitchFamily="34" charset="0"/>
                  <a:cs typeface="Arial" pitchFamily="34" charset="0"/>
                </a:rPr>
                <a:t> power plant, France</a:t>
              </a:r>
              <a:endParaRPr lang="en-US" sz="1600" dirty="0">
                <a:solidFill>
                  <a:srgbClr val="0070C0"/>
                </a:solidFill>
                <a:latin typeface="Arial" pitchFamily="34" charset="0"/>
                <a:cs typeface="Arial" pitchFamily="34" charset="0"/>
              </a:endParaRPr>
            </a:p>
          </p:txBody>
        </p:sp>
      </p:grpSp>
      <p:grpSp>
        <p:nvGrpSpPr>
          <p:cNvPr id="14" name="Group 13"/>
          <p:cNvGrpSpPr/>
          <p:nvPr/>
        </p:nvGrpSpPr>
        <p:grpSpPr>
          <a:xfrm>
            <a:off x="5429256" y="4080456"/>
            <a:ext cx="2857500" cy="2338854"/>
            <a:chOff x="5715008" y="4429132"/>
            <a:chExt cx="2381250" cy="2124504"/>
          </a:xfrm>
        </p:grpSpPr>
        <p:pic>
          <p:nvPicPr>
            <p:cNvPr id="47110" name="Picture 6" descr="http://upload.wikimedia.org/wikipedia/commons/thumb/7/77/DounreayJM.jpg/250px-DounreayJM.jpg">
              <a:hlinkClick r:id="rId6" tooltip="DounreayJM.jpg"/>
            </p:cNvPr>
            <p:cNvPicPr>
              <a:picLocks noChangeAspect="1" noChangeArrowheads="1"/>
            </p:cNvPicPr>
            <p:nvPr/>
          </p:nvPicPr>
          <p:blipFill>
            <a:blip r:embed="rId7" cstate="print"/>
            <a:srcRect/>
            <a:stretch>
              <a:fillRect/>
            </a:stretch>
          </p:blipFill>
          <p:spPr bwMode="auto">
            <a:xfrm>
              <a:off x="5715008" y="4429132"/>
              <a:ext cx="2381250" cy="1790701"/>
            </a:xfrm>
            <a:prstGeom prst="rect">
              <a:avLst/>
            </a:prstGeom>
            <a:noFill/>
          </p:spPr>
        </p:pic>
        <p:sp>
          <p:nvSpPr>
            <p:cNvPr id="9" name="TextBox 8"/>
            <p:cNvSpPr txBox="1"/>
            <p:nvPr/>
          </p:nvSpPr>
          <p:spPr>
            <a:xfrm>
              <a:off x="6369268" y="6215082"/>
              <a:ext cx="1072730" cy="338554"/>
            </a:xfrm>
            <a:prstGeom prst="rect">
              <a:avLst/>
            </a:prstGeom>
            <a:noFill/>
          </p:spPr>
          <p:txBody>
            <a:bodyPr wrap="none" rtlCol="0">
              <a:spAutoFit/>
            </a:bodyPr>
            <a:lstStyle/>
            <a:p>
              <a:r>
                <a:rPr lang="en-GB" sz="1600" dirty="0" err="1" smtClean="0">
                  <a:solidFill>
                    <a:srgbClr val="0070C0"/>
                  </a:solidFill>
                  <a:latin typeface="Arial" pitchFamily="34" charset="0"/>
                  <a:cs typeface="Arial" pitchFamily="34" charset="0"/>
                </a:rPr>
                <a:t>Dounreay</a:t>
              </a:r>
              <a:endParaRPr lang="en-US" sz="1600" dirty="0">
                <a:solidFill>
                  <a:srgbClr val="0070C0"/>
                </a:solidFill>
                <a:latin typeface="Arial" pitchFamily="34" charset="0"/>
                <a:cs typeface="Arial" pitchFamily="34" charset="0"/>
              </a:endParaRPr>
            </a:p>
          </p:txBody>
        </p:sp>
      </p:grpSp>
    </p:spTree>
    <p:extLst>
      <p:ext uri="{BB962C8B-B14F-4D97-AF65-F5344CB8AC3E}">
        <p14:creationId xmlns:p14="http://schemas.microsoft.com/office/powerpoint/2010/main" xmlns="" val="3644402913"/>
      </p:ext>
    </p:extLst>
  </p:cSld>
  <p:clrMapOvr>
    <a:masterClrMapping/>
  </p:clrMapOvr>
  <p:transition spd="med">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664869776"/>
              </p:ext>
            </p:extLst>
          </p:nvPr>
        </p:nvGraphicFramePr>
        <p:xfrm>
          <a:off x="107504" y="764704"/>
          <a:ext cx="8964488" cy="5673160"/>
        </p:xfrm>
        <a:graphic>
          <a:graphicData uri="http://schemas.openxmlformats.org/drawingml/2006/table">
            <a:tbl>
              <a:tblPr firstRow="1" bandRow="1">
                <a:tableStyleId>{8FD4443E-F989-4FC4-A0C8-D5A2AF1F390B}</a:tableStyleId>
              </a:tblPr>
              <a:tblGrid>
                <a:gridCol w="1892090"/>
                <a:gridCol w="1473416"/>
                <a:gridCol w="957721"/>
                <a:gridCol w="799338"/>
                <a:gridCol w="1280641"/>
                <a:gridCol w="1280641"/>
                <a:gridCol w="1280641"/>
              </a:tblGrid>
              <a:tr h="634976">
                <a:tc>
                  <a:txBody>
                    <a:bodyPr/>
                    <a:lstStyle/>
                    <a:p>
                      <a:pPr algn="ctr"/>
                      <a:r>
                        <a:rPr lang="en-GB" sz="1600" dirty="0" smtClean="0"/>
                        <a:t>Reactor Type</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Main Countries</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Number</a:t>
                      </a:r>
                      <a:endParaRPr lang="en-GB" sz="1600" dirty="0">
                        <a:latin typeface="Arial" pitchFamily="34" charset="0"/>
                        <a:cs typeface="Arial" pitchFamily="34" charset="0"/>
                      </a:endParaRPr>
                    </a:p>
                  </a:txBody>
                  <a:tcPr marL="131432" marR="131432" marT="65716" marB="65716"/>
                </a:tc>
                <a:tc>
                  <a:txBody>
                    <a:bodyPr/>
                    <a:lstStyle/>
                    <a:p>
                      <a:pPr algn="ctr"/>
                      <a:r>
                        <a:rPr lang="en-GB" sz="1600" dirty="0" err="1" smtClean="0"/>
                        <a:t>GWe</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Fuel</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Coolant</a:t>
                      </a:r>
                    </a:p>
                    <a:p>
                      <a:pPr algn="ctr"/>
                      <a:r>
                        <a:rPr lang="en-GB" sz="1200" dirty="0" smtClean="0">
                          <a:latin typeface="Arial" pitchFamily="34" charset="0"/>
                          <a:cs typeface="Arial" pitchFamily="34" charset="0"/>
                        </a:rPr>
                        <a:t>(Temp in </a:t>
                      </a:r>
                      <a:r>
                        <a:rPr lang="en-GB" sz="1200" baseline="30000" dirty="0" err="1" smtClean="0">
                          <a:latin typeface="Arial" pitchFamily="34" charset="0"/>
                          <a:cs typeface="Arial" pitchFamily="34" charset="0"/>
                        </a:rPr>
                        <a:t>o</a:t>
                      </a:r>
                      <a:r>
                        <a:rPr lang="en-GB" sz="1200" dirty="0" err="1" smtClean="0">
                          <a:latin typeface="Arial" pitchFamily="34" charset="0"/>
                          <a:cs typeface="Arial" pitchFamily="34" charset="0"/>
                        </a:rPr>
                        <a:t>C</a:t>
                      </a:r>
                      <a:r>
                        <a:rPr lang="en-GB" sz="1200" dirty="0" smtClean="0">
                          <a:latin typeface="Arial" pitchFamily="34" charset="0"/>
                          <a:cs typeface="Arial" pitchFamily="34" charset="0"/>
                        </a:rPr>
                        <a:t>)</a:t>
                      </a:r>
                      <a:endParaRPr lang="en-GB" sz="1200" dirty="0">
                        <a:latin typeface="Arial" pitchFamily="34" charset="0"/>
                        <a:cs typeface="Arial" pitchFamily="34" charset="0"/>
                      </a:endParaRPr>
                    </a:p>
                  </a:txBody>
                  <a:tcPr marL="131432" marR="131432" marT="65716" marB="65716"/>
                </a:tc>
                <a:tc>
                  <a:txBody>
                    <a:bodyPr/>
                    <a:lstStyle/>
                    <a:p>
                      <a:pPr algn="ctr"/>
                      <a:r>
                        <a:rPr lang="en-GB" sz="1600" dirty="0" smtClean="0"/>
                        <a:t>Moderator</a:t>
                      </a:r>
                      <a:endParaRPr lang="en-GB" sz="1600" dirty="0">
                        <a:latin typeface="Arial" pitchFamily="34" charset="0"/>
                        <a:cs typeface="Arial" pitchFamily="34" charset="0"/>
                      </a:endParaRPr>
                    </a:p>
                  </a:txBody>
                  <a:tcPr marL="131432" marR="131432" marT="65716" marB="65716"/>
                </a:tc>
              </a:tr>
              <a:tr h="885064">
                <a:tc>
                  <a:txBody>
                    <a:bodyPr/>
                    <a:lstStyle/>
                    <a:p>
                      <a:pPr algn="ctr"/>
                      <a:r>
                        <a:rPr lang="en-GB" sz="1600" dirty="0" smtClean="0"/>
                        <a:t>Pressurised water reactor (PWR)</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US, France, Japan,</a:t>
                      </a:r>
                      <a:r>
                        <a:rPr lang="en-GB" sz="1600" baseline="0" dirty="0" smtClean="0"/>
                        <a:t> Russia, China</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265</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251.6</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Enriched UO</a:t>
                      </a:r>
                      <a:r>
                        <a:rPr lang="en-GB" sz="1600" baseline="-25000" dirty="0" smtClean="0"/>
                        <a:t>2</a:t>
                      </a:r>
                      <a:endParaRPr lang="en-GB" sz="1600" baseline="-25000" dirty="0">
                        <a:latin typeface="Arial" pitchFamily="34" charset="0"/>
                        <a:cs typeface="Arial" pitchFamily="34" charset="0"/>
                      </a:endParaRPr>
                    </a:p>
                  </a:txBody>
                  <a:tcPr marL="131432" marR="131432" marT="65716" marB="65716"/>
                </a:tc>
                <a:tc>
                  <a:txBody>
                    <a:bodyPr/>
                    <a:lstStyle/>
                    <a:p>
                      <a:pPr algn="ctr"/>
                      <a:r>
                        <a:rPr lang="en-GB" sz="1600" dirty="0" smtClean="0"/>
                        <a:t>Water</a:t>
                      </a:r>
                    </a:p>
                    <a:p>
                      <a:pPr algn="ctr"/>
                      <a:r>
                        <a:rPr lang="en-GB" sz="1600" dirty="0" smtClean="0">
                          <a:latin typeface="+mn-lt"/>
                          <a:cs typeface="Arial" pitchFamily="34" charset="0"/>
                        </a:rPr>
                        <a:t>(300)</a:t>
                      </a:r>
                      <a:endParaRPr lang="en-GB" sz="1600" dirty="0">
                        <a:latin typeface="+mn-lt"/>
                        <a:cs typeface="Arial" pitchFamily="34" charset="0"/>
                      </a:endParaRPr>
                    </a:p>
                  </a:txBody>
                  <a:tcPr marL="131432" marR="131432" marT="65716" marB="65716"/>
                </a:tc>
                <a:tc>
                  <a:txBody>
                    <a:bodyPr/>
                    <a:lstStyle/>
                    <a:p>
                      <a:pPr algn="ctr"/>
                      <a:r>
                        <a:rPr lang="en-GB" sz="1600" dirty="0" smtClean="0"/>
                        <a:t>Water</a:t>
                      </a:r>
                      <a:endParaRPr lang="en-GB" sz="1600" dirty="0">
                        <a:latin typeface="Arial" pitchFamily="34" charset="0"/>
                        <a:cs typeface="Arial" pitchFamily="34" charset="0"/>
                      </a:endParaRPr>
                    </a:p>
                  </a:txBody>
                  <a:tcPr marL="131432" marR="131432" marT="65716" marB="65716"/>
                </a:tc>
              </a:tr>
              <a:tr h="634976">
                <a:tc>
                  <a:txBody>
                    <a:bodyPr/>
                    <a:lstStyle/>
                    <a:p>
                      <a:pPr algn="ctr"/>
                      <a:r>
                        <a:rPr lang="en-GB" sz="1600" dirty="0" smtClean="0"/>
                        <a:t>Boiling Water Reactor (BWR)</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US, Japan, Sweden</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94</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86.4</a:t>
                      </a:r>
                      <a:endParaRPr lang="en-GB" sz="1600" dirty="0">
                        <a:latin typeface="Arial" pitchFamily="34" charset="0"/>
                        <a:cs typeface="Arial" pitchFamily="34" charset="0"/>
                      </a:endParaRPr>
                    </a:p>
                  </a:txBody>
                  <a:tcPr marL="131432" marR="131432" marT="65716" marB="657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smtClean="0"/>
                        <a:t>Enriched UO</a:t>
                      </a:r>
                      <a:r>
                        <a:rPr lang="en-GB" sz="1600" baseline="-25000" dirty="0" smtClean="0"/>
                        <a:t>2</a:t>
                      </a:r>
                      <a:endParaRPr lang="en-GB" sz="1600" baseline="-25000" dirty="0" smtClean="0">
                        <a:latin typeface="Arial" pitchFamily="34" charset="0"/>
                        <a:cs typeface="Arial" pitchFamily="34" charset="0"/>
                      </a:endParaRPr>
                    </a:p>
                  </a:txBody>
                  <a:tcPr marL="131432" marR="131432" marT="65716" marB="65716"/>
                </a:tc>
                <a:tc>
                  <a:txBody>
                    <a:bodyPr/>
                    <a:lstStyle/>
                    <a:p>
                      <a:pPr algn="ctr"/>
                      <a:r>
                        <a:rPr lang="en-GB" sz="1600" dirty="0" smtClean="0"/>
                        <a:t>Water</a:t>
                      </a:r>
                    </a:p>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smtClean="0">
                          <a:latin typeface="+mn-lt"/>
                          <a:cs typeface="Arial" pitchFamily="34" charset="0"/>
                        </a:rPr>
                        <a:t>(300)</a:t>
                      </a:r>
                    </a:p>
                  </a:txBody>
                  <a:tcPr marL="131432" marR="131432" marT="65716" marB="65716"/>
                </a:tc>
                <a:tc>
                  <a:txBody>
                    <a:bodyPr/>
                    <a:lstStyle/>
                    <a:p>
                      <a:pPr algn="ctr"/>
                      <a:r>
                        <a:rPr lang="en-GB" sz="1600" dirty="0" smtClean="0"/>
                        <a:t>Water</a:t>
                      </a:r>
                      <a:endParaRPr lang="en-GB" sz="1600" dirty="0">
                        <a:latin typeface="Arial" pitchFamily="34" charset="0"/>
                        <a:cs typeface="Arial" pitchFamily="34" charset="0"/>
                      </a:endParaRPr>
                    </a:p>
                  </a:txBody>
                  <a:tcPr marL="131432" marR="131432" marT="65716" marB="65716"/>
                </a:tc>
              </a:tr>
              <a:tr h="885064">
                <a:tc>
                  <a:txBody>
                    <a:bodyPr/>
                    <a:lstStyle/>
                    <a:p>
                      <a:pPr algn="ctr"/>
                      <a:r>
                        <a:rPr lang="en-GB" sz="1600" dirty="0" smtClean="0"/>
                        <a:t>Pressurised heavy</a:t>
                      </a:r>
                      <a:r>
                        <a:rPr lang="en-GB" sz="1600" baseline="0" dirty="0" smtClean="0"/>
                        <a:t> water reactor “</a:t>
                      </a:r>
                      <a:r>
                        <a:rPr lang="en-GB" sz="1600" baseline="0" dirty="0" err="1" smtClean="0"/>
                        <a:t>Candu</a:t>
                      </a:r>
                      <a:r>
                        <a:rPr lang="en-GB" sz="1600" baseline="0" dirty="0" smtClean="0"/>
                        <a:t>”</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Canada</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44</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24.3</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Natural UO</a:t>
                      </a:r>
                      <a:r>
                        <a:rPr lang="en-GB" sz="1600" baseline="-25000" dirty="0" smtClean="0"/>
                        <a:t>2</a:t>
                      </a:r>
                      <a:endParaRPr lang="en-GB" sz="1600" baseline="-25000" dirty="0">
                        <a:latin typeface="Arial" pitchFamily="34" charset="0"/>
                        <a:cs typeface="Arial" pitchFamily="34" charset="0"/>
                      </a:endParaRPr>
                    </a:p>
                  </a:txBody>
                  <a:tcPr marL="131432" marR="131432" marT="65716" marB="65716"/>
                </a:tc>
                <a:tc>
                  <a:txBody>
                    <a:bodyPr/>
                    <a:lstStyle/>
                    <a:p>
                      <a:pPr algn="ctr"/>
                      <a:r>
                        <a:rPr lang="en-GB" sz="1600" dirty="0" smtClean="0"/>
                        <a:t>Heavy water</a:t>
                      </a:r>
                    </a:p>
                    <a:p>
                      <a:pPr marL="0" marR="0" indent="0" algn="ctr" defTabSz="914400" rtl="0" eaLnBrk="1" fontAlgn="auto" latinLnBrk="0" hangingPunct="1">
                        <a:lnSpc>
                          <a:spcPct val="100000"/>
                        </a:lnSpc>
                        <a:spcBef>
                          <a:spcPts val="0"/>
                        </a:spcBef>
                        <a:spcAft>
                          <a:spcPts val="0"/>
                        </a:spcAft>
                        <a:buClrTx/>
                        <a:buSzTx/>
                        <a:buFontTx/>
                        <a:buNone/>
                        <a:tabLst/>
                        <a:defRPr/>
                      </a:pPr>
                      <a:r>
                        <a:rPr lang="en-GB" sz="1600" smtClean="0">
                          <a:latin typeface="+mn-lt"/>
                          <a:cs typeface="Arial" pitchFamily="34" charset="0"/>
                        </a:rPr>
                        <a:t>(300)</a:t>
                      </a:r>
                    </a:p>
                  </a:txBody>
                  <a:tcPr marL="131432" marR="131432" marT="65716" marB="65716"/>
                </a:tc>
                <a:tc>
                  <a:txBody>
                    <a:bodyPr/>
                    <a:lstStyle/>
                    <a:p>
                      <a:pPr algn="ctr"/>
                      <a:r>
                        <a:rPr lang="en-GB" sz="1600" dirty="0" smtClean="0"/>
                        <a:t>Heavy Water</a:t>
                      </a:r>
                      <a:endParaRPr lang="en-GB" sz="1600" dirty="0">
                        <a:latin typeface="Arial" pitchFamily="34" charset="0"/>
                        <a:cs typeface="Arial" pitchFamily="34" charset="0"/>
                      </a:endParaRPr>
                    </a:p>
                  </a:txBody>
                  <a:tcPr marL="131432" marR="131432" marT="65716" marB="65716"/>
                </a:tc>
              </a:tr>
              <a:tr h="885064">
                <a:tc>
                  <a:txBody>
                    <a:bodyPr/>
                    <a:lstStyle/>
                    <a:p>
                      <a:pPr algn="ctr"/>
                      <a:r>
                        <a:rPr lang="en-GB" sz="1600" dirty="0" smtClean="0"/>
                        <a:t>Gas cooled reactor</a:t>
                      </a:r>
                    </a:p>
                  </a:txBody>
                  <a:tcPr marL="131432" marR="131432" marT="65716" marB="65716"/>
                </a:tc>
                <a:tc>
                  <a:txBody>
                    <a:bodyPr/>
                    <a:lstStyle/>
                    <a:p>
                      <a:pPr algn="ctr"/>
                      <a:r>
                        <a:rPr lang="en-GB" sz="1600" dirty="0" smtClean="0"/>
                        <a:t>UK, Russia</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18</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10.8</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Natural U</a:t>
                      </a:r>
                    </a:p>
                    <a:p>
                      <a:pPr algn="ctr"/>
                      <a:r>
                        <a:rPr lang="en-GB" sz="1600" dirty="0" smtClean="0"/>
                        <a:t>Enriched</a:t>
                      </a:r>
                      <a:r>
                        <a:rPr lang="en-GB" sz="1600" baseline="0" dirty="0" smtClean="0"/>
                        <a:t> UO</a:t>
                      </a:r>
                      <a:r>
                        <a:rPr lang="en-GB" sz="1600" baseline="-25000" dirty="0" smtClean="0"/>
                        <a:t>2</a:t>
                      </a:r>
                      <a:endParaRPr lang="en-GB" sz="1600" baseline="-25000" dirty="0">
                        <a:latin typeface="Arial" pitchFamily="34" charset="0"/>
                        <a:cs typeface="Arial" pitchFamily="34" charset="0"/>
                      </a:endParaRPr>
                    </a:p>
                  </a:txBody>
                  <a:tcPr marL="131432" marR="131432" marT="65716" marB="65716"/>
                </a:tc>
                <a:tc>
                  <a:txBody>
                    <a:bodyPr/>
                    <a:lstStyle/>
                    <a:p>
                      <a:pPr algn="ctr"/>
                      <a:r>
                        <a:rPr lang="en-GB" sz="1600" dirty="0" smtClean="0"/>
                        <a:t>He, CO</a:t>
                      </a:r>
                      <a:r>
                        <a:rPr lang="en-GB" sz="1600" baseline="-25000" dirty="0" smtClean="0"/>
                        <a:t>2</a:t>
                      </a:r>
                    </a:p>
                    <a:p>
                      <a:pPr algn="ctr"/>
                      <a:r>
                        <a:rPr lang="en-GB" sz="1600" baseline="0" dirty="0" smtClean="0">
                          <a:latin typeface="Arial" pitchFamily="34" charset="0"/>
                          <a:cs typeface="Arial" pitchFamily="34" charset="0"/>
                        </a:rPr>
                        <a:t>(600)</a:t>
                      </a:r>
                      <a:endParaRPr lang="en-GB" sz="1600" baseline="0" dirty="0">
                        <a:latin typeface="Arial" pitchFamily="34" charset="0"/>
                        <a:cs typeface="Arial" pitchFamily="34" charset="0"/>
                      </a:endParaRPr>
                    </a:p>
                  </a:txBody>
                  <a:tcPr marL="131432" marR="131432" marT="65716" marB="65716"/>
                </a:tc>
                <a:tc>
                  <a:txBody>
                    <a:bodyPr/>
                    <a:lstStyle/>
                    <a:p>
                      <a:pPr algn="ctr"/>
                      <a:r>
                        <a:rPr lang="en-GB" sz="1600" dirty="0" smtClean="0"/>
                        <a:t>Graphite</a:t>
                      </a:r>
                      <a:endParaRPr lang="en-GB" sz="1600" dirty="0">
                        <a:latin typeface="Arial" pitchFamily="34" charset="0"/>
                        <a:cs typeface="Arial" pitchFamily="34" charset="0"/>
                      </a:endParaRPr>
                    </a:p>
                  </a:txBody>
                  <a:tcPr marL="131432" marR="131432" marT="65716" marB="65716"/>
                </a:tc>
              </a:tr>
              <a:tr h="885064">
                <a:tc>
                  <a:txBody>
                    <a:bodyPr/>
                    <a:lstStyle/>
                    <a:p>
                      <a:pPr algn="ctr"/>
                      <a:r>
                        <a:rPr lang="en-GB" sz="1600" dirty="0" smtClean="0"/>
                        <a:t>Light</a:t>
                      </a:r>
                      <a:r>
                        <a:rPr lang="en-GB" sz="1600" baseline="0" dirty="0" smtClean="0"/>
                        <a:t> water graphite reactor (RBMK)</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Russia</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12</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12.3</a:t>
                      </a:r>
                      <a:endParaRPr lang="en-GB" sz="1600" dirty="0">
                        <a:latin typeface="Arial" pitchFamily="34" charset="0"/>
                        <a:cs typeface="Arial" pitchFamily="34" charset="0"/>
                      </a:endParaRPr>
                    </a:p>
                  </a:txBody>
                  <a:tcPr marL="131432" marR="131432" marT="65716" marB="657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smtClean="0"/>
                        <a:t>Enriched UO</a:t>
                      </a:r>
                      <a:r>
                        <a:rPr lang="en-GB" sz="1600" baseline="-25000" dirty="0" smtClean="0"/>
                        <a:t>2</a:t>
                      </a:r>
                      <a:endParaRPr lang="en-GB" sz="1600" baseline="-25000" dirty="0" smtClean="0">
                        <a:latin typeface="Arial" pitchFamily="34" charset="0"/>
                        <a:cs typeface="Arial" pitchFamily="34" charset="0"/>
                      </a:endParaRPr>
                    </a:p>
                  </a:txBody>
                  <a:tcPr marL="131432" marR="131432" marT="65716" marB="65716"/>
                </a:tc>
                <a:tc>
                  <a:txBody>
                    <a:bodyPr/>
                    <a:lstStyle/>
                    <a:p>
                      <a:pPr algn="ctr"/>
                      <a:r>
                        <a:rPr lang="en-GB" sz="1600" dirty="0" smtClean="0"/>
                        <a:t>Water</a:t>
                      </a:r>
                    </a:p>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smtClean="0">
                          <a:latin typeface="+mn-lt"/>
                          <a:cs typeface="Arial" pitchFamily="34" charset="0"/>
                        </a:rPr>
                        <a:t>(300)</a:t>
                      </a:r>
                    </a:p>
                    <a:p>
                      <a:pPr algn="ct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Graphite</a:t>
                      </a:r>
                      <a:endParaRPr lang="en-GB" sz="1600" dirty="0">
                        <a:latin typeface="Arial" pitchFamily="34" charset="0"/>
                        <a:cs typeface="Arial" pitchFamily="34" charset="0"/>
                      </a:endParaRPr>
                    </a:p>
                  </a:txBody>
                  <a:tcPr marL="131432" marR="131432" marT="65716" marB="65716"/>
                </a:tc>
              </a:tr>
              <a:tr h="634976">
                <a:tc>
                  <a:txBody>
                    <a:bodyPr/>
                    <a:lstStyle/>
                    <a:p>
                      <a:pPr algn="ctr"/>
                      <a:r>
                        <a:rPr lang="en-GB" sz="1600" dirty="0" smtClean="0"/>
                        <a:t>Liquid Metal-Cooled (LMFBR)</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Japan,</a:t>
                      </a:r>
                      <a:r>
                        <a:rPr lang="en-GB" sz="1600" baseline="0" dirty="0" smtClean="0"/>
                        <a:t> France, Russia, China</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4</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1</a:t>
                      </a:r>
                      <a:endParaRPr lang="en-GB" sz="1600" dirty="0">
                        <a:latin typeface="Arial" pitchFamily="34" charset="0"/>
                        <a:cs typeface="Arial" pitchFamily="34" charset="0"/>
                      </a:endParaRPr>
                    </a:p>
                  </a:txBody>
                  <a:tcPr marL="131432" marR="131432" marT="65716" marB="65716"/>
                </a:tc>
                <a:tc>
                  <a:txBody>
                    <a:bodyPr/>
                    <a:lstStyle/>
                    <a:p>
                      <a:pPr algn="ctr"/>
                      <a:r>
                        <a:rPr lang="en-GB" sz="1600" dirty="0" smtClean="0"/>
                        <a:t>PuO</a:t>
                      </a:r>
                      <a:r>
                        <a:rPr lang="en-GB" sz="1600" baseline="-25000" dirty="0" smtClean="0"/>
                        <a:t>2</a:t>
                      </a:r>
                      <a:r>
                        <a:rPr lang="en-GB" sz="1600" baseline="0" dirty="0" smtClean="0"/>
                        <a:t> &amp; UO</a:t>
                      </a:r>
                      <a:r>
                        <a:rPr lang="en-GB" sz="1600" baseline="-25000" dirty="0" smtClean="0"/>
                        <a:t>2</a:t>
                      </a:r>
                      <a:endParaRPr lang="en-GB" sz="1600" baseline="-25000" dirty="0">
                        <a:latin typeface="Arial" pitchFamily="34" charset="0"/>
                        <a:cs typeface="Arial" pitchFamily="34" charset="0"/>
                      </a:endParaRPr>
                    </a:p>
                  </a:txBody>
                  <a:tcPr marL="131432" marR="131432" marT="65716" marB="65716"/>
                </a:tc>
                <a:tc>
                  <a:txBody>
                    <a:bodyPr/>
                    <a:lstStyle/>
                    <a:p>
                      <a:pPr algn="ctr"/>
                      <a:r>
                        <a:rPr lang="en-GB" sz="1200" dirty="0" smtClean="0"/>
                        <a:t>Liquid </a:t>
                      </a:r>
                      <a:r>
                        <a:rPr lang="en-GB" sz="1200" dirty="0" err="1" smtClean="0"/>
                        <a:t>Sodium,Lead</a:t>
                      </a:r>
                      <a:r>
                        <a:rPr lang="en-GB" sz="1200" baseline="0" dirty="0" smtClean="0"/>
                        <a:t> and Lead-Bismuth (600)</a:t>
                      </a:r>
                      <a:endParaRPr lang="en-GB" sz="1200" dirty="0">
                        <a:latin typeface="Arial" pitchFamily="34" charset="0"/>
                        <a:cs typeface="Arial" pitchFamily="34" charset="0"/>
                      </a:endParaRPr>
                    </a:p>
                  </a:txBody>
                  <a:tcPr marL="131432" marR="131432" marT="65716" marB="65716"/>
                </a:tc>
                <a:tc>
                  <a:txBody>
                    <a:bodyPr/>
                    <a:lstStyle/>
                    <a:p>
                      <a:pPr algn="ctr"/>
                      <a:r>
                        <a:rPr lang="en-GB" sz="1600" dirty="0" smtClean="0"/>
                        <a:t>None</a:t>
                      </a:r>
                      <a:endParaRPr lang="en-GB" sz="1600" dirty="0">
                        <a:latin typeface="Arial" pitchFamily="34" charset="0"/>
                        <a:cs typeface="Arial" pitchFamily="34" charset="0"/>
                      </a:endParaRPr>
                    </a:p>
                  </a:txBody>
                  <a:tcPr marL="131432" marR="131432" marT="65716" marB="65716"/>
                </a:tc>
              </a:tr>
            </a:tbl>
          </a:graphicData>
        </a:graphic>
      </p:graphicFrame>
      <p:sp>
        <p:nvSpPr>
          <p:cNvPr id="6" name="TextBox 5"/>
          <p:cNvSpPr txBox="1"/>
          <p:nvPr/>
        </p:nvSpPr>
        <p:spPr>
          <a:xfrm>
            <a:off x="35496" y="36235"/>
            <a:ext cx="7912744" cy="584775"/>
          </a:xfrm>
          <a:prstGeom prst="rect">
            <a:avLst/>
          </a:prstGeom>
          <a:noFill/>
        </p:spPr>
        <p:txBody>
          <a:bodyPr wrap="none" rtlCol="0">
            <a:spAutoFit/>
          </a:bodyPr>
          <a:lstStyle/>
          <a:p>
            <a:r>
              <a:rPr lang="en-US" altLang="en-US" sz="3200" b="1" dirty="0">
                <a:solidFill>
                  <a:schemeClr val="bg1"/>
                </a:solidFill>
              </a:rPr>
              <a:t>Current Commercial Nuclear Reactor </a:t>
            </a:r>
            <a:r>
              <a:rPr lang="en-US" altLang="en-US" sz="3200" b="1" dirty="0" smtClean="0">
                <a:solidFill>
                  <a:schemeClr val="bg1"/>
                </a:solidFill>
              </a:rPr>
              <a:t>Designs</a:t>
            </a:r>
            <a:endParaRPr lang="en-GB" sz="3200" b="1" dirty="0">
              <a:solidFill>
                <a:schemeClr val="bg1"/>
              </a:solidFill>
            </a:endParaRPr>
          </a:p>
        </p:txBody>
      </p:sp>
      <p:sp>
        <p:nvSpPr>
          <p:cNvPr id="2" name="TextBox 1"/>
          <p:cNvSpPr txBox="1"/>
          <p:nvPr/>
        </p:nvSpPr>
        <p:spPr>
          <a:xfrm>
            <a:off x="8532440" y="6381328"/>
            <a:ext cx="559769" cy="261610"/>
          </a:xfrm>
          <a:prstGeom prst="rect">
            <a:avLst/>
          </a:prstGeom>
          <a:noFill/>
        </p:spPr>
        <p:txBody>
          <a:bodyPr wrap="none" rtlCol="0">
            <a:spAutoFit/>
          </a:bodyPr>
          <a:lstStyle/>
          <a:p>
            <a:r>
              <a:rPr lang="en-GB" sz="1100" b="1" dirty="0" smtClean="0">
                <a:solidFill>
                  <a:srgbClr val="0070C0"/>
                </a:solidFill>
              </a:rPr>
              <a:t>(2008)</a:t>
            </a:r>
            <a:endParaRPr lang="en-GB" sz="1100" b="1" dirty="0">
              <a:solidFill>
                <a:srgbClr val="0070C0"/>
              </a:solidFill>
            </a:endParaRPr>
          </a:p>
        </p:txBody>
      </p:sp>
    </p:spTree>
    <p:extLst>
      <p:ext uri="{BB962C8B-B14F-4D97-AF65-F5344CB8AC3E}">
        <p14:creationId xmlns:p14="http://schemas.microsoft.com/office/powerpoint/2010/main" xmlns="" val="7995132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36235"/>
            <a:ext cx="7912744" cy="584775"/>
          </a:xfrm>
          <a:prstGeom prst="rect">
            <a:avLst/>
          </a:prstGeom>
          <a:noFill/>
        </p:spPr>
        <p:txBody>
          <a:bodyPr wrap="none" rtlCol="0">
            <a:spAutoFit/>
          </a:bodyPr>
          <a:lstStyle/>
          <a:p>
            <a:r>
              <a:rPr lang="en-US" altLang="en-US" sz="3200" b="1" dirty="0">
                <a:solidFill>
                  <a:schemeClr val="bg1"/>
                </a:solidFill>
              </a:rPr>
              <a:t>Current Commercial Nuclear Reactor </a:t>
            </a:r>
            <a:r>
              <a:rPr lang="en-US" altLang="en-US" sz="3200" b="1" dirty="0" smtClean="0">
                <a:solidFill>
                  <a:schemeClr val="bg1"/>
                </a:solidFill>
              </a:rPr>
              <a:t>Designs</a:t>
            </a:r>
            <a:endParaRPr lang="en-GB" sz="3200" b="1" dirty="0">
              <a:solidFill>
                <a:schemeClr val="bg1"/>
              </a:solidFill>
            </a:endParaRPr>
          </a:p>
        </p:txBody>
      </p:sp>
      <p:pic>
        <p:nvPicPr>
          <p:cNvPr id="100356" name="Picture 4"/>
          <p:cNvPicPr>
            <a:picLocks noChangeAspect="1" noChangeArrowheads="1"/>
          </p:cNvPicPr>
          <p:nvPr/>
        </p:nvPicPr>
        <p:blipFill>
          <a:blip r:embed="rId2" cstate="print"/>
          <a:srcRect/>
          <a:stretch>
            <a:fillRect/>
          </a:stretch>
        </p:blipFill>
        <p:spPr bwMode="auto">
          <a:xfrm>
            <a:off x="251520" y="836712"/>
            <a:ext cx="8892479" cy="5448300"/>
          </a:xfrm>
          <a:prstGeom prst="rect">
            <a:avLst/>
          </a:prstGeom>
          <a:noFill/>
          <a:ln w="9525">
            <a:noFill/>
            <a:miter lim="800000"/>
            <a:headEnd/>
            <a:tailEnd/>
          </a:ln>
        </p:spPr>
      </p:pic>
      <p:sp>
        <p:nvSpPr>
          <p:cNvPr id="9" name="TextBox 8"/>
          <p:cNvSpPr txBox="1"/>
          <p:nvPr/>
        </p:nvSpPr>
        <p:spPr>
          <a:xfrm>
            <a:off x="4926948" y="6237312"/>
            <a:ext cx="4217052" cy="369332"/>
          </a:xfrm>
          <a:prstGeom prst="rect">
            <a:avLst/>
          </a:prstGeom>
          <a:noFill/>
        </p:spPr>
        <p:txBody>
          <a:bodyPr wrap="none" rtlCol="0">
            <a:spAutoFit/>
          </a:bodyPr>
          <a:lstStyle/>
          <a:p>
            <a:r>
              <a:rPr lang="en-GB" dirty="0" smtClean="0">
                <a:solidFill>
                  <a:srgbClr val="0070C0"/>
                </a:solidFill>
              </a:rPr>
              <a:t>Sources: World Nuclear Association  (2010)</a:t>
            </a:r>
            <a:endParaRPr lang="en-GB" dirty="0">
              <a:solidFill>
                <a:srgbClr val="0070C0"/>
              </a:solidFill>
            </a:endParaRPr>
          </a:p>
        </p:txBody>
      </p:sp>
      <p:sp>
        <p:nvSpPr>
          <p:cNvPr id="11" name="Rectangle 10"/>
          <p:cNvSpPr/>
          <p:nvPr/>
        </p:nvSpPr>
        <p:spPr>
          <a:xfrm>
            <a:off x="2195736" y="836712"/>
            <a:ext cx="2016224" cy="5616624"/>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21088"/>
            <a:ext cx="6948264" cy="692696"/>
          </a:xfrm>
        </p:spPr>
        <p:txBody>
          <a:bodyPr/>
          <a:lstStyle/>
          <a:p>
            <a:r>
              <a:rPr lang="en-GB" dirty="0" smtClean="0"/>
              <a:t>Energy Consumption</a:t>
            </a:r>
            <a:endParaRPr lang="en-GB" dirty="0"/>
          </a:p>
        </p:txBody>
      </p:sp>
      <p:sp>
        <p:nvSpPr>
          <p:cNvPr id="5"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pic>
        <p:nvPicPr>
          <p:cNvPr id="3074" name="Picture 2" descr="http://www.superaktif.net/wp-content/upLoads/2010/07/NuclearPlantsWorldMap.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836" y="764704"/>
            <a:ext cx="9071872" cy="5112568"/>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7668344" y="6183396"/>
            <a:ext cx="1373005" cy="369332"/>
          </a:xfrm>
          <a:prstGeom prst="rect">
            <a:avLst/>
          </a:prstGeom>
          <a:noFill/>
        </p:spPr>
        <p:txBody>
          <a:bodyPr wrap="none" rtlCol="0">
            <a:spAutoFit/>
          </a:bodyPr>
          <a:lstStyle/>
          <a:p>
            <a:r>
              <a:rPr lang="en-GB" dirty="0" smtClean="0"/>
              <a:t>Source: IAEA</a:t>
            </a:r>
            <a:endParaRPr lang="en-GB" dirty="0"/>
          </a:p>
        </p:txBody>
      </p:sp>
      <p:sp>
        <p:nvSpPr>
          <p:cNvPr id="6" name="TextBox 5"/>
          <p:cNvSpPr txBox="1"/>
          <p:nvPr/>
        </p:nvSpPr>
        <p:spPr>
          <a:xfrm>
            <a:off x="35496" y="36235"/>
            <a:ext cx="5903732" cy="584775"/>
          </a:xfrm>
          <a:prstGeom prst="rect">
            <a:avLst/>
          </a:prstGeom>
          <a:noFill/>
        </p:spPr>
        <p:txBody>
          <a:bodyPr wrap="none" rtlCol="0">
            <a:spAutoFit/>
          </a:bodyPr>
          <a:lstStyle/>
          <a:p>
            <a:r>
              <a:rPr lang="en-US" altLang="en-US" sz="3200" dirty="0" smtClean="0">
                <a:solidFill>
                  <a:schemeClr val="bg1"/>
                </a:solidFill>
              </a:rPr>
              <a:t>Nuclear Reactors across the World</a:t>
            </a:r>
            <a:endParaRPr lang="en-GB" sz="3200" b="1" dirty="0">
              <a:solidFill>
                <a:schemeClr val="bg1"/>
              </a:solidFill>
            </a:endParaRPr>
          </a:p>
        </p:txBody>
      </p:sp>
    </p:spTree>
    <p:extLst>
      <p:ext uri="{BB962C8B-B14F-4D97-AF65-F5344CB8AC3E}">
        <p14:creationId xmlns:p14="http://schemas.microsoft.com/office/powerpoint/2010/main" xmlns="" val="22987220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2"/>
          <p:cNvSpPr>
            <a:spLocks noChangeArrowheads="1"/>
          </p:cNvSpPr>
          <p:nvPr/>
        </p:nvSpPr>
        <p:spPr bwMode="auto">
          <a:xfrm>
            <a:off x="38100" y="690801"/>
            <a:ext cx="4341812" cy="4524315"/>
          </a:xfrm>
          <a:prstGeom prst="rect">
            <a:avLst/>
          </a:prstGeom>
          <a:noFill/>
          <a:ln w="9525" algn="ctr">
            <a:noFill/>
            <a:miter lim="800000"/>
            <a:headEnd/>
            <a:tailEnd/>
          </a:ln>
        </p:spPr>
        <p:txBody>
          <a:bodyPr wrap="square">
            <a:spAutoFit/>
          </a:bodyPr>
          <a:lstStyle/>
          <a:p>
            <a:pPr marL="365125" indent="-365125" algn="just">
              <a:buFont typeface="Wingdings" pitchFamily="2" charset="2"/>
              <a:buChar char="Ø"/>
              <a:tabLst>
                <a:tab pos="2514600" algn="l"/>
              </a:tabLst>
            </a:pPr>
            <a:r>
              <a:rPr lang="en-GB" sz="2400" b="0" dirty="0" smtClean="0">
                <a:solidFill>
                  <a:srgbClr val="0070C0"/>
                </a:solidFill>
              </a:rPr>
              <a:t>Rising energy </a:t>
            </a:r>
            <a:r>
              <a:rPr lang="en-GB" sz="2400" b="0" dirty="0" smtClean="0">
                <a:solidFill>
                  <a:srgbClr val="0070C0"/>
                </a:solidFill>
              </a:rPr>
              <a:t>demand;</a:t>
            </a:r>
            <a:endParaRPr lang="en-GB" sz="2400" b="0" dirty="0" smtClean="0">
              <a:solidFill>
                <a:srgbClr val="0070C0"/>
              </a:solidFill>
            </a:endParaRPr>
          </a:p>
          <a:p>
            <a:pPr marL="361950" indent="-361950" algn="just">
              <a:buFont typeface="Wingdings" pitchFamily="2" charset="2"/>
              <a:buChar char="Ø"/>
              <a:tabLst>
                <a:tab pos="2514600" algn="l"/>
              </a:tabLst>
            </a:pPr>
            <a:r>
              <a:rPr lang="en-GB" sz="2400" b="0" dirty="0" smtClean="0">
                <a:solidFill>
                  <a:srgbClr val="0070C0"/>
                </a:solidFill>
              </a:rPr>
              <a:t>Need to stabilise atmospheric CO</a:t>
            </a:r>
            <a:r>
              <a:rPr lang="en-GB" sz="2400" b="0" baseline="-25000" dirty="0" smtClean="0">
                <a:solidFill>
                  <a:srgbClr val="0070C0"/>
                </a:solidFill>
              </a:rPr>
              <a:t>2</a:t>
            </a:r>
            <a:r>
              <a:rPr lang="en-GB" sz="2400" b="0" dirty="0" smtClean="0">
                <a:solidFill>
                  <a:srgbClr val="0070C0"/>
                </a:solidFill>
              </a:rPr>
              <a:t> at </a:t>
            </a:r>
            <a:r>
              <a:rPr lang="en-GB" sz="2400" b="0" dirty="0" smtClean="0">
                <a:solidFill>
                  <a:srgbClr val="0070C0"/>
                </a:solidFill>
              </a:rPr>
              <a:t>550ppm;</a:t>
            </a:r>
            <a:endParaRPr lang="en-GB" sz="2400" b="0" dirty="0" smtClean="0">
              <a:solidFill>
                <a:srgbClr val="0070C0"/>
              </a:solidFill>
            </a:endParaRPr>
          </a:p>
          <a:p>
            <a:pPr marL="355600" indent="-355600" algn="just">
              <a:buFont typeface="Wingdings" pitchFamily="2" charset="2"/>
              <a:buChar char="Ø"/>
              <a:tabLst>
                <a:tab pos="2514600" algn="l"/>
              </a:tabLst>
            </a:pPr>
            <a:r>
              <a:rPr lang="en-GB" sz="2400" b="0" dirty="0" smtClean="0">
                <a:solidFill>
                  <a:srgbClr val="0070C0"/>
                </a:solidFill>
              </a:rPr>
              <a:t>Aging fleet of coal &amp; nuclear </a:t>
            </a:r>
            <a:r>
              <a:rPr lang="en-GB" sz="2400" b="0" dirty="0" smtClean="0">
                <a:solidFill>
                  <a:srgbClr val="0070C0"/>
                </a:solidFill>
              </a:rPr>
              <a:t>plant;</a:t>
            </a:r>
            <a:endParaRPr lang="en-GB" sz="2400" b="0" dirty="0" smtClean="0">
              <a:solidFill>
                <a:srgbClr val="0070C0"/>
              </a:solidFill>
            </a:endParaRPr>
          </a:p>
          <a:p>
            <a:pPr marL="355600" indent="-355600" algn="just">
              <a:buFont typeface="Wingdings" pitchFamily="2" charset="2"/>
              <a:buChar char="Ø"/>
              <a:tabLst>
                <a:tab pos="2514600" algn="l"/>
              </a:tabLst>
            </a:pPr>
            <a:r>
              <a:rPr lang="en-GB" sz="2400" b="0" dirty="0" smtClean="0">
                <a:solidFill>
                  <a:srgbClr val="0070C0"/>
                </a:solidFill>
              </a:rPr>
              <a:t>Concerns about storage </a:t>
            </a:r>
            <a:r>
              <a:rPr lang="en-GB" sz="2400" b="0" dirty="0">
                <a:solidFill>
                  <a:srgbClr val="0070C0"/>
                </a:solidFill>
              </a:rPr>
              <a:t>of </a:t>
            </a:r>
            <a:r>
              <a:rPr lang="en-GB" sz="2400" b="0" dirty="0" smtClean="0">
                <a:solidFill>
                  <a:srgbClr val="0070C0"/>
                </a:solidFill>
              </a:rPr>
              <a:t>nuclear </a:t>
            </a:r>
            <a:r>
              <a:rPr lang="en-GB" sz="2400" b="0" dirty="0" smtClean="0">
                <a:solidFill>
                  <a:srgbClr val="0070C0"/>
                </a:solidFill>
              </a:rPr>
              <a:t>waste;</a:t>
            </a:r>
            <a:endParaRPr lang="en-GB" sz="2400" b="0" dirty="0">
              <a:solidFill>
                <a:srgbClr val="0070C0"/>
              </a:solidFill>
            </a:endParaRPr>
          </a:p>
          <a:p>
            <a:pPr marL="355600" indent="-355600" algn="just">
              <a:buFont typeface="Wingdings" pitchFamily="2" charset="2"/>
              <a:buChar char="Ø"/>
              <a:tabLst>
                <a:tab pos="2514600" algn="l"/>
              </a:tabLst>
            </a:pPr>
            <a:r>
              <a:rPr lang="en-GB" sz="2400" b="0" dirty="0" smtClean="0">
                <a:solidFill>
                  <a:srgbClr val="00B050"/>
                </a:solidFill>
              </a:rPr>
              <a:t>Declining </a:t>
            </a:r>
            <a:r>
              <a:rPr lang="en-GB" sz="2400" b="0" dirty="0">
                <a:solidFill>
                  <a:srgbClr val="00B050"/>
                </a:solidFill>
              </a:rPr>
              <a:t>oil &amp; gas reserves 30- 50 </a:t>
            </a:r>
            <a:r>
              <a:rPr lang="en-GB" sz="2400" b="0" dirty="0" smtClean="0">
                <a:solidFill>
                  <a:srgbClr val="00B050"/>
                </a:solidFill>
              </a:rPr>
              <a:t>years;</a:t>
            </a:r>
            <a:endParaRPr lang="en-GB" sz="2400" b="0" dirty="0">
              <a:solidFill>
                <a:srgbClr val="00B050"/>
              </a:solidFill>
            </a:endParaRPr>
          </a:p>
          <a:p>
            <a:pPr marL="355600" indent="-355600" algn="just">
              <a:buFont typeface="Wingdings" pitchFamily="2" charset="2"/>
              <a:buChar char="Ø"/>
              <a:tabLst>
                <a:tab pos="2514600" algn="l"/>
              </a:tabLst>
            </a:pPr>
            <a:r>
              <a:rPr lang="en-GB" sz="2400" b="0" dirty="0">
                <a:solidFill>
                  <a:srgbClr val="00B050"/>
                </a:solidFill>
              </a:rPr>
              <a:t>Only 70 years of uranium </a:t>
            </a:r>
            <a:r>
              <a:rPr lang="en-GB" sz="2400" b="0" dirty="0" smtClean="0">
                <a:solidFill>
                  <a:srgbClr val="00B050"/>
                </a:solidFill>
              </a:rPr>
              <a:t>left;</a:t>
            </a:r>
            <a:endParaRPr lang="en-GB" sz="2400" b="0" dirty="0">
              <a:solidFill>
                <a:srgbClr val="00B050"/>
              </a:solidFill>
            </a:endParaRPr>
          </a:p>
          <a:p>
            <a:pPr marL="355600" indent="-355600" algn="just">
              <a:buFont typeface="Wingdings" pitchFamily="2" charset="2"/>
              <a:buChar char="Ø"/>
              <a:tabLst>
                <a:tab pos="2514600" algn="l"/>
              </a:tabLst>
            </a:pPr>
            <a:r>
              <a:rPr lang="en-GB" sz="2400" b="0" dirty="0">
                <a:solidFill>
                  <a:srgbClr val="0070C0"/>
                </a:solidFill>
              </a:rPr>
              <a:t>Reduce reliance on </a:t>
            </a:r>
            <a:r>
              <a:rPr lang="en-GB" sz="2400" b="0" dirty="0" smtClean="0">
                <a:solidFill>
                  <a:srgbClr val="0070C0"/>
                </a:solidFill>
              </a:rPr>
              <a:t>hydrocarbons.</a:t>
            </a:r>
            <a:endParaRPr lang="en-GB" sz="2400" b="0" dirty="0">
              <a:solidFill>
                <a:srgbClr val="0070C0"/>
              </a:solidFill>
            </a:endParaRPr>
          </a:p>
        </p:txBody>
      </p:sp>
      <p:sp>
        <p:nvSpPr>
          <p:cNvPr id="5" name="TextBox 4"/>
          <p:cNvSpPr txBox="1"/>
          <p:nvPr/>
        </p:nvSpPr>
        <p:spPr>
          <a:xfrm>
            <a:off x="5543600" y="908720"/>
            <a:ext cx="3600400" cy="2308324"/>
          </a:xfrm>
          <a:prstGeom prst="rect">
            <a:avLst/>
          </a:prstGeom>
          <a:noFill/>
        </p:spPr>
        <p:txBody>
          <a:bodyPr wrap="square" rtlCol="0">
            <a:spAutoFit/>
          </a:bodyPr>
          <a:lstStyle/>
          <a:p>
            <a:pPr algn="ctr">
              <a:lnSpc>
                <a:spcPct val="150000"/>
              </a:lnSpc>
            </a:pPr>
            <a:r>
              <a:rPr lang="en-GB" sz="2400" b="1" dirty="0" smtClean="0">
                <a:solidFill>
                  <a:srgbClr val="0070C0"/>
                </a:solidFill>
              </a:rPr>
              <a:t>Policy drivers:</a:t>
            </a:r>
          </a:p>
          <a:p>
            <a:pPr marL="266700" indent="-266700" algn="l">
              <a:lnSpc>
                <a:spcPct val="150000"/>
              </a:lnSpc>
              <a:buFont typeface="Arial" pitchFamily="34" charset="0"/>
              <a:buChar char="•"/>
            </a:pPr>
            <a:r>
              <a:rPr lang="en-GB" sz="2400" b="0" dirty="0" smtClean="0">
                <a:solidFill>
                  <a:srgbClr val="0070C0"/>
                </a:solidFill>
              </a:rPr>
              <a:t>Low Carbon </a:t>
            </a:r>
            <a:r>
              <a:rPr lang="en-GB" sz="2400" b="0" dirty="0" smtClean="0">
                <a:solidFill>
                  <a:srgbClr val="0070C0"/>
                </a:solidFill>
              </a:rPr>
              <a:t>Society;</a:t>
            </a:r>
            <a:endParaRPr lang="en-GB" sz="2400" b="0" dirty="0" smtClean="0">
              <a:solidFill>
                <a:srgbClr val="0070C0"/>
              </a:solidFill>
            </a:endParaRPr>
          </a:p>
          <a:p>
            <a:pPr marL="266700" indent="-266700" algn="l">
              <a:lnSpc>
                <a:spcPct val="150000"/>
              </a:lnSpc>
              <a:buFont typeface="Arial" pitchFamily="34" charset="0"/>
              <a:buChar char="•"/>
            </a:pPr>
            <a:r>
              <a:rPr lang="en-GB" sz="2400" b="0" dirty="0" smtClean="0">
                <a:solidFill>
                  <a:srgbClr val="0070C0"/>
                </a:solidFill>
              </a:rPr>
              <a:t>Security of </a:t>
            </a:r>
            <a:r>
              <a:rPr lang="en-GB" sz="2400" b="0" dirty="0" smtClean="0">
                <a:solidFill>
                  <a:srgbClr val="0070C0"/>
                </a:solidFill>
              </a:rPr>
              <a:t>Supply;</a:t>
            </a:r>
            <a:endParaRPr lang="en-GB" sz="2400" b="0" dirty="0" smtClean="0">
              <a:solidFill>
                <a:srgbClr val="0070C0"/>
              </a:solidFill>
            </a:endParaRPr>
          </a:p>
          <a:p>
            <a:pPr marL="266700" indent="-266700" algn="l">
              <a:lnSpc>
                <a:spcPct val="150000"/>
              </a:lnSpc>
              <a:buFont typeface="Arial" pitchFamily="34" charset="0"/>
              <a:buChar char="•"/>
            </a:pPr>
            <a:r>
              <a:rPr lang="en-GB" sz="2400" b="0" dirty="0" smtClean="0">
                <a:solidFill>
                  <a:srgbClr val="0070C0"/>
                </a:solidFill>
              </a:rPr>
              <a:t>Fuel </a:t>
            </a:r>
            <a:r>
              <a:rPr lang="en-GB" sz="2400" b="0" dirty="0" smtClean="0">
                <a:solidFill>
                  <a:srgbClr val="0070C0"/>
                </a:solidFill>
              </a:rPr>
              <a:t>Poverty;</a:t>
            </a:r>
            <a:endParaRPr lang="en-GB" sz="2400" b="0" dirty="0" smtClean="0">
              <a:solidFill>
                <a:srgbClr val="0070C0"/>
              </a:solidFill>
            </a:endParaRPr>
          </a:p>
        </p:txBody>
      </p:sp>
      <p:grpSp>
        <p:nvGrpSpPr>
          <p:cNvPr id="7" name="Group 6"/>
          <p:cNvGrpSpPr/>
          <p:nvPr/>
        </p:nvGrpSpPr>
        <p:grpSpPr>
          <a:xfrm>
            <a:off x="38100" y="5280943"/>
            <a:ext cx="9058276" cy="1244401"/>
            <a:chOff x="38100" y="2406303"/>
            <a:chExt cx="9058276" cy="1022697"/>
          </a:xfrm>
        </p:grpSpPr>
        <p:pic>
          <p:nvPicPr>
            <p:cNvPr id="8" name="Picture 2" descr="Picture12"/>
            <p:cNvPicPr>
              <a:picLocks noChangeAspect="1" noChangeArrowheads="1"/>
            </p:cNvPicPr>
            <p:nvPr/>
          </p:nvPicPr>
          <p:blipFill>
            <a:blip r:embed="rId2" cstate="print"/>
            <a:srcRect t="7315" b="5252"/>
            <a:stretch>
              <a:fillRect/>
            </a:stretch>
          </p:blipFill>
          <p:spPr bwMode="auto">
            <a:xfrm>
              <a:off x="4479703" y="2417589"/>
              <a:ext cx="1765467" cy="1000125"/>
            </a:xfrm>
            <a:prstGeom prst="rect">
              <a:avLst/>
            </a:prstGeom>
            <a:noFill/>
            <a:ln w="9525">
              <a:noFill/>
              <a:miter lim="800000"/>
              <a:headEnd/>
              <a:tailEnd/>
            </a:ln>
          </p:spPr>
        </p:pic>
        <p:pic>
          <p:nvPicPr>
            <p:cNvPr id="9" name="Picture 18" descr="a2384c207fa606b144b5316b86ccb00egeothermal-energy-plant-400"/>
            <p:cNvPicPr>
              <a:picLocks noChangeAspect="1" noChangeArrowheads="1"/>
            </p:cNvPicPr>
            <p:nvPr/>
          </p:nvPicPr>
          <p:blipFill>
            <a:blip r:embed="rId3" cstate="print"/>
            <a:srcRect b="7635"/>
            <a:stretch>
              <a:fillRect/>
            </a:stretch>
          </p:blipFill>
          <p:spPr bwMode="auto">
            <a:xfrm>
              <a:off x="2786042" y="2427114"/>
              <a:ext cx="1621984" cy="981075"/>
            </a:xfrm>
            <a:prstGeom prst="rect">
              <a:avLst/>
            </a:prstGeom>
            <a:noFill/>
            <a:ln w="28575">
              <a:noFill/>
              <a:miter lim="800000"/>
              <a:headEnd/>
              <a:tailEnd/>
            </a:ln>
          </p:spPr>
        </p:pic>
        <p:pic>
          <p:nvPicPr>
            <p:cNvPr id="10" name="Picture 2" descr="waves"/>
            <p:cNvPicPr>
              <a:picLocks noChangeAspect="1" noChangeArrowheads="1"/>
            </p:cNvPicPr>
            <p:nvPr/>
          </p:nvPicPr>
          <p:blipFill>
            <a:blip r:embed="rId4" cstate="print"/>
            <a:srcRect/>
            <a:stretch>
              <a:fillRect/>
            </a:stretch>
          </p:blipFill>
          <p:spPr bwMode="auto">
            <a:xfrm>
              <a:off x="7286626" y="2406303"/>
              <a:ext cx="1809750" cy="1022697"/>
            </a:xfrm>
            <a:prstGeom prst="rect">
              <a:avLst/>
            </a:prstGeom>
            <a:noFill/>
            <a:ln w="9525">
              <a:noFill/>
              <a:miter lim="800000"/>
              <a:headEnd/>
              <a:tailEnd/>
            </a:ln>
          </p:spPr>
        </p:pic>
        <p:pic>
          <p:nvPicPr>
            <p:cNvPr id="11" name="Picture 10" descr="rapeseed"/>
            <p:cNvPicPr>
              <a:picLocks noChangeAspect="1" noChangeArrowheads="1"/>
            </p:cNvPicPr>
            <p:nvPr/>
          </p:nvPicPr>
          <p:blipFill>
            <a:blip r:embed="rId5" cstate="print"/>
            <a:srcRect/>
            <a:stretch>
              <a:fillRect/>
            </a:stretch>
          </p:blipFill>
          <p:spPr bwMode="auto">
            <a:xfrm>
              <a:off x="38100" y="2430685"/>
              <a:ext cx="1296988" cy="973932"/>
            </a:xfrm>
            <a:prstGeom prst="rect">
              <a:avLst/>
            </a:prstGeom>
            <a:noFill/>
          </p:spPr>
        </p:pic>
        <p:pic>
          <p:nvPicPr>
            <p:cNvPr id="12" name="Picture 6" descr="Fig3"/>
            <p:cNvPicPr>
              <a:picLocks noChangeAspect="1" noChangeArrowheads="1"/>
            </p:cNvPicPr>
            <p:nvPr/>
          </p:nvPicPr>
          <p:blipFill>
            <a:blip r:embed="rId6" cstate="print"/>
            <a:srcRect/>
            <a:stretch>
              <a:fillRect/>
            </a:stretch>
          </p:blipFill>
          <p:spPr bwMode="auto">
            <a:xfrm>
              <a:off x="1406765" y="2427114"/>
              <a:ext cx="1307600" cy="981075"/>
            </a:xfrm>
            <a:prstGeom prst="rect">
              <a:avLst/>
            </a:prstGeom>
            <a:noFill/>
          </p:spPr>
        </p:pic>
        <p:pic>
          <p:nvPicPr>
            <p:cNvPr id="13" name="Picture 3" descr="Turbine 1"/>
            <p:cNvPicPr>
              <a:picLocks noChangeAspect="1" noChangeArrowheads="1"/>
            </p:cNvPicPr>
            <p:nvPr/>
          </p:nvPicPr>
          <p:blipFill>
            <a:blip r:embed="rId7" cstate="print"/>
            <a:srcRect l="2937" t="1825" r="508" b="601"/>
            <a:stretch>
              <a:fillRect/>
            </a:stretch>
          </p:blipFill>
          <p:spPr bwMode="auto">
            <a:xfrm flipH="1">
              <a:off x="6316847" y="2407329"/>
              <a:ext cx="898104" cy="1020644"/>
            </a:xfrm>
            <a:prstGeom prst="rect">
              <a:avLst/>
            </a:prstGeom>
            <a:noFill/>
            <a:ln w="3175">
              <a:noFill/>
              <a:miter lim="800000"/>
              <a:headEnd/>
              <a:tailEnd/>
            </a:ln>
          </p:spPr>
        </p:pic>
      </p:grpSp>
      <p:sp>
        <p:nvSpPr>
          <p:cNvPr id="15" name="Rectangle 15"/>
          <p:cNvSpPr txBox="1">
            <a:spLocks noChangeArrowheads="1"/>
          </p:cNvSpPr>
          <p:nvPr/>
        </p:nvSpPr>
        <p:spPr>
          <a:xfrm>
            <a:off x="0" y="6574027"/>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16" name="Rectangle 15"/>
          <p:cNvSpPr/>
          <p:nvPr/>
        </p:nvSpPr>
        <p:spPr>
          <a:xfrm>
            <a:off x="0" y="97468"/>
            <a:ext cx="7884368" cy="523220"/>
          </a:xfrm>
          <a:prstGeom prst="rect">
            <a:avLst/>
          </a:prstGeom>
        </p:spPr>
        <p:txBody>
          <a:bodyPr wrap="square">
            <a:spAutoFit/>
          </a:bodyPr>
          <a:lstStyle/>
          <a:p>
            <a:pPr lvl="0"/>
            <a:r>
              <a:rPr lang="en-GB" sz="2800" b="0" dirty="0" smtClean="0">
                <a:solidFill>
                  <a:schemeClr val="bg1"/>
                </a:solidFill>
                <a:latin typeface="Arial Black" pitchFamily="34" charset="0"/>
              </a:rPr>
              <a:t>Overview of the Energy Industries</a:t>
            </a:r>
            <a:endParaRPr lang="en-GB" sz="2800" b="0" dirty="0">
              <a:solidFill>
                <a:schemeClr val="bg1"/>
              </a:solidFill>
              <a:latin typeface="Arial Black" pitchFamily="34" charset="0"/>
            </a:endParaRPr>
          </a:p>
        </p:txBody>
      </p:sp>
    </p:spTree>
    <p:extLst>
      <p:ext uri="{BB962C8B-B14F-4D97-AF65-F5344CB8AC3E}">
        <p14:creationId xmlns:p14="http://schemas.microsoft.com/office/powerpoint/2010/main" xmlns="" val="823211571"/>
      </p:ext>
    </p:extLst>
  </p:cSld>
  <p:clrMapOvr>
    <a:masterClrMapping/>
  </p:clrMapOvr>
  <p:transition spd="med">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21088"/>
            <a:ext cx="6948264" cy="692696"/>
          </a:xfrm>
        </p:spPr>
        <p:txBody>
          <a:bodyPr/>
          <a:lstStyle/>
          <a:p>
            <a:r>
              <a:rPr lang="en-GB" dirty="0" smtClean="0"/>
              <a:t>Energy Consumption</a:t>
            </a:r>
            <a:endParaRPr lang="en-GB" dirty="0"/>
          </a:p>
        </p:txBody>
      </p:sp>
      <p:sp>
        <p:nvSpPr>
          <p:cNvPr id="5"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graphicFrame>
        <p:nvGraphicFramePr>
          <p:cNvPr id="6" name="object 5"/>
          <p:cNvGraphicFramePr>
            <a:graphicFrameLocks noGrp="1"/>
          </p:cNvGraphicFramePr>
          <p:nvPr>
            <p:extLst>
              <p:ext uri="{D42A27DB-BD31-4B8C-83A1-F6EECF244321}">
                <p14:modId xmlns:p14="http://schemas.microsoft.com/office/powerpoint/2010/main" xmlns="" val="4164130242"/>
              </p:ext>
            </p:extLst>
          </p:nvPr>
        </p:nvGraphicFramePr>
        <p:xfrm>
          <a:off x="107504" y="836713"/>
          <a:ext cx="9036494" cy="5380875"/>
        </p:xfrm>
        <a:graphic>
          <a:graphicData uri="http://schemas.openxmlformats.org/drawingml/2006/table">
            <a:tbl>
              <a:tblPr firstRow="1" bandRow="1">
                <a:tableStyleId>{8FD4443E-F989-4FC4-A0C8-D5A2AF1F390B}</a:tableStyleId>
              </a:tblPr>
              <a:tblGrid>
                <a:gridCol w="864096"/>
                <a:gridCol w="792088"/>
                <a:gridCol w="807219"/>
                <a:gridCol w="822022"/>
                <a:gridCol w="822022"/>
                <a:gridCol w="821263"/>
                <a:gridCol w="903938"/>
                <a:gridCol w="736270"/>
                <a:gridCol w="822022"/>
                <a:gridCol w="822026"/>
                <a:gridCol w="823528"/>
              </a:tblGrid>
              <a:tr h="460704">
                <a:tc>
                  <a:txBody>
                    <a:bodyPr/>
                    <a:lstStyle/>
                    <a:p>
                      <a:pPr marL="26988" indent="-26988" algn="ctr">
                        <a:lnSpc>
                          <a:spcPct val="100000"/>
                        </a:lnSpc>
                      </a:pPr>
                      <a:r>
                        <a:rPr sz="1150" spc="-30" dirty="0"/>
                        <a:t>F</a:t>
                      </a:r>
                      <a:r>
                        <a:rPr sz="1150" spc="-5" dirty="0"/>
                        <a:t>U</a:t>
                      </a:r>
                      <a:r>
                        <a:rPr sz="1150" spc="-10" dirty="0"/>
                        <a:t>E</a:t>
                      </a:r>
                      <a:r>
                        <a:rPr sz="1150" dirty="0"/>
                        <a:t>L</a:t>
                      </a:r>
                    </a:p>
                    <a:p>
                      <a:pPr marL="26988" indent="-26988" algn="ctr">
                        <a:lnSpc>
                          <a:spcPct val="100000"/>
                        </a:lnSpc>
                        <a:spcBef>
                          <a:spcPts val="70"/>
                        </a:spcBef>
                      </a:pPr>
                      <a:r>
                        <a:rPr sz="1150" spc="-5" dirty="0"/>
                        <a:t>PHAS</a:t>
                      </a:r>
                      <a:r>
                        <a:rPr sz="1150" dirty="0"/>
                        <a:t>E</a:t>
                      </a:r>
                      <a:endParaRPr sz="1150" b="1" dirty="0">
                        <a:solidFill>
                          <a:srgbClr val="0070C0"/>
                        </a:solidFill>
                        <a:latin typeface="Times New Roman"/>
                        <a:cs typeface="Times New Roman"/>
                      </a:endParaRPr>
                    </a:p>
                  </a:txBody>
                  <a:tcPr marL="0" marR="0" marT="0" marB="0"/>
                </a:tc>
                <a:tc>
                  <a:txBody>
                    <a:bodyPr/>
                    <a:lstStyle/>
                    <a:p>
                      <a:pPr marL="1588" indent="0" algn="ctr">
                        <a:lnSpc>
                          <a:spcPct val="100000"/>
                        </a:lnSpc>
                      </a:pPr>
                      <a:r>
                        <a:rPr sz="1150" dirty="0"/>
                        <a:t>Co</a:t>
                      </a:r>
                      <a:r>
                        <a:rPr sz="1150" spc="-5" dirty="0"/>
                        <a:t>a</a:t>
                      </a:r>
                      <a:r>
                        <a:rPr sz="1150" dirty="0"/>
                        <a:t>l</a:t>
                      </a:r>
                      <a:endParaRPr sz="1150" b="1" dirty="0">
                        <a:solidFill>
                          <a:srgbClr val="0070C0"/>
                        </a:solidFill>
                        <a:latin typeface="Times New Roman"/>
                        <a:cs typeface="Times New Roman"/>
                      </a:endParaRPr>
                    </a:p>
                  </a:txBody>
                  <a:tcPr marL="0" marR="0" marT="0" marB="0"/>
                </a:tc>
                <a:tc>
                  <a:txBody>
                    <a:bodyPr/>
                    <a:lstStyle/>
                    <a:p>
                      <a:pPr marL="6350" indent="0" algn="ctr">
                        <a:lnSpc>
                          <a:spcPct val="100000"/>
                        </a:lnSpc>
                      </a:pPr>
                      <a:r>
                        <a:rPr sz="1150" spc="-5" dirty="0"/>
                        <a:t>Petr</a:t>
                      </a:r>
                      <a:r>
                        <a:rPr sz="1150" dirty="0"/>
                        <a:t>o</a:t>
                      </a:r>
                      <a:r>
                        <a:rPr sz="1150" spc="-5" dirty="0"/>
                        <a:t>le</a:t>
                      </a:r>
                      <a:r>
                        <a:rPr sz="1150" dirty="0"/>
                        <a:t>um</a:t>
                      </a:r>
                      <a:endParaRPr sz="1150" b="1" dirty="0">
                        <a:solidFill>
                          <a:srgbClr val="0070C0"/>
                        </a:solidFill>
                        <a:latin typeface="Times New Roman"/>
                        <a:cs typeface="Times New Roman"/>
                      </a:endParaRPr>
                    </a:p>
                  </a:txBody>
                  <a:tcPr marL="0" marR="0" marT="0" marB="0"/>
                </a:tc>
                <a:tc>
                  <a:txBody>
                    <a:bodyPr/>
                    <a:lstStyle/>
                    <a:p>
                      <a:pPr marL="67945" algn="ctr">
                        <a:lnSpc>
                          <a:spcPct val="100000"/>
                        </a:lnSpc>
                      </a:pPr>
                      <a:r>
                        <a:rPr sz="1150" spc="-5" dirty="0"/>
                        <a:t>Nat</a:t>
                      </a:r>
                      <a:r>
                        <a:rPr sz="1150" dirty="0"/>
                        <a:t>u</a:t>
                      </a:r>
                      <a:r>
                        <a:rPr sz="1150" spc="-5" dirty="0"/>
                        <a:t>ra</a:t>
                      </a:r>
                      <a:r>
                        <a:rPr sz="1150" dirty="0"/>
                        <a:t>l</a:t>
                      </a:r>
                      <a:r>
                        <a:rPr sz="1150" spc="-5" dirty="0"/>
                        <a:t> Ga</a:t>
                      </a:r>
                      <a:r>
                        <a:rPr sz="1150" dirty="0"/>
                        <a:t>s</a:t>
                      </a:r>
                      <a:endParaRPr sz="1150" b="1" dirty="0">
                        <a:solidFill>
                          <a:srgbClr val="0070C0"/>
                        </a:solidFill>
                        <a:latin typeface="Times New Roman"/>
                        <a:cs typeface="Times New Roman"/>
                      </a:endParaRPr>
                    </a:p>
                  </a:txBody>
                  <a:tcPr marL="0" marR="0" marT="0" marB="0"/>
                </a:tc>
                <a:tc>
                  <a:txBody>
                    <a:bodyPr/>
                    <a:lstStyle/>
                    <a:p>
                      <a:pPr marL="4763" indent="0" algn="ctr">
                        <a:lnSpc>
                          <a:spcPct val="100000"/>
                        </a:lnSpc>
                      </a:pPr>
                      <a:r>
                        <a:rPr sz="1150" spc="-5" dirty="0"/>
                        <a:t>N</a:t>
                      </a:r>
                      <a:r>
                        <a:rPr sz="1150" dirty="0"/>
                        <a:t>u</a:t>
                      </a:r>
                      <a:r>
                        <a:rPr sz="1150" spc="-5" dirty="0"/>
                        <a:t>clea</a:t>
                      </a:r>
                      <a:r>
                        <a:rPr sz="1150" dirty="0"/>
                        <a:t>r</a:t>
                      </a:r>
                      <a:endParaRPr sz="1150" b="1" dirty="0">
                        <a:solidFill>
                          <a:srgbClr val="0070C0"/>
                        </a:solidFill>
                        <a:latin typeface="Times New Roman"/>
                        <a:cs typeface="Times New Roman"/>
                      </a:endParaRPr>
                    </a:p>
                  </a:txBody>
                  <a:tcPr marL="0" marR="0" marT="0" marB="0"/>
                </a:tc>
                <a:tc>
                  <a:txBody>
                    <a:bodyPr/>
                    <a:lstStyle/>
                    <a:p>
                      <a:pPr marL="0" indent="0" algn="ctr">
                        <a:lnSpc>
                          <a:spcPct val="100000"/>
                        </a:lnSpc>
                      </a:pPr>
                      <a:r>
                        <a:rPr sz="1150" spc="-5" dirty="0"/>
                        <a:t>H</a:t>
                      </a:r>
                      <a:r>
                        <a:rPr sz="1150" spc="-35" dirty="0"/>
                        <a:t>y</a:t>
                      </a:r>
                      <a:r>
                        <a:rPr sz="1150" dirty="0"/>
                        <a:t>d</a:t>
                      </a:r>
                      <a:r>
                        <a:rPr sz="1150" spc="-5" dirty="0"/>
                        <a:t>r</a:t>
                      </a:r>
                      <a:r>
                        <a:rPr sz="1150" dirty="0"/>
                        <a:t>o</a:t>
                      </a:r>
                      <a:endParaRPr sz="1150" b="1" dirty="0">
                        <a:solidFill>
                          <a:srgbClr val="0070C0"/>
                        </a:solidFill>
                        <a:latin typeface="Times New Roman"/>
                        <a:cs typeface="Times New Roman"/>
                      </a:endParaRPr>
                    </a:p>
                  </a:txBody>
                  <a:tcPr marL="0" marR="0" marT="0" marB="0"/>
                </a:tc>
                <a:tc>
                  <a:txBody>
                    <a:bodyPr/>
                    <a:lstStyle/>
                    <a:p>
                      <a:pPr marL="49530" marR="4445" indent="-20955" algn="ctr">
                        <a:lnSpc>
                          <a:spcPct val="77800"/>
                        </a:lnSpc>
                      </a:pPr>
                      <a:r>
                        <a:rPr sz="1150" spc="-5" dirty="0"/>
                        <a:t>S</a:t>
                      </a:r>
                      <a:r>
                        <a:rPr sz="1150" dirty="0"/>
                        <a:t>o</a:t>
                      </a:r>
                      <a:r>
                        <a:rPr sz="1150" spc="-5" dirty="0"/>
                        <a:t>la</a:t>
                      </a:r>
                      <a:r>
                        <a:rPr sz="1150" dirty="0"/>
                        <a:t>r </a:t>
                      </a:r>
                      <a:r>
                        <a:rPr sz="1150" spc="-10" dirty="0"/>
                        <a:t>T</a:t>
                      </a:r>
                      <a:r>
                        <a:rPr sz="1150" spc="-5" dirty="0"/>
                        <a:t>erre</a:t>
                      </a:r>
                      <a:r>
                        <a:rPr sz="1150" dirty="0"/>
                        <a:t>s</a:t>
                      </a:r>
                      <a:r>
                        <a:rPr sz="1150" spc="-5" dirty="0"/>
                        <a:t>tria</a:t>
                      </a:r>
                      <a:r>
                        <a:rPr sz="1150" dirty="0"/>
                        <a:t>l </a:t>
                      </a:r>
                      <a:r>
                        <a:rPr sz="1150" spc="-5" dirty="0"/>
                        <a:t>P</a:t>
                      </a:r>
                      <a:r>
                        <a:rPr sz="1150" dirty="0"/>
                        <a:t>ho</a:t>
                      </a:r>
                      <a:r>
                        <a:rPr sz="1150" spc="-5" dirty="0"/>
                        <a:t>t</a:t>
                      </a:r>
                      <a:r>
                        <a:rPr sz="1150" dirty="0"/>
                        <a:t>ovo</a:t>
                      </a:r>
                      <a:r>
                        <a:rPr sz="1150" spc="-5" dirty="0"/>
                        <a:t>ltai</a:t>
                      </a:r>
                      <a:r>
                        <a:rPr sz="1150" dirty="0"/>
                        <a:t>c</a:t>
                      </a:r>
                      <a:endParaRPr sz="1150" b="1" dirty="0">
                        <a:solidFill>
                          <a:srgbClr val="0070C0"/>
                        </a:solidFill>
                        <a:latin typeface="Times New Roman"/>
                        <a:cs typeface="Times New Roman"/>
                      </a:endParaRPr>
                    </a:p>
                  </a:txBody>
                  <a:tcPr marL="0" marR="0" marT="0" marB="0"/>
                </a:tc>
                <a:tc>
                  <a:txBody>
                    <a:bodyPr/>
                    <a:lstStyle/>
                    <a:p>
                      <a:pPr marL="219075" marR="43180" indent="-161925" algn="l">
                        <a:lnSpc>
                          <a:spcPts val="1140"/>
                        </a:lnSpc>
                      </a:pPr>
                      <a:r>
                        <a:rPr sz="1150" spc="-5" dirty="0"/>
                        <a:t>S</a:t>
                      </a:r>
                      <a:r>
                        <a:rPr sz="1150" dirty="0"/>
                        <a:t>o</a:t>
                      </a:r>
                      <a:r>
                        <a:rPr sz="1150" spc="-5" dirty="0"/>
                        <a:t>la</a:t>
                      </a:r>
                      <a:r>
                        <a:rPr sz="1150" dirty="0"/>
                        <a:t>r</a:t>
                      </a:r>
                      <a:r>
                        <a:rPr sz="1150" spc="-5" dirty="0"/>
                        <a:t> P</a:t>
                      </a:r>
                      <a:r>
                        <a:rPr sz="1150" dirty="0"/>
                        <a:t>o</a:t>
                      </a:r>
                      <a:r>
                        <a:rPr sz="1150" spc="-5" dirty="0"/>
                        <a:t>w</a:t>
                      </a:r>
                      <a:r>
                        <a:rPr sz="1150" spc="-210" dirty="0"/>
                        <a:t>e</a:t>
                      </a:r>
                      <a:r>
                        <a:rPr sz="1150" dirty="0"/>
                        <a:t>r </a:t>
                      </a:r>
                      <a:r>
                        <a:rPr sz="1150" spc="-10" dirty="0"/>
                        <a:t>T</a:t>
                      </a:r>
                      <a:r>
                        <a:rPr sz="1150" dirty="0"/>
                        <a:t>o</a:t>
                      </a:r>
                      <a:r>
                        <a:rPr sz="1150" spc="-5" dirty="0"/>
                        <a:t>we</a:t>
                      </a:r>
                      <a:r>
                        <a:rPr sz="1150" dirty="0"/>
                        <a:t>r</a:t>
                      </a:r>
                      <a:endParaRPr sz="1150" b="1" dirty="0">
                        <a:solidFill>
                          <a:srgbClr val="0070C0"/>
                        </a:solidFill>
                        <a:latin typeface="Times New Roman"/>
                        <a:cs typeface="Times New Roman"/>
                      </a:endParaRPr>
                    </a:p>
                  </a:txBody>
                  <a:tcPr marL="0" marR="0" marT="0" marB="0"/>
                </a:tc>
                <a:tc>
                  <a:txBody>
                    <a:bodyPr/>
                    <a:lstStyle/>
                    <a:p>
                      <a:pPr marL="249554" algn="ctr">
                        <a:lnSpc>
                          <a:spcPct val="100000"/>
                        </a:lnSpc>
                      </a:pPr>
                      <a:r>
                        <a:rPr sz="1150" spc="-35" dirty="0"/>
                        <a:t>W</a:t>
                      </a:r>
                      <a:r>
                        <a:rPr sz="1150" spc="-5" dirty="0"/>
                        <a:t>i</a:t>
                      </a:r>
                      <a:r>
                        <a:rPr sz="1150" dirty="0"/>
                        <a:t>nd</a:t>
                      </a:r>
                      <a:endParaRPr sz="1150" b="1" dirty="0">
                        <a:solidFill>
                          <a:srgbClr val="0070C0"/>
                        </a:solidFill>
                        <a:latin typeface="Times New Roman"/>
                        <a:cs typeface="Times New Roman"/>
                      </a:endParaRPr>
                    </a:p>
                  </a:txBody>
                  <a:tcPr marL="0" marR="0" marT="0" marB="0"/>
                </a:tc>
                <a:tc>
                  <a:txBody>
                    <a:bodyPr/>
                    <a:lstStyle/>
                    <a:p>
                      <a:pPr marL="215900" algn="ctr">
                        <a:lnSpc>
                          <a:spcPct val="100000"/>
                        </a:lnSpc>
                      </a:pPr>
                      <a:r>
                        <a:rPr sz="1150" spc="-30" dirty="0"/>
                        <a:t>F</a:t>
                      </a:r>
                      <a:r>
                        <a:rPr sz="1150" dirty="0"/>
                        <a:t>us</a:t>
                      </a:r>
                      <a:r>
                        <a:rPr sz="1150" spc="-5" dirty="0"/>
                        <a:t>i</a:t>
                      </a:r>
                      <a:r>
                        <a:rPr sz="1150" dirty="0"/>
                        <a:t>on</a:t>
                      </a:r>
                      <a:endParaRPr sz="1150" b="1" dirty="0">
                        <a:solidFill>
                          <a:srgbClr val="0070C0"/>
                        </a:solidFill>
                        <a:latin typeface="Times New Roman"/>
                        <a:cs typeface="Times New Roman"/>
                      </a:endParaRPr>
                    </a:p>
                  </a:txBody>
                  <a:tcPr marL="0" marR="0" marT="0" marB="0"/>
                </a:tc>
                <a:tc>
                  <a:txBody>
                    <a:bodyPr/>
                    <a:lstStyle/>
                    <a:p>
                      <a:pPr marL="74295" algn="ctr">
                        <a:lnSpc>
                          <a:spcPct val="100000"/>
                        </a:lnSpc>
                      </a:pPr>
                      <a:r>
                        <a:rPr sz="1150" spc="-5" dirty="0"/>
                        <a:t>Ge</a:t>
                      </a:r>
                      <a:r>
                        <a:rPr sz="1150" dirty="0"/>
                        <a:t>o</a:t>
                      </a:r>
                      <a:r>
                        <a:rPr sz="1150" spc="-5" dirty="0"/>
                        <a:t>t</a:t>
                      </a:r>
                      <a:r>
                        <a:rPr sz="1150" dirty="0"/>
                        <a:t>h</a:t>
                      </a:r>
                      <a:r>
                        <a:rPr sz="1150" spc="-5" dirty="0"/>
                        <a:t>er</a:t>
                      </a:r>
                      <a:r>
                        <a:rPr sz="1150" spc="-10" dirty="0"/>
                        <a:t>m</a:t>
                      </a:r>
                      <a:r>
                        <a:rPr sz="1150" spc="-5" dirty="0"/>
                        <a:t>a</a:t>
                      </a:r>
                      <a:r>
                        <a:rPr sz="1150" dirty="0"/>
                        <a:t>l</a:t>
                      </a:r>
                      <a:endParaRPr sz="1150" b="1" dirty="0">
                        <a:solidFill>
                          <a:srgbClr val="0070C0"/>
                        </a:solidFill>
                        <a:latin typeface="Times New Roman"/>
                        <a:cs typeface="Times New Roman"/>
                      </a:endParaRPr>
                    </a:p>
                  </a:txBody>
                  <a:tcPr marL="0" marR="0" marT="0" marB="0"/>
                </a:tc>
              </a:tr>
              <a:tr h="4867887">
                <a:tc>
                  <a:txBody>
                    <a:bodyPr/>
                    <a:lstStyle/>
                    <a:p>
                      <a:pPr marL="27940" algn="ctr">
                        <a:lnSpc>
                          <a:spcPct val="100000"/>
                        </a:lnSpc>
                      </a:pPr>
                      <a:r>
                        <a:rPr sz="950" dirty="0"/>
                        <a:t>Ex</a:t>
                      </a:r>
                      <a:r>
                        <a:rPr sz="950" spc="-5" dirty="0"/>
                        <a:t>t</a:t>
                      </a:r>
                      <a:r>
                        <a:rPr sz="950" spc="-70" dirty="0"/>
                        <a:t>r</a:t>
                      </a:r>
                      <a:r>
                        <a:rPr sz="950" spc="5" dirty="0"/>
                        <a:t>a</a:t>
                      </a:r>
                      <a:r>
                        <a:rPr sz="950" spc="-30" dirty="0"/>
                        <a:t>c</a:t>
                      </a:r>
                      <a:r>
                        <a:rPr sz="950" spc="-5" dirty="0"/>
                        <a:t>ti</a:t>
                      </a:r>
                      <a:r>
                        <a:rPr sz="950" spc="-15" dirty="0"/>
                        <a:t>o</a:t>
                      </a:r>
                      <a:r>
                        <a:rPr sz="950" dirty="0"/>
                        <a:t>n</a:t>
                      </a:r>
                    </a:p>
                    <a:p>
                      <a:pPr algn="ctr">
                        <a:lnSpc>
                          <a:spcPts val="950"/>
                        </a:lnSpc>
                        <a:spcBef>
                          <a:spcPts val="15"/>
                        </a:spcBef>
                      </a:pPr>
                      <a:endParaRPr sz="950" dirty="0"/>
                    </a:p>
                    <a:p>
                      <a:pPr marL="27940" marR="73025" algn="ctr">
                        <a:lnSpc>
                          <a:spcPct val="273200"/>
                        </a:lnSpc>
                      </a:pPr>
                      <a:r>
                        <a:rPr sz="950" spc="-5" dirty="0"/>
                        <a:t>R</a:t>
                      </a:r>
                      <a:r>
                        <a:rPr sz="950" spc="-55" dirty="0"/>
                        <a:t>e</a:t>
                      </a:r>
                      <a:r>
                        <a:rPr sz="950" spc="15" dirty="0"/>
                        <a:t>f</a:t>
                      </a:r>
                      <a:r>
                        <a:rPr sz="950" spc="-5" dirty="0"/>
                        <a:t>i</a:t>
                      </a:r>
                      <a:r>
                        <a:rPr sz="950" dirty="0"/>
                        <a:t>n</a:t>
                      </a:r>
                      <a:r>
                        <a:rPr sz="950" spc="-5" dirty="0"/>
                        <a:t>i</a:t>
                      </a:r>
                      <a:r>
                        <a:rPr sz="950" dirty="0"/>
                        <a:t>ng </a:t>
                      </a:r>
                      <a:r>
                        <a:rPr sz="950" spc="10" dirty="0"/>
                        <a:t>T</a:t>
                      </a:r>
                      <a:r>
                        <a:rPr sz="950" dirty="0"/>
                        <a:t>r</a:t>
                      </a:r>
                      <a:r>
                        <a:rPr sz="950" spc="5" dirty="0"/>
                        <a:t>a</a:t>
                      </a:r>
                      <a:r>
                        <a:rPr sz="950" dirty="0"/>
                        <a:t>n</a:t>
                      </a:r>
                      <a:r>
                        <a:rPr sz="950" spc="-5" dirty="0"/>
                        <a:t>s</a:t>
                      </a:r>
                      <a:r>
                        <a:rPr sz="950" dirty="0"/>
                        <a:t>p</a:t>
                      </a:r>
                      <a:r>
                        <a:rPr sz="950" spc="-15" dirty="0"/>
                        <a:t>o</a:t>
                      </a:r>
                      <a:r>
                        <a:rPr sz="950" dirty="0"/>
                        <a:t>r</a:t>
                      </a:r>
                      <a:r>
                        <a:rPr sz="950" spc="-150" dirty="0"/>
                        <a:t>t</a:t>
                      </a:r>
                      <a:r>
                        <a:rPr sz="950" spc="5" dirty="0"/>
                        <a:t>a</a:t>
                      </a:r>
                      <a:r>
                        <a:rPr sz="950" spc="-15" dirty="0"/>
                        <a:t>t</a:t>
                      </a:r>
                      <a:r>
                        <a:rPr sz="950" spc="-5" dirty="0"/>
                        <a:t>i</a:t>
                      </a:r>
                      <a:r>
                        <a:rPr sz="950" spc="-15" dirty="0"/>
                        <a:t>o</a:t>
                      </a:r>
                      <a:r>
                        <a:rPr sz="950" dirty="0"/>
                        <a:t>n </a:t>
                      </a:r>
                      <a:r>
                        <a:rPr sz="950" u="sng" dirty="0"/>
                        <a:t>O</a:t>
                      </a:r>
                      <a:r>
                        <a:rPr sz="950" u="sng" spc="-40" dirty="0"/>
                        <a:t>n</a:t>
                      </a:r>
                      <a:r>
                        <a:rPr sz="950" u="sng" spc="-10" dirty="0"/>
                        <a:t>-</a:t>
                      </a:r>
                      <a:r>
                        <a:rPr sz="950" u="sng" spc="-5" dirty="0"/>
                        <a:t>S</a:t>
                      </a:r>
                      <a:r>
                        <a:rPr sz="950" u="sng" spc="-40" dirty="0"/>
                        <a:t>i</a:t>
                      </a:r>
                      <a:r>
                        <a:rPr sz="950" u="sng" spc="5" dirty="0"/>
                        <a:t>t</a:t>
                      </a:r>
                      <a:r>
                        <a:rPr sz="950" u="sng" dirty="0"/>
                        <a:t>e</a:t>
                      </a:r>
                      <a:endParaRPr sz="950" dirty="0"/>
                    </a:p>
                    <a:p>
                      <a:pPr marL="144145" algn="ctr">
                        <a:lnSpc>
                          <a:spcPct val="100000"/>
                        </a:lnSpc>
                        <a:spcBef>
                          <a:spcPts val="405"/>
                        </a:spcBef>
                      </a:pPr>
                      <a:r>
                        <a:rPr sz="950" spc="10" dirty="0"/>
                        <a:t>T</a:t>
                      </a:r>
                      <a:r>
                        <a:rPr sz="950" dirty="0"/>
                        <a:t>h</a:t>
                      </a:r>
                      <a:r>
                        <a:rPr sz="950" spc="5" dirty="0"/>
                        <a:t>e</a:t>
                      </a:r>
                      <a:r>
                        <a:rPr sz="950" spc="-95" dirty="0"/>
                        <a:t>r</a:t>
                      </a:r>
                      <a:r>
                        <a:rPr sz="950" spc="-5" dirty="0"/>
                        <a:t>m</a:t>
                      </a:r>
                      <a:r>
                        <a:rPr sz="950" spc="5" dirty="0"/>
                        <a:t>a</a:t>
                      </a:r>
                      <a:r>
                        <a:rPr sz="950" dirty="0"/>
                        <a:t>l</a:t>
                      </a:r>
                    </a:p>
                    <a:p>
                      <a:pPr algn="ctr">
                        <a:lnSpc>
                          <a:spcPts val="950"/>
                        </a:lnSpc>
                        <a:spcBef>
                          <a:spcPts val="9"/>
                        </a:spcBef>
                      </a:pPr>
                      <a:endParaRPr sz="950" dirty="0"/>
                    </a:p>
                    <a:p>
                      <a:pPr marL="144145" marR="362585" algn="ctr">
                        <a:lnSpc>
                          <a:spcPct val="273700"/>
                        </a:lnSpc>
                      </a:pPr>
                      <a:r>
                        <a:rPr sz="950" dirty="0"/>
                        <a:t>A</a:t>
                      </a:r>
                      <a:r>
                        <a:rPr sz="950" spc="-5" dirty="0"/>
                        <a:t>i</a:t>
                      </a:r>
                      <a:r>
                        <a:rPr sz="950" dirty="0"/>
                        <a:t>r </a:t>
                      </a:r>
                      <a:r>
                        <a:rPr sz="950" spc="-20" dirty="0"/>
                        <a:t>W</a:t>
                      </a:r>
                      <a:r>
                        <a:rPr sz="950" spc="-45" dirty="0"/>
                        <a:t>a</a:t>
                      </a:r>
                      <a:r>
                        <a:rPr sz="950" spc="5" dirty="0"/>
                        <a:t>te</a:t>
                      </a:r>
                      <a:r>
                        <a:rPr sz="950" dirty="0"/>
                        <a:t>r</a:t>
                      </a:r>
                    </a:p>
                    <a:p>
                      <a:pPr algn="ctr">
                        <a:lnSpc>
                          <a:spcPts val="600"/>
                        </a:lnSpc>
                        <a:spcBef>
                          <a:spcPts val="17"/>
                        </a:spcBef>
                      </a:pPr>
                      <a:endParaRPr sz="600" dirty="0"/>
                    </a:p>
                    <a:p>
                      <a:pPr marL="144145" marR="206375" algn="ctr">
                        <a:lnSpc>
                          <a:spcPts val="4090"/>
                        </a:lnSpc>
                      </a:pPr>
                      <a:r>
                        <a:rPr sz="950" dirty="0"/>
                        <a:t>A</a:t>
                      </a:r>
                      <a:r>
                        <a:rPr sz="950" spc="5" dirty="0"/>
                        <a:t>e</a:t>
                      </a:r>
                      <a:r>
                        <a:rPr sz="950" spc="-5" dirty="0"/>
                        <a:t>s</a:t>
                      </a:r>
                      <a:r>
                        <a:rPr sz="950" spc="-90" dirty="0"/>
                        <a:t>t</a:t>
                      </a:r>
                      <a:r>
                        <a:rPr sz="950" spc="10" dirty="0"/>
                        <a:t>h</a:t>
                      </a:r>
                      <a:r>
                        <a:rPr sz="950" spc="-30" dirty="0"/>
                        <a:t>e</a:t>
                      </a:r>
                      <a:r>
                        <a:rPr sz="950" spc="5" dirty="0"/>
                        <a:t>t</a:t>
                      </a:r>
                      <a:r>
                        <a:rPr sz="950" spc="-5" dirty="0"/>
                        <a:t>i</a:t>
                      </a:r>
                      <a:r>
                        <a:rPr sz="950" dirty="0"/>
                        <a:t>c </a:t>
                      </a:r>
                      <a:r>
                        <a:rPr sz="950" spc="-20" dirty="0"/>
                        <a:t>W</a:t>
                      </a:r>
                      <a:r>
                        <a:rPr sz="950" spc="-45" dirty="0"/>
                        <a:t>a</a:t>
                      </a:r>
                      <a:r>
                        <a:rPr sz="950" spc="10" dirty="0"/>
                        <a:t>s</a:t>
                      </a:r>
                      <a:r>
                        <a:rPr sz="950" spc="-5" dirty="0"/>
                        <a:t>t</a:t>
                      </a:r>
                      <a:r>
                        <a:rPr sz="950" spc="5" dirty="0"/>
                        <a:t>e</a:t>
                      </a:r>
                      <a:r>
                        <a:rPr sz="950" dirty="0"/>
                        <a:t>s</a:t>
                      </a:r>
                    </a:p>
                    <a:p>
                      <a:pPr algn="ctr">
                        <a:lnSpc>
                          <a:spcPts val="1000"/>
                        </a:lnSpc>
                      </a:pPr>
                      <a:endParaRPr sz="1000" dirty="0"/>
                    </a:p>
                    <a:p>
                      <a:pPr algn="ctr">
                        <a:lnSpc>
                          <a:spcPts val="1000"/>
                        </a:lnSpc>
                      </a:pPr>
                      <a:endParaRPr sz="1000" dirty="0"/>
                    </a:p>
                    <a:p>
                      <a:pPr algn="ctr">
                        <a:lnSpc>
                          <a:spcPts val="1400"/>
                        </a:lnSpc>
                        <a:spcBef>
                          <a:spcPts val="46"/>
                        </a:spcBef>
                      </a:pPr>
                      <a:endParaRPr sz="1400" dirty="0"/>
                    </a:p>
                    <a:p>
                      <a:pPr marL="136525" marR="203835" indent="7620" algn="ctr">
                        <a:lnSpc>
                          <a:spcPts val="969"/>
                        </a:lnSpc>
                      </a:pPr>
                      <a:r>
                        <a:rPr sz="950" spc="-5" dirty="0"/>
                        <a:t>S</a:t>
                      </a:r>
                      <a:r>
                        <a:rPr sz="950" dirty="0"/>
                        <a:t>pr</a:t>
                      </a:r>
                      <a:r>
                        <a:rPr sz="950" spc="5" dirty="0"/>
                        <a:t>e</a:t>
                      </a:r>
                      <a:r>
                        <a:rPr sz="950" spc="-90" dirty="0"/>
                        <a:t>c</a:t>
                      </a:r>
                      <a:r>
                        <a:rPr sz="950" spc="5" dirty="0"/>
                        <a:t>i</a:t>
                      </a:r>
                      <a:r>
                        <a:rPr sz="950" spc="-30" dirty="0"/>
                        <a:t>a</a:t>
                      </a:r>
                      <a:r>
                        <a:rPr sz="950" dirty="0"/>
                        <a:t>l </a:t>
                      </a:r>
                      <a:r>
                        <a:rPr sz="950" spc="5" dirty="0"/>
                        <a:t>P</a:t>
                      </a:r>
                      <a:r>
                        <a:rPr sz="950" dirty="0"/>
                        <a:t>r</a:t>
                      </a:r>
                      <a:r>
                        <a:rPr sz="950" spc="-15" dirty="0"/>
                        <a:t>o</a:t>
                      </a:r>
                      <a:r>
                        <a:rPr sz="950" dirty="0"/>
                        <a:t>b</a:t>
                      </a:r>
                      <a:r>
                        <a:rPr sz="950" spc="-5" dirty="0"/>
                        <a:t>l</a:t>
                      </a:r>
                      <a:r>
                        <a:rPr sz="950" spc="5" dirty="0"/>
                        <a:t>e</a:t>
                      </a:r>
                      <a:r>
                        <a:rPr sz="950" spc="-15" dirty="0"/>
                        <a:t>m</a:t>
                      </a:r>
                      <a:r>
                        <a:rPr sz="950" dirty="0"/>
                        <a:t>s</a:t>
                      </a:r>
                    </a:p>
                    <a:p>
                      <a:pPr algn="ctr">
                        <a:lnSpc>
                          <a:spcPts val="1000"/>
                        </a:lnSpc>
                      </a:pPr>
                      <a:endParaRPr sz="1000" dirty="0"/>
                    </a:p>
                    <a:p>
                      <a:pPr algn="ctr">
                        <a:lnSpc>
                          <a:spcPts val="1100"/>
                        </a:lnSpc>
                        <a:spcBef>
                          <a:spcPts val="37"/>
                        </a:spcBef>
                      </a:pPr>
                      <a:endParaRPr sz="1100" dirty="0"/>
                    </a:p>
                    <a:p>
                      <a:pPr marL="136525" marR="229235" indent="7620" algn="ctr">
                        <a:lnSpc>
                          <a:spcPts val="969"/>
                        </a:lnSpc>
                      </a:pPr>
                      <a:r>
                        <a:rPr sz="950" spc="-25" dirty="0"/>
                        <a:t>M</a:t>
                      </a:r>
                      <a:r>
                        <a:rPr sz="950" spc="5" dirty="0"/>
                        <a:t>aj</a:t>
                      </a:r>
                      <a:r>
                        <a:rPr sz="950" spc="-15" dirty="0"/>
                        <a:t>o</a:t>
                      </a:r>
                      <a:r>
                        <a:rPr sz="950" dirty="0"/>
                        <a:t>r A</a:t>
                      </a:r>
                      <a:r>
                        <a:rPr sz="950" spc="-55" dirty="0"/>
                        <a:t>c</a:t>
                      </a:r>
                      <a:r>
                        <a:rPr sz="950" spc="-10" dirty="0"/>
                        <a:t>c</a:t>
                      </a:r>
                      <a:r>
                        <a:rPr sz="950" spc="-5" dirty="0"/>
                        <a:t>i</a:t>
                      </a:r>
                      <a:r>
                        <a:rPr sz="950" dirty="0"/>
                        <a:t>d</a:t>
                      </a:r>
                      <a:r>
                        <a:rPr sz="950" spc="5" dirty="0"/>
                        <a:t>e</a:t>
                      </a:r>
                      <a:r>
                        <a:rPr sz="950" dirty="0"/>
                        <a:t>nt</a:t>
                      </a:r>
                      <a:endParaRPr sz="950" dirty="0">
                        <a:solidFill>
                          <a:srgbClr val="0070C0"/>
                        </a:solidFill>
                        <a:latin typeface="Times New Roman"/>
                        <a:cs typeface="Times New Roman"/>
                      </a:endParaRPr>
                    </a:p>
                  </a:txBody>
                  <a:tcPr marL="0" marR="0" marT="0" marB="0"/>
                </a:tc>
                <a:tc>
                  <a:txBody>
                    <a:bodyPr/>
                    <a:lstStyle/>
                    <a:p>
                      <a:pPr marL="34290" marR="95250" indent="0" algn="ctr">
                        <a:lnSpc>
                          <a:spcPct val="84700"/>
                        </a:lnSpc>
                      </a:pPr>
                      <a:r>
                        <a:rPr sz="950" spc="-25" dirty="0"/>
                        <a:t>M</a:t>
                      </a:r>
                      <a:r>
                        <a:rPr sz="950" spc="-5" dirty="0"/>
                        <a:t>i</a:t>
                      </a:r>
                      <a:r>
                        <a:rPr sz="950" dirty="0"/>
                        <a:t>n</a:t>
                      </a:r>
                      <a:r>
                        <a:rPr sz="950" spc="-5" dirty="0"/>
                        <a:t>i</a:t>
                      </a:r>
                      <a:r>
                        <a:rPr sz="950" dirty="0"/>
                        <a:t>ng A</a:t>
                      </a:r>
                      <a:r>
                        <a:rPr sz="950" spc="-55" dirty="0"/>
                        <a:t>c</a:t>
                      </a:r>
                      <a:r>
                        <a:rPr sz="950" spc="5" dirty="0"/>
                        <a:t>c</a:t>
                      </a:r>
                      <a:r>
                        <a:rPr sz="950" spc="-5" dirty="0"/>
                        <a:t>i</a:t>
                      </a:r>
                      <a:r>
                        <a:rPr sz="950" dirty="0"/>
                        <a:t>d</a:t>
                      </a:r>
                      <a:r>
                        <a:rPr sz="950" spc="5" dirty="0"/>
                        <a:t>e</a:t>
                      </a:r>
                      <a:r>
                        <a:rPr sz="950" spc="-75" dirty="0"/>
                        <a:t>n</a:t>
                      </a:r>
                      <a:r>
                        <a:rPr sz="950" spc="-5" dirty="0"/>
                        <a:t>t</a:t>
                      </a:r>
                      <a:r>
                        <a:rPr sz="950" dirty="0"/>
                        <a:t>s </a:t>
                      </a:r>
                      <a:r>
                        <a:rPr sz="950" spc="-10" dirty="0"/>
                        <a:t>L</a:t>
                      </a:r>
                      <a:r>
                        <a:rPr sz="950" dirty="0"/>
                        <a:t>ung</a:t>
                      </a:r>
                      <a:r>
                        <a:rPr sz="950" spc="-10" dirty="0"/>
                        <a:t> </a:t>
                      </a:r>
                      <a:r>
                        <a:rPr sz="950" dirty="0"/>
                        <a:t>D</a:t>
                      </a:r>
                      <a:r>
                        <a:rPr sz="950" spc="-105" dirty="0"/>
                        <a:t>a</a:t>
                      </a:r>
                      <a:r>
                        <a:rPr sz="950" spc="-15" dirty="0"/>
                        <a:t>m</a:t>
                      </a:r>
                      <a:r>
                        <a:rPr sz="950" spc="5" dirty="0"/>
                        <a:t>a</a:t>
                      </a:r>
                      <a:r>
                        <a:rPr sz="950" spc="-15" dirty="0"/>
                        <a:t>g</a:t>
                      </a:r>
                      <a:r>
                        <a:rPr sz="950" dirty="0"/>
                        <a:t>e</a:t>
                      </a:r>
                    </a:p>
                    <a:p>
                      <a:pPr algn="ctr">
                        <a:lnSpc>
                          <a:spcPts val="1000"/>
                        </a:lnSpc>
                        <a:spcBef>
                          <a:spcPts val="8"/>
                        </a:spcBef>
                      </a:pPr>
                      <a:endParaRPr sz="1000" dirty="0"/>
                    </a:p>
                    <a:p>
                      <a:pPr marL="34290" algn="ctr">
                        <a:lnSpc>
                          <a:spcPct val="100000"/>
                        </a:lnSpc>
                      </a:pPr>
                      <a:r>
                        <a:rPr sz="950" spc="-5" dirty="0"/>
                        <a:t>R</a:t>
                      </a:r>
                      <a:r>
                        <a:rPr sz="950" spc="5" dirty="0"/>
                        <a:t>e</a:t>
                      </a:r>
                      <a:r>
                        <a:rPr sz="950" dirty="0"/>
                        <a:t>f</a:t>
                      </a:r>
                      <a:r>
                        <a:rPr sz="950" spc="-85" dirty="0"/>
                        <a:t>u</a:t>
                      </a:r>
                      <a:r>
                        <a:rPr sz="950" spc="-5" dirty="0"/>
                        <a:t>s</a:t>
                      </a:r>
                      <a:r>
                        <a:rPr sz="950" dirty="0"/>
                        <a:t>e</a:t>
                      </a:r>
                      <a:r>
                        <a:rPr sz="950" spc="-30" dirty="0"/>
                        <a:t> </a:t>
                      </a:r>
                      <a:r>
                        <a:rPr sz="950" spc="-5" dirty="0"/>
                        <a:t>P</a:t>
                      </a:r>
                      <a:r>
                        <a:rPr sz="950" spc="-15" dirty="0"/>
                        <a:t>i</a:t>
                      </a:r>
                      <a:r>
                        <a:rPr sz="950" spc="-5" dirty="0"/>
                        <a:t>l</a:t>
                      </a:r>
                      <a:r>
                        <a:rPr sz="950" spc="5" dirty="0"/>
                        <a:t>e</a:t>
                      </a:r>
                      <a:r>
                        <a:rPr sz="950" dirty="0"/>
                        <a:t>s</a:t>
                      </a:r>
                    </a:p>
                    <a:p>
                      <a:pPr algn="ctr">
                        <a:lnSpc>
                          <a:spcPts val="950"/>
                        </a:lnSpc>
                        <a:spcBef>
                          <a:spcPts val="17"/>
                        </a:spcBef>
                      </a:pPr>
                      <a:endParaRPr sz="950" dirty="0"/>
                    </a:p>
                    <a:p>
                      <a:pPr algn="ctr">
                        <a:lnSpc>
                          <a:spcPts val="1000"/>
                        </a:lnSpc>
                      </a:pPr>
                      <a:endParaRPr sz="1000" dirty="0"/>
                    </a:p>
                    <a:p>
                      <a:pPr marL="34290" algn="ctr">
                        <a:lnSpc>
                          <a:spcPct val="100000"/>
                        </a:lnSpc>
                      </a:pPr>
                      <a:r>
                        <a:rPr sz="950" spc="-5" dirty="0"/>
                        <a:t>C</a:t>
                      </a:r>
                      <a:r>
                        <a:rPr sz="950" spc="-50" dirty="0"/>
                        <a:t>o</a:t>
                      </a:r>
                      <a:r>
                        <a:rPr sz="950" spc="5" dirty="0"/>
                        <a:t>l</a:t>
                      </a:r>
                      <a:r>
                        <a:rPr sz="950" spc="-30" dirty="0"/>
                        <a:t>l</a:t>
                      </a:r>
                      <a:r>
                        <a:rPr sz="950" spc="-5" dirty="0"/>
                        <a:t>isi</a:t>
                      </a:r>
                      <a:r>
                        <a:rPr sz="950" spc="-15" dirty="0"/>
                        <a:t>o</a:t>
                      </a:r>
                      <a:r>
                        <a:rPr sz="950" dirty="0"/>
                        <a:t>n</a:t>
                      </a:r>
                    </a:p>
                    <a:p>
                      <a:pPr algn="ctr">
                        <a:lnSpc>
                          <a:spcPts val="700"/>
                        </a:lnSpc>
                        <a:spcBef>
                          <a:spcPts val="1"/>
                        </a:spcBef>
                      </a:pPr>
                      <a:endParaRPr sz="700" dirty="0"/>
                    </a:p>
                    <a:p>
                      <a:pPr algn="ctr">
                        <a:lnSpc>
                          <a:spcPts val="1000"/>
                        </a:lnSpc>
                      </a:pPr>
                      <a:endParaRPr sz="1000" dirty="0"/>
                    </a:p>
                    <a:p>
                      <a:pPr algn="ctr">
                        <a:lnSpc>
                          <a:spcPts val="1000"/>
                        </a:lnSpc>
                      </a:pPr>
                      <a:endParaRPr sz="1000" dirty="0"/>
                    </a:p>
                    <a:p>
                      <a:pPr algn="ctr">
                        <a:lnSpc>
                          <a:spcPts val="1000"/>
                        </a:lnSpc>
                      </a:pPr>
                      <a:endParaRPr sz="1000" dirty="0"/>
                    </a:p>
                    <a:p>
                      <a:pPr marL="0" marR="233045" indent="0" algn="ctr">
                        <a:lnSpc>
                          <a:spcPts val="969"/>
                        </a:lnSpc>
                      </a:pPr>
                      <a:r>
                        <a:rPr sz="950" dirty="0"/>
                        <a:t>H</a:t>
                      </a:r>
                      <a:r>
                        <a:rPr sz="950" spc="-5" dirty="0"/>
                        <a:t>i</a:t>
                      </a:r>
                      <a:r>
                        <a:rPr sz="950" spc="-15" dirty="0"/>
                        <a:t>g</a:t>
                      </a:r>
                      <a:r>
                        <a:rPr sz="950" dirty="0"/>
                        <a:t>h </a:t>
                      </a:r>
                      <a:r>
                        <a:rPr sz="950" dirty="0" err="1" smtClean="0"/>
                        <a:t>Eff</a:t>
                      </a:r>
                      <a:r>
                        <a:rPr sz="950" spc="-75" dirty="0" err="1" smtClean="0"/>
                        <a:t>i</a:t>
                      </a:r>
                      <a:r>
                        <a:rPr sz="950" spc="-10" dirty="0" err="1" smtClean="0"/>
                        <a:t>c</a:t>
                      </a:r>
                      <a:r>
                        <a:rPr sz="950" spc="-5" dirty="0" err="1" smtClean="0"/>
                        <a:t>i</a:t>
                      </a:r>
                      <a:r>
                        <a:rPr sz="950" spc="-45" dirty="0" err="1" smtClean="0"/>
                        <a:t>e</a:t>
                      </a:r>
                      <a:r>
                        <a:rPr sz="950" spc="10" dirty="0" err="1" smtClean="0"/>
                        <a:t>n</a:t>
                      </a:r>
                      <a:r>
                        <a:rPr sz="950" spc="5" dirty="0" err="1" smtClean="0"/>
                        <a:t>c</a:t>
                      </a:r>
                      <a:r>
                        <a:rPr lang="en-GB" sz="950" spc="5" dirty="0" smtClean="0"/>
                        <a:t>y</a:t>
                      </a:r>
                      <a:endParaRPr sz="950" dirty="0"/>
                    </a:p>
                    <a:p>
                      <a:pPr algn="ctr">
                        <a:lnSpc>
                          <a:spcPts val="1000"/>
                        </a:lnSpc>
                      </a:pPr>
                      <a:endParaRPr sz="1000" dirty="0"/>
                    </a:p>
                    <a:p>
                      <a:pPr algn="ctr">
                        <a:lnSpc>
                          <a:spcPts val="1100"/>
                        </a:lnSpc>
                        <a:spcBef>
                          <a:spcPts val="38"/>
                        </a:spcBef>
                      </a:pPr>
                      <a:endParaRPr sz="1100" dirty="0"/>
                    </a:p>
                    <a:p>
                      <a:pPr marL="76835" marR="180975" indent="-43180" algn="ctr">
                        <a:lnSpc>
                          <a:spcPts val="969"/>
                        </a:lnSpc>
                      </a:pPr>
                      <a:r>
                        <a:rPr sz="950" spc="5" dirty="0"/>
                        <a:t>Pa</a:t>
                      </a:r>
                      <a:r>
                        <a:rPr sz="950" spc="-70" dirty="0"/>
                        <a:t>r</a:t>
                      </a:r>
                      <a:r>
                        <a:rPr sz="950" spc="5" dirty="0"/>
                        <a:t>t</a:t>
                      </a:r>
                      <a:r>
                        <a:rPr sz="950" spc="-5" dirty="0"/>
                        <a:t>i</a:t>
                      </a:r>
                      <a:r>
                        <a:rPr sz="950" spc="-45" dirty="0"/>
                        <a:t>c</a:t>
                      </a:r>
                      <a:r>
                        <a:rPr sz="950" dirty="0"/>
                        <a:t>u</a:t>
                      </a:r>
                      <a:r>
                        <a:rPr sz="950" spc="-15" dirty="0"/>
                        <a:t>l</a:t>
                      </a:r>
                      <a:r>
                        <a:rPr sz="950" spc="-10" dirty="0"/>
                        <a:t>a</a:t>
                      </a:r>
                      <a:r>
                        <a:rPr sz="950" spc="-5" dirty="0"/>
                        <a:t>t</a:t>
                      </a:r>
                      <a:r>
                        <a:rPr sz="950" spc="5" dirty="0"/>
                        <a:t>e</a:t>
                      </a:r>
                      <a:r>
                        <a:rPr sz="950" spc="-65" dirty="0"/>
                        <a:t>s</a:t>
                      </a:r>
                      <a:r>
                        <a:rPr sz="950" dirty="0"/>
                        <a:t>­ </a:t>
                      </a:r>
                      <a:r>
                        <a:rPr sz="950" spc="-5" dirty="0"/>
                        <a:t>S</a:t>
                      </a:r>
                      <a:r>
                        <a:rPr sz="950" spc="-45" dirty="0"/>
                        <a:t>O</a:t>
                      </a:r>
                      <a:r>
                        <a:rPr sz="975" spc="-7" baseline="-21367" dirty="0"/>
                        <a:t>2</a:t>
                      </a:r>
                      <a:r>
                        <a:rPr sz="950" dirty="0"/>
                        <a:t>, N</a:t>
                      </a:r>
                      <a:r>
                        <a:rPr sz="950" spc="-80" dirty="0"/>
                        <a:t>O</a:t>
                      </a:r>
                      <a:r>
                        <a:rPr sz="975" baseline="-21367" dirty="0"/>
                        <a:t>x</a:t>
                      </a:r>
                    </a:p>
                    <a:p>
                      <a:pPr algn="ctr">
                        <a:lnSpc>
                          <a:spcPts val="1100"/>
                        </a:lnSpc>
                        <a:spcBef>
                          <a:spcPts val="71"/>
                        </a:spcBef>
                      </a:pPr>
                      <a:endParaRPr sz="1100" dirty="0"/>
                    </a:p>
                    <a:p>
                      <a:pPr marL="76835" marR="107950" indent="-43180" algn="ctr">
                        <a:lnSpc>
                          <a:spcPct val="85300"/>
                        </a:lnSpc>
                      </a:pPr>
                      <a:r>
                        <a:rPr sz="950" spc="-20" dirty="0"/>
                        <a:t>W</a:t>
                      </a:r>
                      <a:r>
                        <a:rPr sz="950" spc="-45" dirty="0"/>
                        <a:t>a</a:t>
                      </a:r>
                      <a:r>
                        <a:rPr sz="950" spc="-5" dirty="0"/>
                        <a:t>t</a:t>
                      </a:r>
                      <a:r>
                        <a:rPr sz="950" spc="5" dirty="0"/>
                        <a:t>e</a:t>
                      </a:r>
                      <a:r>
                        <a:rPr sz="950" dirty="0"/>
                        <a:t>r</a:t>
                      </a:r>
                      <a:r>
                        <a:rPr sz="950" spc="5" dirty="0"/>
                        <a:t> </a:t>
                      </a:r>
                      <a:r>
                        <a:rPr sz="950" spc="10" dirty="0"/>
                        <a:t>T</a:t>
                      </a:r>
                      <a:r>
                        <a:rPr sz="950" spc="-80" dirty="0"/>
                        <a:t>r</a:t>
                      </a:r>
                      <a:r>
                        <a:rPr sz="950" spc="-10" dirty="0"/>
                        <a:t>e</a:t>
                      </a:r>
                      <a:r>
                        <a:rPr sz="950" spc="5" dirty="0"/>
                        <a:t>a</a:t>
                      </a:r>
                      <a:r>
                        <a:rPr sz="950" spc="-55" dirty="0"/>
                        <a:t>t</a:t>
                      </a:r>
                      <a:r>
                        <a:rPr sz="950" dirty="0"/>
                        <a:t>­ </a:t>
                      </a:r>
                      <a:r>
                        <a:rPr sz="950" spc="-15" dirty="0"/>
                        <a:t>m</a:t>
                      </a:r>
                      <a:r>
                        <a:rPr sz="950" spc="5" dirty="0"/>
                        <a:t>e</a:t>
                      </a:r>
                      <a:r>
                        <a:rPr sz="950" spc="-60" dirty="0"/>
                        <a:t>n</a:t>
                      </a:r>
                      <a:r>
                        <a:rPr sz="950" dirty="0"/>
                        <a:t>t</a:t>
                      </a:r>
                      <a:r>
                        <a:rPr sz="950" spc="10" dirty="0"/>
                        <a:t> </a:t>
                      </a:r>
                      <a:r>
                        <a:rPr sz="950" spc="-5" dirty="0"/>
                        <a:t>C</a:t>
                      </a:r>
                      <a:r>
                        <a:rPr sz="950" dirty="0"/>
                        <a:t>h</a:t>
                      </a:r>
                      <a:r>
                        <a:rPr sz="950" spc="-70" dirty="0"/>
                        <a:t>e</a:t>
                      </a:r>
                      <a:r>
                        <a:rPr sz="950" spc="-15" dirty="0"/>
                        <a:t>m</a:t>
                      </a:r>
                      <a:r>
                        <a:rPr sz="950" spc="-30" dirty="0"/>
                        <a:t>i</a:t>
                      </a:r>
                      <a:r>
                        <a:rPr sz="950" dirty="0"/>
                        <a:t>­ </a:t>
                      </a:r>
                      <a:r>
                        <a:rPr sz="950" spc="-30" dirty="0"/>
                        <a:t>c</a:t>
                      </a:r>
                      <a:r>
                        <a:rPr sz="950" spc="5" dirty="0"/>
                        <a:t>a</a:t>
                      </a:r>
                      <a:r>
                        <a:rPr sz="950" spc="-5" dirty="0"/>
                        <a:t>l</a:t>
                      </a:r>
                      <a:r>
                        <a:rPr sz="950" dirty="0"/>
                        <a:t>s</a:t>
                      </a:r>
                    </a:p>
                    <a:p>
                      <a:pPr algn="ctr">
                        <a:lnSpc>
                          <a:spcPts val="1100"/>
                        </a:lnSpc>
                        <a:spcBef>
                          <a:spcPts val="63"/>
                        </a:spcBef>
                      </a:pPr>
                      <a:endParaRPr sz="1100" dirty="0"/>
                    </a:p>
                    <a:p>
                      <a:pPr marL="34290" marR="132080" indent="-635" algn="ctr">
                        <a:lnSpc>
                          <a:spcPct val="85300"/>
                        </a:lnSpc>
                      </a:pPr>
                      <a:r>
                        <a:rPr sz="950" spc="-10" dirty="0"/>
                        <a:t>L</a:t>
                      </a:r>
                      <a:r>
                        <a:rPr sz="950" spc="5" dirty="0"/>
                        <a:t>a</a:t>
                      </a:r>
                      <a:r>
                        <a:rPr sz="950" dirty="0"/>
                        <a:t>r</a:t>
                      </a:r>
                      <a:r>
                        <a:rPr sz="950" spc="-75" dirty="0"/>
                        <a:t>g</a:t>
                      </a:r>
                      <a:r>
                        <a:rPr sz="950" dirty="0"/>
                        <a:t>e</a:t>
                      </a:r>
                      <a:r>
                        <a:rPr sz="950" spc="-5" dirty="0"/>
                        <a:t> </a:t>
                      </a:r>
                      <a:r>
                        <a:rPr sz="950" spc="-30" dirty="0"/>
                        <a:t>P</a:t>
                      </a:r>
                      <a:r>
                        <a:rPr sz="950" spc="-5" dirty="0"/>
                        <a:t>l</a:t>
                      </a:r>
                      <a:r>
                        <a:rPr sz="950" spc="5" dirty="0"/>
                        <a:t>a</a:t>
                      </a:r>
                      <a:r>
                        <a:rPr sz="950" dirty="0"/>
                        <a:t>nt </a:t>
                      </a:r>
                      <a:r>
                        <a:rPr sz="950" spc="10" dirty="0"/>
                        <a:t>T</a:t>
                      </a:r>
                      <a:r>
                        <a:rPr sz="950" dirty="0"/>
                        <a:t>r</a:t>
                      </a:r>
                      <a:r>
                        <a:rPr sz="950" spc="5" dirty="0"/>
                        <a:t>a</a:t>
                      </a:r>
                      <a:r>
                        <a:rPr sz="950" dirty="0"/>
                        <a:t>n</a:t>
                      </a:r>
                      <a:r>
                        <a:rPr sz="950" spc="-110" dirty="0"/>
                        <a:t>s</a:t>
                      </a:r>
                      <a:r>
                        <a:rPr sz="950" spc="-15" dirty="0"/>
                        <a:t>m</a:t>
                      </a:r>
                      <a:r>
                        <a:rPr sz="950" spc="-5" dirty="0"/>
                        <a:t>i</a:t>
                      </a:r>
                      <a:r>
                        <a:rPr sz="950" spc="-40" dirty="0"/>
                        <a:t>s</a:t>
                      </a:r>
                      <a:r>
                        <a:rPr sz="950" spc="10" dirty="0"/>
                        <a:t>s</a:t>
                      </a:r>
                      <a:r>
                        <a:rPr sz="950" spc="-5" dirty="0"/>
                        <a:t>i</a:t>
                      </a:r>
                      <a:r>
                        <a:rPr sz="950" spc="-15" dirty="0"/>
                        <a:t>o</a:t>
                      </a:r>
                      <a:r>
                        <a:rPr sz="950" dirty="0"/>
                        <a:t>n </a:t>
                      </a:r>
                      <a:r>
                        <a:rPr sz="950" spc="-10" dirty="0"/>
                        <a:t>L</a:t>
                      </a:r>
                      <a:r>
                        <a:rPr sz="950" spc="-5" dirty="0"/>
                        <a:t>i</a:t>
                      </a:r>
                      <a:r>
                        <a:rPr sz="950" spc="-50" dirty="0"/>
                        <a:t>n</a:t>
                      </a:r>
                      <a:r>
                        <a:rPr sz="950" spc="-10" dirty="0"/>
                        <a:t>e</a:t>
                      </a:r>
                      <a:r>
                        <a:rPr sz="950" dirty="0"/>
                        <a:t>s</a:t>
                      </a:r>
                    </a:p>
                    <a:p>
                      <a:pPr algn="ctr">
                        <a:lnSpc>
                          <a:spcPts val="1000"/>
                        </a:lnSpc>
                        <a:spcBef>
                          <a:spcPts val="7"/>
                        </a:spcBef>
                      </a:pPr>
                      <a:endParaRPr sz="1000" dirty="0"/>
                    </a:p>
                    <a:p>
                      <a:pPr marL="34290" algn="ctr">
                        <a:lnSpc>
                          <a:spcPct val="100000"/>
                        </a:lnSpc>
                      </a:pPr>
                      <a:r>
                        <a:rPr sz="950" dirty="0"/>
                        <a:t>A</a:t>
                      </a:r>
                      <a:r>
                        <a:rPr sz="950" spc="-5" dirty="0"/>
                        <a:t>s</a:t>
                      </a:r>
                      <a:r>
                        <a:rPr sz="950" dirty="0"/>
                        <a:t>h,</a:t>
                      </a:r>
                      <a:r>
                        <a:rPr sz="950" spc="-85" dirty="0"/>
                        <a:t> </a:t>
                      </a:r>
                      <a:r>
                        <a:rPr sz="950" spc="-5" dirty="0"/>
                        <a:t>Sl</a:t>
                      </a:r>
                      <a:r>
                        <a:rPr sz="950" spc="5" dirty="0"/>
                        <a:t>a</a:t>
                      </a:r>
                      <a:r>
                        <a:rPr sz="950" dirty="0"/>
                        <a:t>g</a:t>
                      </a:r>
                    </a:p>
                    <a:p>
                      <a:pPr algn="ctr">
                        <a:lnSpc>
                          <a:spcPts val="900"/>
                        </a:lnSpc>
                        <a:spcBef>
                          <a:spcPts val="0"/>
                        </a:spcBef>
                      </a:pPr>
                      <a:endParaRPr sz="900" dirty="0"/>
                    </a:p>
                    <a:p>
                      <a:pPr algn="ctr">
                        <a:lnSpc>
                          <a:spcPts val="1000"/>
                        </a:lnSpc>
                      </a:pPr>
                      <a:endParaRPr sz="1000" dirty="0"/>
                    </a:p>
                    <a:p>
                      <a:pPr algn="ctr">
                        <a:lnSpc>
                          <a:spcPts val="1000"/>
                        </a:lnSpc>
                      </a:pPr>
                      <a:endParaRPr sz="1000" dirty="0"/>
                    </a:p>
                    <a:p>
                      <a:pPr algn="ctr">
                        <a:lnSpc>
                          <a:spcPts val="1000"/>
                        </a:lnSpc>
                      </a:pPr>
                      <a:endParaRPr sz="1000" dirty="0"/>
                    </a:p>
                    <a:p>
                      <a:pPr marL="5715" algn="ctr">
                        <a:lnSpc>
                          <a:spcPct val="100000"/>
                        </a:lnSpc>
                      </a:pPr>
                      <a:r>
                        <a:rPr sz="950" dirty="0"/>
                        <a:t>-</a:t>
                      </a:r>
                      <a:r>
                        <a:rPr sz="950" spc="-20" dirty="0"/>
                        <a:t> </a:t>
                      </a:r>
                      <a:r>
                        <a:rPr sz="950" dirty="0"/>
                        <a:t>-</a:t>
                      </a:r>
                    </a:p>
                    <a:p>
                      <a:pPr algn="ctr">
                        <a:lnSpc>
                          <a:spcPts val="900"/>
                        </a:lnSpc>
                        <a:spcBef>
                          <a:spcPts val="39"/>
                        </a:spcBef>
                      </a:pPr>
                      <a:endParaRPr sz="900" dirty="0"/>
                    </a:p>
                    <a:p>
                      <a:pPr algn="ctr">
                        <a:lnSpc>
                          <a:spcPts val="1000"/>
                        </a:lnSpc>
                      </a:pPr>
                      <a:endParaRPr sz="1000" dirty="0"/>
                    </a:p>
                    <a:p>
                      <a:pPr algn="ctr">
                        <a:lnSpc>
                          <a:spcPts val="1000"/>
                        </a:lnSpc>
                      </a:pPr>
                      <a:endParaRPr sz="1000" dirty="0"/>
                    </a:p>
                    <a:p>
                      <a:pPr marL="34290" algn="ctr">
                        <a:lnSpc>
                          <a:spcPct val="100000"/>
                        </a:lnSpc>
                      </a:pPr>
                      <a:r>
                        <a:rPr sz="950" spc="-25" dirty="0"/>
                        <a:t>M</a:t>
                      </a:r>
                      <a:r>
                        <a:rPr sz="950" spc="-5" dirty="0"/>
                        <a:t>i</a:t>
                      </a:r>
                      <a:r>
                        <a:rPr sz="950" dirty="0"/>
                        <a:t>n</a:t>
                      </a:r>
                      <a:r>
                        <a:rPr sz="950" spc="-5" dirty="0"/>
                        <a:t>i</a:t>
                      </a:r>
                      <a:r>
                        <a:rPr sz="950" dirty="0"/>
                        <a:t>ng</a:t>
                      </a:r>
                      <a:endParaRPr sz="950" dirty="0">
                        <a:solidFill>
                          <a:srgbClr val="0070C0"/>
                        </a:solidFill>
                        <a:latin typeface="Times New Roman"/>
                        <a:cs typeface="Times New Roman"/>
                      </a:endParaRPr>
                    </a:p>
                  </a:txBody>
                  <a:tcPr marL="0" marR="0" marT="0" marB="0"/>
                </a:tc>
                <a:tc>
                  <a:txBody>
                    <a:bodyPr/>
                    <a:lstStyle/>
                    <a:p>
                      <a:pPr marL="140970" marR="86360" indent="-106680">
                        <a:lnSpc>
                          <a:spcPts val="960"/>
                        </a:lnSpc>
                      </a:pPr>
                      <a:r>
                        <a:rPr sz="950" dirty="0"/>
                        <a:t>Dr</a:t>
                      </a:r>
                      <a:r>
                        <a:rPr sz="950" spc="-65" dirty="0"/>
                        <a:t>i</a:t>
                      </a:r>
                      <a:r>
                        <a:rPr sz="950" spc="-5" dirty="0"/>
                        <a:t>lli</a:t>
                      </a:r>
                      <a:r>
                        <a:rPr sz="950" dirty="0"/>
                        <a:t>n</a:t>
                      </a:r>
                      <a:r>
                        <a:rPr sz="950" spc="-50" dirty="0"/>
                        <a:t>g</a:t>
                      </a:r>
                      <a:r>
                        <a:rPr sz="950" spc="-10" dirty="0"/>
                        <a:t>-</a:t>
                      </a:r>
                      <a:r>
                        <a:rPr sz="950" spc="-5" dirty="0"/>
                        <a:t>S</a:t>
                      </a:r>
                      <a:r>
                        <a:rPr sz="950" spc="-40" dirty="0"/>
                        <a:t>p</a:t>
                      </a:r>
                      <a:r>
                        <a:rPr sz="950" spc="-5" dirty="0"/>
                        <a:t>i</a:t>
                      </a:r>
                      <a:r>
                        <a:rPr sz="950" spc="5" dirty="0"/>
                        <a:t>l</a:t>
                      </a:r>
                      <a:r>
                        <a:rPr sz="950" spc="-5" dirty="0"/>
                        <a:t>l</a:t>
                      </a:r>
                      <a:r>
                        <a:rPr sz="950" dirty="0"/>
                        <a:t>s (</a:t>
                      </a:r>
                      <a:r>
                        <a:rPr sz="950" spc="-15" dirty="0"/>
                        <a:t>o</a:t>
                      </a:r>
                      <a:r>
                        <a:rPr sz="950" dirty="0"/>
                        <a:t>f</a:t>
                      </a:r>
                      <a:r>
                        <a:rPr sz="950" spc="-20" dirty="0"/>
                        <a:t>f</a:t>
                      </a:r>
                      <a:r>
                        <a:rPr sz="950" spc="-10" dirty="0"/>
                        <a:t>-</a:t>
                      </a:r>
                      <a:r>
                        <a:rPr sz="950" spc="-5" dirty="0"/>
                        <a:t>s</a:t>
                      </a:r>
                      <a:r>
                        <a:rPr sz="950" dirty="0"/>
                        <a:t>h</a:t>
                      </a:r>
                      <a:r>
                        <a:rPr sz="950" spc="-15" dirty="0"/>
                        <a:t>o</a:t>
                      </a:r>
                      <a:r>
                        <a:rPr sz="950" dirty="0"/>
                        <a:t>r</a:t>
                      </a:r>
                      <a:r>
                        <a:rPr sz="950" spc="5" dirty="0"/>
                        <a:t>e</a:t>
                      </a:r>
                      <a:r>
                        <a:rPr sz="950" dirty="0"/>
                        <a:t>)</a:t>
                      </a:r>
                      <a:endParaRPr sz="950"/>
                    </a:p>
                    <a:p>
                      <a:pPr>
                        <a:lnSpc>
                          <a:spcPts val="1000"/>
                        </a:lnSpc>
                      </a:pPr>
                      <a:endParaRPr sz="1000"/>
                    </a:p>
                    <a:p>
                      <a:pPr>
                        <a:lnSpc>
                          <a:spcPts val="1100"/>
                        </a:lnSpc>
                        <a:spcBef>
                          <a:spcPts val="44"/>
                        </a:spcBef>
                      </a:pPr>
                      <a:endParaRPr sz="1100"/>
                    </a:p>
                    <a:p>
                      <a:pPr marL="76835" marR="163830" indent="-42545">
                        <a:lnSpc>
                          <a:spcPts val="980"/>
                        </a:lnSpc>
                      </a:pPr>
                      <a:r>
                        <a:rPr sz="950" spc="-20" dirty="0"/>
                        <a:t>W</a:t>
                      </a:r>
                      <a:r>
                        <a:rPr sz="950" spc="-45" dirty="0"/>
                        <a:t>a</a:t>
                      </a:r>
                      <a:r>
                        <a:rPr sz="950" spc="-5" dirty="0"/>
                        <a:t>t</a:t>
                      </a:r>
                      <a:r>
                        <a:rPr sz="950" spc="5" dirty="0"/>
                        <a:t>e</a:t>
                      </a:r>
                      <a:r>
                        <a:rPr sz="950" dirty="0"/>
                        <a:t>r</a:t>
                      </a:r>
                      <a:r>
                        <a:rPr sz="950" spc="-55" dirty="0"/>
                        <a:t> </a:t>
                      </a:r>
                      <a:r>
                        <a:rPr sz="950" spc="-20" dirty="0"/>
                        <a:t>P</a:t>
                      </a:r>
                      <a:r>
                        <a:rPr sz="950" spc="10" dirty="0"/>
                        <a:t>o</a:t>
                      </a:r>
                      <a:r>
                        <a:rPr sz="950" spc="-5" dirty="0"/>
                        <a:t>ll</a:t>
                      </a:r>
                      <a:r>
                        <a:rPr sz="950" spc="-50" dirty="0"/>
                        <a:t>u</a:t>
                      </a:r>
                      <a:r>
                        <a:rPr sz="950" dirty="0"/>
                        <a:t>­ </a:t>
                      </a:r>
                      <a:r>
                        <a:rPr sz="950" spc="-5" dirty="0"/>
                        <a:t>ti</a:t>
                      </a:r>
                      <a:r>
                        <a:rPr sz="950" spc="-15" dirty="0"/>
                        <a:t>o</a:t>
                      </a:r>
                      <a:r>
                        <a:rPr sz="950" dirty="0"/>
                        <a:t>n</a:t>
                      </a:r>
                      <a:endParaRPr sz="950"/>
                    </a:p>
                    <a:p>
                      <a:pPr>
                        <a:lnSpc>
                          <a:spcPts val="950"/>
                        </a:lnSpc>
                        <a:spcBef>
                          <a:spcPts val="27"/>
                        </a:spcBef>
                      </a:pPr>
                      <a:endParaRPr sz="950"/>
                    </a:p>
                    <a:p>
                      <a:pPr marL="33655">
                        <a:lnSpc>
                          <a:spcPct val="100000"/>
                        </a:lnSpc>
                      </a:pPr>
                      <a:r>
                        <a:rPr sz="950" spc="-5" dirty="0"/>
                        <a:t>S</a:t>
                      </a:r>
                      <a:r>
                        <a:rPr sz="950" dirty="0"/>
                        <a:t>p</a:t>
                      </a:r>
                      <a:r>
                        <a:rPr sz="950" spc="-55" dirty="0"/>
                        <a:t>i</a:t>
                      </a:r>
                      <a:r>
                        <a:rPr sz="950" spc="-5" dirty="0"/>
                        <a:t>ll</a:t>
                      </a:r>
                      <a:r>
                        <a:rPr sz="950" dirty="0"/>
                        <a:t>s</a:t>
                      </a:r>
                      <a:endParaRPr sz="950"/>
                    </a:p>
                    <a:p>
                      <a:pPr>
                        <a:lnSpc>
                          <a:spcPts val="700"/>
                        </a:lnSpc>
                        <a:spcBef>
                          <a:spcPts val="1"/>
                        </a:spcBef>
                      </a:pPr>
                      <a:endParaRPr sz="700"/>
                    </a:p>
                    <a:p>
                      <a:pPr>
                        <a:lnSpc>
                          <a:spcPts val="1000"/>
                        </a:lnSpc>
                      </a:pPr>
                      <a:endParaRPr sz="1000"/>
                    </a:p>
                    <a:p>
                      <a:pPr>
                        <a:lnSpc>
                          <a:spcPts val="1000"/>
                        </a:lnSpc>
                      </a:pPr>
                      <a:endParaRPr sz="1000"/>
                    </a:p>
                    <a:p>
                      <a:pPr>
                        <a:lnSpc>
                          <a:spcPts val="1000"/>
                        </a:lnSpc>
                      </a:pPr>
                      <a:endParaRPr sz="1000"/>
                    </a:p>
                    <a:p>
                      <a:pPr marL="76835" marR="233045" indent="-43180">
                        <a:lnSpc>
                          <a:spcPts val="969"/>
                        </a:lnSpc>
                      </a:pPr>
                      <a:r>
                        <a:rPr sz="950" dirty="0"/>
                        <a:t>H</a:t>
                      </a:r>
                      <a:r>
                        <a:rPr sz="950" spc="-55" dirty="0"/>
                        <a:t>i</a:t>
                      </a:r>
                      <a:r>
                        <a:rPr sz="950" spc="-15" dirty="0"/>
                        <a:t>g</a:t>
                      </a:r>
                      <a:r>
                        <a:rPr sz="950" dirty="0"/>
                        <a:t>h Eff</a:t>
                      </a:r>
                      <a:r>
                        <a:rPr sz="950" spc="-75" dirty="0"/>
                        <a:t>i</a:t>
                      </a:r>
                      <a:r>
                        <a:rPr sz="950" spc="-10" dirty="0"/>
                        <a:t>c</a:t>
                      </a:r>
                      <a:r>
                        <a:rPr sz="950" spc="-5" dirty="0"/>
                        <a:t>i</a:t>
                      </a:r>
                      <a:r>
                        <a:rPr sz="950" spc="-45" dirty="0"/>
                        <a:t>e</a:t>
                      </a:r>
                      <a:r>
                        <a:rPr sz="950" spc="10" dirty="0"/>
                        <a:t>n</a:t>
                      </a:r>
                      <a:r>
                        <a:rPr sz="950" spc="5" dirty="0"/>
                        <a:t>c</a:t>
                      </a:r>
                      <a:r>
                        <a:rPr sz="950" dirty="0"/>
                        <a:t>y</a:t>
                      </a:r>
                      <a:endParaRPr sz="950"/>
                    </a:p>
                    <a:p>
                      <a:pPr>
                        <a:lnSpc>
                          <a:spcPts val="950"/>
                        </a:lnSpc>
                        <a:spcBef>
                          <a:spcPts val="14"/>
                        </a:spcBef>
                      </a:pPr>
                      <a:endParaRPr sz="950"/>
                    </a:p>
                    <a:p>
                      <a:pPr>
                        <a:lnSpc>
                          <a:spcPts val="1000"/>
                        </a:lnSpc>
                      </a:pPr>
                      <a:endParaRPr sz="1000"/>
                    </a:p>
                    <a:p>
                      <a:pPr marL="34290">
                        <a:lnSpc>
                          <a:spcPct val="100000"/>
                        </a:lnSpc>
                      </a:pPr>
                      <a:r>
                        <a:rPr sz="950" spc="-5" dirty="0"/>
                        <a:t>S</a:t>
                      </a:r>
                      <a:r>
                        <a:rPr sz="950" spc="-45" dirty="0"/>
                        <a:t>O</a:t>
                      </a:r>
                      <a:r>
                        <a:rPr sz="975" spc="-7" baseline="-21367" dirty="0"/>
                        <a:t>2</a:t>
                      </a:r>
                      <a:r>
                        <a:rPr sz="950" dirty="0"/>
                        <a:t>, N</a:t>
                      </a:r>
                      <a:r>
                        <a:rPr sz="950" spc="-80" dirty="0"/>
                        <a:t>O</a:t>
                      </a:r>
                      <a:r>
                        <a:rPr sz="975" baseline="-21367" dirty="0"/>
                        <a:t>x</a:t>
                      </a:r>
                      <a:endParaRPr sz="975" baseline="-21367"/>
                    </a:p>
                    <a:p>
                      <a:pPr>
                        <a:lnSpc>
                          <a:spcPts val="1000"/>
                        </a:lnSpc>
                      </a:pPr>
                      <a:endParaRPr sz="1000"/>
                    </a:p>
                    <a:p>
                      <a:pPr>
                        <a:lnSpc>
                          <a:spcPts val="1100"/>
                        </a:lnSpc>
                        <a:spcBef>
                          <a:spcPts val="47"/>
                        </a:spcBef>
                      </a:pPr>
                      <a:endParaRPr sz="1100"/>
                    </a:p>
                    <a:p>
                      <a:pPr marL="76835" marR="107950" indent="-43180">
                        <a:lnSpc>
                          <a:spcPct val="85300"/>
                        </a:lnSpc>
                      </a:pPr>
                      <a:r>
                        <a:rPr sz="950" spc="-20" dirty="0"/>
                        <a:t>W</a:t>
                      </a:r>
                      <a:r>
                        <a:rPr sz="950" spc="-45" dirty="0"/>
                        <a:t>a</a:t>
                      </a:r>
                      <a:r>
                        <a:rPr sz="950" spc="-5" dirty="0"/>
                        <a:t>t</a:t>
                      </a:r>
                      <a:r>
                        <a:rPr sz="950" spc="5" dirty="0"/>
                        <a:t>e</a:t>
                      </a:r>
                      <a:r>
                        <a:rPr sz="950" dirty="0"/>
                        <a:t>r</a:t>
                      </a:r>
                      <a:r>
                        <a:rPr sz="950" spc="5" dirty="0"/>
                        <a:t> </a:t>
                      </a:r>
                      <a:r>
                        <a:rPr sz="950" spc="10" dirty="0"/>
                        <a:t>T</a:t>
                      </a:r>
                      <a:r>
                        <a:rPr sz="950" spc="-80" dirty="0"/>
                        <a:t>r</a:t>
                      </a:r>
                      <a:r>
                        <a:rPr sz="950" spc="-10" dirty="0"/>
                        <a:t>e</a:t>
                      </a:r>
                      <a:r>
                        <a:rPr sz="950" spc="-20" dirty="0"/>
                        <a:t>a</a:t>
                      </a:r>
                      <a:r>
                        <a:rPr sz="950" spc="-30" dirty="0"/>
                        <a:t>t</a:t>
                      </a:r>
                      <a:r>
                        <a:rPr sz="950" dirty="0"/>
                        <a:t>­ </a:t>
                      </a:r>
                      <a:r>
                        <a:rPr sz="950" spc="-15" dirty="0"/>
                        <a:t>m</a:t>
                      </a:r>
                      <a:r>
                        <a:rPr sz="950" spc="5" dirty="0"/>
                        <a:t>e</a:t>
                      </a:r>
                      <a:r>
                        <a:rPr sz="950" spc="-60" dirty="0"/>
                        <a:t>n</a:t>
                      </a:r>
                      <a:r>
                        <a:rPr sz="950" dirty="0"/>
                        <a:t>t</a:t>
                      </a:r>
                      <a:r>
                        <a:rPr sz="950" spc="10" dirty="0"/>
                        <a:t> </a:t>
                      </a:r>
                      <a:r>
                        <a:rPr sz="950" spc="-5" dirty="0"/>
                        <a:t>C</a:t>
                      </a:r>
                      <a:r>
                        <a:rPr sz="950" dirty="0"/>
                        <a:t>h</a:t>
                      </a:r>
                      <a:r>
                        <a:rPr sz="950" spc="-80" dirty="0"/>
                        <a:t>e</a:t>
                      </a:r>
                      <a:r>
                        <a:rPr sz="950" spc="-5" dirty="0"/>
                        <a:t>m</a:t>
                      </a:r>
                      <a:r>
                        <a:rPr sz="950" spc="-30" dirty="0"/>
                        <a:t>i</a:t>
                      </a:r>
                      <a:r>
                        <a:rPr sz="950" dirty="0"/>
                        <a:t>­ </a:t>
                      </a:r>
                      <a:r>
                        <a:rPr sz="950" spc="-30" dirty="0"/>
                        <a:t>c</a:t>
                      </a:r>
                      <a:r>
                        <a:rPr sz="950" spc="5" dirty="0"/>
                        <a:t>a</a:t>
                      </a:r>
                      <a:r>
                        <a:rPr sz="950" spc="-5" dirty="0"/>
                        <a:t>l</a:t>
                      </a:r>
                      <a:r>
                        <a:rPr sz="950" dirty="0"/>
                        <a:t>s</a:t>
                      </a:r>
                      <a:endParaRPr sz="950"/>
                    </a:p>
                    <a:p>
                      <a:pPr>
                        <a:lnSpc>
                          <a:spcPts val="1100"/>
                        </a:lnSpc>
                        <a:spcBef>
                          <a:spcPts val="63"/>
                        </a:spcBef>
                      </a:pPr>
                      <a:endParaRPr sz="1100"/>
                    </a:p>
                    <a:p>
                      <a:pPr marL="34290" marR="132080">
                        <a:lnSpc>
                          <a:spcPct val="85300"/>
                        </a:lnSpc>
                      </a:pPr>
                      <a:r>
                        <a:rPr sz="950" spc="-10" dirty="0"/>
                        <a:t>L</a:t>
                      </a:r>
                      <a:r>
                        <a:rPr sz="950" spc="5" dirty="0"/>
                        <a:t>a</a:t>
                      </a:r>
                      <a:r>
                        <a:rPr sz="950" dirty="0"/>
                        <a:t>r</a:t>
                      </a:r>
                      <a:r>
                        <a:rPr sz="950" spc="-75" dirty="0"/>
                        <a:t>g</a:t>
                      </a:r>
                      <a:r>
                        <a:rPr sz="950" dirty="0"/>
                        <a:t>e</a:t>
                      </a:r>
                      <a:r>
                        <a:rPr sz="950" spc="-5" dirty="0"/>
                        <a:t> </a:t>
                      </a:r>
                      <a:r>
                        <a:rPr sz="950" spc="-30" dirty="0"/>
                        <a:t>P</a:t>
                      </a:r>
                      <a:r>
                        <a:rPr sz="950" spc="-5" dirty="0"/>
                        <a:t>l</a:t>
                      </a:r>
                      <a:r>
                        <a:rPr sz="950" spc="5" dirty="0"/>
                        <a:t>a</a:t>
                      </a:r>
                      <a:r>
                        <a:rPr sz="950" dirty="0"/>
                        <a:t>nt </a:t>
                      </a:r>
                      <a:r>
                        <a:rPr sz="950" spc="10" dirty="0"/>
                        <a:t>T</a:t>
                      </a:r>
                      <a:r>
                        <a:rPr sz="950" dirty="0"/>
                        <a:t>r</a:t>
                      </a:r>
                      <a:r>
                        <a:rPr sz="950" spc="5" dirty="0"/>
                        <a:t>a</a:t>
                      </a:r>
                      <a:r>
                        <a:rPr sz="950" dirty="0"/>
                        <a:t>n</a:t>
                      </a:r>
                      <a:r>
                        <a:rPr sz="950" spc="-110" dirty="0"/>
                        <a:t>s</a:t>
                      </a:r>
                      <a:r>
                        <a:rPr sz="950" spc="-15" dirty="0"/>
                        <a:t>m</a:t>
                      </a:r>
                      <a:r>
                        <a:rPr sz="950" spc="-5" dirty="0"/>
                        <a:t>i</a:t>
                      </a:r>
                      <a:r>
                        <a:rPr sz="950" spc="-40" dirty="0"/>
                        <a:t>s</a:t>
                      </a:r>
                      <a:r>
                        <a:rPr sz="950" spc="10" dirty="0"/>
                        <a:t>s</a:t>
                      </a:r>
                      <a:r>
                        <a:rPr sz="950" spc="-5" dirty="0"/>
                        <a:t>i</a:t>
                      </a:r>
                      <a:r>
                        <a:rPr sz="950" spc="-15" dirty="0"/>
                        <a:t>o</a:t>
                      </a:r>
                      <a:r>
                        <a:rPr sz="950" dirty="0"/>
                        <a:t>n </a:t>
                      </a:r>
                      <a:r>
                        <a:rPr sz="950" spc="-10" dirty="0"/>
                        <a:t>L</a:t>
                      </a:r>
                      <a:r>
                        <a:rPr sz="950" spc="-5" dirty="0"/>
                        <a:t>i</a:t>
                      </a:r>
                      <a:r>
                        <a:rPr sz="950" spc="-50" dirty="0"/>
                        <a:t>n</a:t>
                      </a:r>
                      <a:r>
                        <a:rPr sz="950" spc="-10" dirty="0"/>
                        <a:t>e</a:t>
                      </a:r>
                      <a:r>
                        <a:rPr sz="950" dirty="0"/>
                        <a:t>s</a:t>
                      </a:r>
                      <a:endParaRPr sz="950"/>
                    </a:p>
                    <a:p>
                      <a:pPr>
                        <a:lnSpc>
                          <a:spcPts val="1000"/>
                        </a:lnSpc>
                        <a:spcBef>
                          <a:spcPts val="7"/>
                        </a:spcBef>
                      </a:pPr>
                      <a:endParaRPr sz="1000"/>
                    </a:p>
                    <a:p>
                      <a:pPr marL="34290">
                        <a:lnSpc>
                          <a:spcPct val="100000"/>
                        </a:lnSpc>
                      </a:pPr>
                      <a:r>
                        <a:rPr sz="950" dirty="0"/>
                        <a:t>A</a:t>
                      </a:r>
                      <a:r>
                        <a:rPr sz="950" spc="-5" dirty="0"/>
                        <a:t>s</a:t>
                      </a:r>
                      <a:r>
                        <a:rPr sz="950" dirty="0"/>
                        <a:t>h</a:t>
                      </a:r>
                      <a:endParaRPr sz="950"/>
                    </a:p>
                    <a:p>
                      <a:pPr>
                        <a:lnSpc>
                          <a:spcPts val="900"/>
                        </a:lnSpc>
                        <a:spcBef>
                          <a:spcPts val="0"/>
                        </a:spcBef>
                      </a:pPr>
                      <a:endParaRPr sz="900"/>
                    </a:p>
                    <a:p>
                      <a:pPr>
                        <a:lnSpc>
                          <a:spcPts val="1000"/>
                        </a:lnSpc>
                      </a:pPr>
                      <a:endParaRPr sz="1000"/>
                    </a:p>
                    <a:p>
                      <a:pPr>
                        <a:lnSpc>
                          <a:spcPts val="1000"/>
                        </a:lnSpc>
                      </a:pPr>
                      <a:endParaRPr sz="1000"/>
                    </a:p>
                    <a:p>
                      <a:pPr>
                        <a:lnSpc>
                          <a:spcPts val="1000"/>
                        </a:lnSpc>
                      </a:pPr>
                      <a:endParaRPr sz="1000"/>
                    </a:p>
                    <a:p>
                      <a:pPr marL="5715" algn="ctr">
                        <a:lnSpc>
                          <a:spcPct val="100000"/>
                        </a:lnSpc>
                      </a:pPr>
                      <a:r>
                        <a:rPr sz="950" dirty="0"/>
                        <a:t>-</a:t>
                      </a:r>
                      <a:r>
                        <a:rPr sz="950" spc="-20" dirty="0"/>
                        <a:t> </a:t>
                      </a:r>
                      <a:r>
                        <a:rPr sz="950" dirty="0"/>
                        <a:t>-</a:t>
                      </a:r>
                      <a:endParaRPr sz="950"/>
                    </a:p>
                    <a:p>
                      <a:pPr>
                        <a:lnSpc>
                          <a:spcPts val="900"/>
                        </a:lnSpc>
                        <a:spcBef>
                          <a:spcPts val="39"/>
                        </a:spcBef>
                      </a:pPr>
                      <a:endParaRPr sz="900"/>
                    </a:p>
                    <a:p>
                      <a:pPr>
                        <a:lnSpc>
                          <a:spcPts val="1000"/>
                        </a:lnSpc>
                      </a:pPr>
                      <a:endParaRPr sz="1000"/>
                    </a:p>
                    <a:p>
                      <a:pPr>
                        <a:lnSpc>
                          <a:spcPts val="1000"/>
                        </a:lnSpc>
                      </a:pPr>
                      <a:endParaRPr sz="1000"/>
                    </a:p>
                    <a:p>
                      <a:pPr marL="34290">
                        <a:lnSpc>
                          <a:spcPct val="100000"/>
                        </a:lnSpc>
                      </a:pPr>
                      <a:r>
                        <a:rPr sz="950" dirty="0"/>
                        <a:t>O</a:t>
                      </a:r>
                      <a:r>
                        <a:rPr sz="950" spc="-55" dirty="0"/>
                        <a:t>i</a:t>
                      </a:r>
                      <a:r>
                        <a:rPr sz="950" dirty="0"/>
                        <a:t>l </a:t>
                      </a:r>
                      <a:r>
                        <a:rPr sz="950" spc="-5" dirty="0"/>
                        <a:t>S</a:t>
                      </a:r>
                      <a:r>
                        <a:rPr sz="950" spc="-40" dirty="0"/>
                        <a:t>p</a:t>
                      </a:r>
                      <a:r>
                        <a:rPr sz="950" spc="-5" dirty="0"/>
                        <a:t>il</a:t>
                      </a:r>
                      <a:r>
                        <a:rPr sz="950" dirty="0"/>
                        <a:t>l</a:t>
                      </a:r>
                      <a:endParaRPr sz="950">
                        <a:solidFill>
                          <a:srgbClr val="0070C0"/>
                        </a:solidFill>
                        <a:latin typeface="Times New Roman"/>
                        <a:cs typeface="Times New Roman"/>
                      </a:endParaRPr>
                    </a:p>
                  </a:txBody>
                  <a:tcPr marL="0" marR="0" marT="0" marB="0"/>
                </a:tc>
                <a:tc>
                  <a:txBody>
                    <a:bodyPr/>
                    <a:lstStyle/>
                    <a:p>
                      <a:pPr marL="34290">
                        <a:lnSpc>
                          <a:spcPct val="100000"/>
                        </a:lnSpc>
                      </a:pPr>
                      <a:r>
                        <a:rPr sz="950" dirty="0"/>
                        <a:t>Dr</a:t>
                      </a:r>
                      <a:r>
                        <a:rPr sz="950" spc="-65" dirty="0"/>
                        <a:t>i</a:t>
                      </a:r>
                      <a:r>
                        <a:rPr sz="950" spc="-5" dirty="0"/>
                        <a:t>lli</a:t>
                      </a:r>
                      <a:r>
                        <a:rPr sz="950" dirty="0"/>
                        <a:t>ng</a:t>
                      </a:r>
                      <a:endParaRPr sz="950"/>
                    </a:p>
                    <a:p>
                      <a:pPr>
                        <a:lnSpc>
                          <a:spcPts val="900"/>
                        </a:lnSpc>
                        <a:spcBef>
                          <a:spcPts val="40"/>
                        </a:spcBef>
                      </a:pPr>
                      <a:endParaRPr sz="900"/>
                    </a:p>
                    <a:p>
                      <a:pPr>
                        <a:lnSpc>
                          <a:spcPts val="1000"/>
                        </a:lnSpc>
                      </a:pPr>
                      <a:endParaRPr sz="1000"/>
                    </a:p>
                    <a:p>
                      <a:pPr>
                        <a:lnSpc>
                          <a:spcPts val="1000"/>
                        </a:lnSpc>
                      </a:pPr>
                      <a:endParaRPr sz="1000"/>
                    </a:p>
                    <a:p>
                      <a:pPr marL="5715" algn="ctr">
                        <a:lnSpc>
                          <a:spcPct val="100000"/>
                        </a:lnSpc>
                      </a:pPr>
                      <a:r>
                        <a:rPr sz="950" dirty="0"/>
                        <a:t>-</a:t>
                      </a:r>
                      <a:r>
                        <a:rPr sz="950" spc="-20" dirty="0"/>
                        <a:t> </a:t>
                      </a:r>
                      <a:r>
                        <a:rPr sz="950" dirty="0"/>
                        <a:t>-</a:t>
                      </a:r>
                      <a:endParaRPr sz="950"/>
                    </a:p>
                    <a:p>
                      <a:pPr>
                        <a:lnSpc>
                          <a:spcPts val="1000"/>
                        </a:lnSpc>
                      </a:pPr>
                      <a:endParaRPr sz="1000"/>
                    </a:p>
                    <a:p>
                      <a:pPr>
                        <a:lnSpc>
                          <a:spcPts val="1100"/>
                        </a:lnSpc>
                        <a:spcBef>
                          <a:spcPts val="41"/>
                        </a:spcBef>
                      </a:pPr>
                      <a:endParaRPr sz="1100"/>
                    </a:p>
                    <a:p>
                      <a:pPr marL="76835" marR="237490" indent="-43180">
                        <a:lnSpc>
                          <a:spcPts val="969"/>
                        </a:lnSpc>
                      </a:pPr>
                      <a:r>
                        <a:rPr sz="950" spc="5" dirty="0"/>
                        <a:t>P</a:t>
                      </a:r>
                      <a:r>
                        <a:rPr sz="950" spc="-5" dirty="0"/>
                        <a:t>i</a:t>
                      </a:r>
                      <a:r>
                        <a:rPr sz="950" spc="-60" dirty="0"/>
                        <a:t>p</a:t>
                      </a:r>
                      <a:r>
                        <a:rPr sz="950" spc="-10" dirty="0"/>
                        <a:t>e</a:t>
                      </a:r>
                      <a:r>
                        <a:rPr sz="950" spc="-5" dirty="0"/>
                        <a:t>l</a:t>
                      </a:r>
                      <a:r>
                        <a:rPr sz="950" spc="-40" dirty="0"/>
                        <a:t>i</a:t>
                      </a:r>
                      <a:r>
                        <a:rPr sz="950" spc="10" dirty="0"/>
                        <a:t>n</a:t>
                      </a:r>
                      <a:r>
                        <a:rPr sz="950" dirty="0"/>
                        <a:t>e Exp</a:t>
                      </a:r>
                      <a:r>
                        <a:rPr sz="950" spc="-5" dirty="0"/>
                        <a:t>l</a:t>
                      </a:r>
                      <a:r>
                        <a:rPr sz="950" spc="-15" dirty="0"/>
                        <a:t>o</a:t>
                      </a:r>
                      <a:r>
                        <a:rPr sz="950" spc="-5" dirty="0"/>
                        <a:t>si</a:t>
                      </a:r>
                      <a:r>
                        <a:rPr sz="950" spc="-15" dirty="0"/>
                        <a:t>o</a:t>
                      </a:r>
                      <a:r>
                        <a:rPr sz="950" dirty="0"/>
                        <a:t>n</a:t>
                      </a:r>
                      <a:endParaRPr sz="950"/>
                    </a:p>
                    <a:p>
                      <a:pPr>
                        <a:lnSpc>
                          <a:spcPts val="700"/>
                        </a:lnSpc>
                        <a:spcBef>
                          <a:spcPts val="25"/>
                        </a:spcBef>
                      </a:pPr>
                      <a:endParaRPr sz="700"/>
                    </a:p>
                    <a:p>
                      <a:pPr>
                        <a:lnSpc>
                          <a:spcPts val="1000"/>
                        </a:lnSpc>
                      </a:pPr>
                      <a:endParaRPr sz="1000"/>
                    </a:p>
                    <a:p>
                      <a:pPr>
                        <a:lnSpc>
                          <a:spcPts val="1000"/>
                        </a:lnSpc>
                      </a:pPr>
                      <a:endParaRPr sz="1000"/>
                    </a:p>
                    <a:p>
                      <a:pPr marL="76835" marR="233045" indent="-43180">
                        <a:lnSpc>
                          <a:spcPts val="969"/>
                        </a:lnSpc>
                      </a:pPr>
                      <a:r>
                        <a:rPr sz="950" dirty="0"/>
                        <a:t>H</a:t>
                      </a:r>
                      <a:r>
                        <a:rPr sz="950" spc="-5" dirty="0"/>
                        <a:t>i</a:t>
                      </a:r>
                      <a:r>
                        <a:rPr sz="950" spc="-15" dirty="0"/>
                        <a:t>g</a:t>
                      </a:r>
                      <a:r>
                        <a:rPr sz="950" dirty="0"/>
                        <a:t>h Eff</a:t>
                      </a:r>
                      <a:r>
                        <a:rPr sz="950" spc="-75" dirty="0"/>
                        <a:t>i</a:t>
                      </a:r>
                      <a:r>
                        <a:rPr sz="950" spc="-10" dirty="0"/>
                        <a:t>c</a:t>
                      </a:r>
                      <a:r>
                        <a:rPr sz="950" spc="-5" dirty="0"/>
                        <a:t>i</a:t>
                      </a:r>
                      <a:r>
                        <a:rPr sz="950" spc="-45" dirty="0"/>
                        <a:t>e</a:t>
                      </a:r>
                      <a:r>
                        <a:rPr sz="950" spc="10" dirty="0"/>
                        <a:t>n</a:t>
                      </a:r>
                      <a:r>
                        <a:rPr sz="950" spc="5" dirty="0"/>
                        <a:t>c</a:t>
                      </a:r>
                      <a:r>
                        <a:rPr sz="950" dirty="0"/>
                        <a:t>y</a:t>
                      </a:r>
                      <a:endParaRPr sz="950"/>
                    </a:p>
                    <a:p>
                      <a:pPr>
                        <a:lnSpc>
                          <a:spcPts val="950"/>
                        </a:lnSpc>
                        <a:spcBef>
                          <a:spcPts val="14"/>
                        </a:spcBef>
                      </a:pPr>
                      <a:endParaRPr sz="950"/>
                    </a:p>
                    <a:p>
                      <a:pPr>
                        <a:lnSpc>
                          <a:spcPts val="1000"/>
                        </a:lnSpc>
                      </a:pPr>
                      <a:endParaRPr sz="1000"/>
                    </a:p>
                    <a:p>
                      <a:pPr marL="34290">
                        <a:lnSpc>
                          <a:spcPct val="100000"/>
                        </a:lnSpc>
                      </a:pPr>
                      <a:r>
                        <a:rPr sz="950" dirty="0"/>
                        <a:t>N</a:t>
                      </a:r>
                      <a:r>
                        <a:rPr sz="950" spc="-60" dirty="0"/>
                        <a:t>O</a:t>
                      </a:r>
                      <a:r>
                        <a:rPr sz="975" baseline="-21367" dirty="0"/>
                        <a:t>x</a:t>
                      </a:r>
                      <a:endParaRPr sz="975" baseline="-21367"/>
                    </a:p>
                    <a:p>
                      <a:pPr>
                        <a:lnSpc>
                          <a:spcPts val="1000"/>
                        </a:lnSpc>
                      </a:pPr>
                      <a:endParaRPr sz="1000"/>
                    </a:p>
                    <a:p>
                      <a:pPr>
                        <a:lnSpc>
                          <a:spcPts val="1100"/>
                        </a:lnSpc>
                        <a:spcBef>
                          <a:spcPts val="47"/>
                        </a:spcBef>
                      </a:pPr>
                      <a:endParaRPr sz="1100"/>
                    </a:p>
                    <a:p>
                      <a:pPr marL="76835" marR="107950" indent="-43180">
                        <a:lnSpc>
                          <a:spcPct val="85300"/>
                        </a:lnSpc>
                      </a:pPr>
                      <a:r>
                        <a:rPr sz="950" spc="-20" dirty="0"/>
                        <a:t>W</a:t>
                      </a:r>
                      <a:r>
                        <a:rPr sz="950" spc="-45" dirty="0"/>
                        <a:t>a</a:t>
                      </a:r>
                      <a:r>
                        <a:rPr sz="950" spc="-5" dirty="0"/>
                        <a:t>t</a:t>
                      </a:r>
                      <a:r>
                        <a:rPr sz="950" spc="5" dirty="0"/>
                        <a:t>e</a:t>
                      </a:r>
                      <a:r>
                        <a:rPr sz="950" dirty="0"/>
                        <a:t>r</a:t>
                      </a:r>
                      <a:r>
                        <a:rPr sz="950" spc="5" dirty="0"/>
                        <a:t> </a:t>
                      </a:r>
                      <a:r>
                        <a:rPr sz="950" spc="10" dirty="0"/>
                        <a:t>T</a:t>
                      </a:r>
                      <a:r>
                        <a:rPr sz="950" spc="-80" dirty="0"/>
                        <a:t>r</a:t>
                      </a:r>
                      <a:r>
                        <a:rPr sz="950" spc="-10" dirty="0"/>
                        <a:t>e</a:t>
                      </a:r>
                      <a:r>
                        <a:rPr sz="950" spc="5" dirty="0"/>
                        <a:t>a</a:t>
                      </a:r>
                      <a:r>
                        <a:rPr sz="950" spc="-55" dirty="0"/>
                        <a:t>t</a:t>
                      </a:r>
                      <a:r>
                        <a:rPr sz="950" dirty="0"/>
                        <a:t>­ </a:t>
                      </a:r>
                      <a:r>
                        <a:rPr sz="950" spc="-15" dirty="0"/>
                        <a:t>m</a:t>
                      </a:r>
                      <a:r>
                        <a:rPr sz="950" spc="5" dirty="0"/>
                        <a:t>e</a:t>
                      </a:r>
                      <a:r>
                        <a:rPr sz="950" spc="-60" dirty="0"/>
                        <a:t>n</a:t>
                      </a:r>
                      <a:r>
                        <a:rPr sz="950" dirty="0"/>
                        <a:t>t</a:t>
                      </a:r>
                      <a:r>
                        <a:rPr sz="950" spc="-5" dirty="0"/>
                        <a:t> C</a:t>
                      </a:r>
                      <a:r>
                        <a:rPr sz="950" dirty="0"/>
                        <a:t>h</a:t>
                      </a:r>
                      <a:r>
                        <a:rPr sz="950" spc="-70" dirty="0"/>
                        <a:t>e</a:t>
                      </a:r>
                      <a:r>
                        <a:rPr sz="950" spc="-5" dirty="0"/>
                        <a:t>m</a:t>
                      </a:r>
                      <a:r>
                        <a:rPr sz="950" spc="-30" dirty="0"/>
                        <a:t>i</a:t>
                      </a:r>
                      <a:r>
                        <a:rPr sz="950" dirty="0"/>
                        <a:t>­ </a:t>
                      </a:r>
                      <a:r>
                        <a:rPr sz="950" spc="-30" dirty="0"/>
                        <a:t>c</a:t>
                      </a:r>
                      <a:r>
                        <a:rPr sz="950" spc="-10" dirty="0"/>
                        <a:t>a</a:t>
                      </a:r>
                      <a:r>
                        <a:rPr sz="950" spc="-5" dirty="0"/>
                        <a:t>l</a:t>
                      </a:r>
                      <a:r>
                        <a:rPr sz="950" dirty="0"/>
                        <a:t>s</a:t>
                      </a:r>
                      <a:endParaRPr sz="950"/>
                    </a:p>
                    <a:p>
                      <a:pPr>
                        <a:lnSpc>
                          <a:spcPts val="1100"/>
                        </a:lnSpc>
                        <a:spcBef>
                          <a:spcPts val="63"/>
                        </a:spcBef>
                      </a:pPr>
                      <a:endParaRPr sz="1100"/>
                    </a:p>
                    <a:p>
                      <a:pPr marL="34290" marR="132715">
                        <a:lnSpc>
                          <a:spcPct val="85300"/>
                        </a:lnSpc>
                      </a:pPr>
                      <a:r>
                        <a:rPr sz="950" spc="-10" dirty="0"/>
                        <a:t>L</a:t>
                      </a:r>
                      <a:r>
                        <a:rPr sz="950" spc="5" dirty="0"/>
                        <a:t>a</a:t>
                      </a:r>
                      <a:r>
                        <a:rPr sz="950" dirty="0"/>
                        <a:t>r</a:t>
                      </a:r>
                      <a:r>
                        <a:rPr sz="950" spc="-75" dirty="0"/>
                        <a:t>g</a:t>
                      </a:r>
                      <a:r>
                        <a:rPr sz="950" dirty="0"/>
                        <a:t>e</a:t>
                      </a:r>
                      <a:r>
                        <a:rPr sz="950" spc="-5" dirty="0"/>
                        <a:t> </a:t>
                      </a:r>
                      <a:r>
                        <a:rPr sz="950" spc="-30" dirty="0"/>
                        <a:t>P</a:t>
                      </a:r>
                      <a:r>
                        <a:rPr sz="950" spc="-5" dirty="0"/>
                        <a:t>l</a:t>
                      </a:r>
                      <a:r>
                        <a:rPr sz="950" spc="5" dirty="0"/>
                        <a:t>a</a:t>
                      </a:r>
                      <a:r>
                        <a:rPr sz="950" dirty="0"/>
                        <a:t>nt </a:t>
                      </a:r>
                      <a:r>
                        <a:rPr sz="950" spc="10" dirty="0"/>
                        <a:t>T</a:t>
                      </a:r>
                      <a:r>
                        <a:rPr sz="950" dirty="0"/>
                        <a:t>r</a:t>
                      </a:r>
                      <a:r>
                        <a:rPr sz="950" spc="5" dirty="0"/>
                        <a:t>a</a:t>
                      </a:r>
                      <a:r>
                        <a:rPr sz="950" dirty="0"/>
                        <a:t>n</a:t>
                      </a:r>
                      <a:r>
                        <a:rPr sz="950" spc="-110" dirty="0"/>
                        <a:t>s</a:t>
                      </a:r>
                      <a:r>
                        <a:rPr sz="950" spc="-15" dirty="0"/>
                        <a:t>m</a:t>
                      </a:r>
                      <a:r>
                        <a:rPr sz="950" spc="-5" dirty="0"/>
                        <a:t>i</a:t>
                      </a:r>
                      <a:r>
                        <a:rPr sz="950" spc="-40" dirty="0"/>
                        <a:t>s</a:t>
                      </a:r>
                      <a:r>
                        <a:rPr sz="950" spc="10" dirty="0"/>
                        <a:t>s</a:t>
                      </a:r>
                      <a:r>
                        <a:rPr sz="950" spc="-5" dirty="0"/>
                        <a:t>i</a:t>
                      </a:r>
                      <a:r>
                        <a:rPr sz="950" spc="-15" dirty="0"/>
                        <a:t>o</a:t>
                      </a:r>
                      <a:r>
                        <a:rPr sz="950" dirty="0"/>
                        <a:t>n </a:t>
                      </a:r>
                      <a:r>
                        <a:rPr sz="950" spc="-10" dirty="0"/>
                        <a:t>L</a:t>
                      </a:r>
                      <a:r>
                        <a:rPr sz="950" spc="-5" dirty="0"/>
                        <a:t>i</a:t>
                      </a:r>
                      <a:r>
                        <a:rPr sz="950" spc="-50" dirty="0"/>
                        <a:t>n</a:t>
                      </a:r>
                      <a:r>
                        <a:rPr sz="950" spc="-10" dirty="0"/>
                        <a:t>e</a:t>
                      </a:r>
                      <a:r>
                        <a:rPr sz="950" dirty="0"/>
                        <a:t>s</a:t>
                      </a:r>
                      <a:endParaRPr sz="950"/>
                    </a:p>
                    <a:p>
                      <a:pPr>
                        <a:lnSpc>
                          <a:spcPts val="1000"/>
                        </a:lnSpc>
                        <a:spcBef>
                          <a:spcPts val="7"/>
                        </a:spcBef>
                      </a:pPr>
                      <a:endParaRPr sz="1000"/>
                    </a:p>
                    <a:p>
                      <a:pPr marL="5715" algn="ctr">
                        <a:lnSpc>
                          <a:spcPct val="100000"/>
                        </a:lnSpc>
                      </a:pPr>
                      <a:r>
                        <a:rPr sz="950" dirty="0"/>
                        <a:t>-</a:t>
                      </a:r>
                      <a:r>
                        <a:rPr sz="950" spc="-20" dirty="0"/>
                        <a:t> </a:t>
                      </a:r>
                      <a:r>
                        <a:rPr sz="950" dirty="0"/>
                        <a:t>-</a:t>
                      </a:r>
                      <a:endParaRPr sz="950"/>
                    </a:p>
                    <a:p>
                      <a:pPr>
                        <a:lnSpc>
                          <a:spcPts val="900"/>
                        </a:lnSpc>
                        <a:spcBef>
                          <a:spcPts val="0"/>
                        </a:spcBef>
                      </a:pPr>
                      <a:endParaRPr sz="900"/>
                    </a:p>
                    <a:p>
                      <a:pPr>
                        <a:lnSpc>
                          <a:spcPts val="1000"/>
                        </a:lnSpc>
                      </a:pPr>
                      <a:endParaRPr sz="1000"/>
                    </a:p>
                    <a:p>
                      <a:pPr>
                        <a:lnSpc>
                          <a:spcPts val="1000"/>
                        </a:lnSpc>
                      </a:pPr>
                      <a:endParaRPr sz="1000"/>
                    </a:p>
                    <a:p>
                      <a:pPr>
                        <a:lnSpc>
                          <a:spcPts val="1000"/>
                        </a:lnSpc>
                      </a:pPr>
                      <a:endParaRPr sz="1000"/>
                    </a:p>
                    <a:p>
                      <a:pPr marL="5715" algn="ctr">
                        <a:lnSpc>
                          <a:spcPct val="100000"/>
                        </a:lnSpc>
                      </a:pPr>
                      <a:r>
                        <a:rPr sz="950" dirty="0"/>
                        <a:t>-</a:t>
                      </a:r>
                      <a:r>
                        <a:rPr sz="950" spc="-20" dirty="0"/>
                        <a:t> </a:t>
                      </a:r>
                      <a:r>
                        <a:rPr sz="950" dirty="0"/>
                        <a:t>-</a:t>
                      </a:r>
                      <a:endParaRPr sz="950"/>
                    </a:p>
                    <a:p>
                      <a:pPr>
                        <a:lnSpc>
                          <a:spcPts val="1000"/>
                        </a:lnSpc>
                      </a:pPr>
                      <a:endParaRPr sz="1000"/>
                    </a:p>
                    <a:p>
                      <a:pPr>
                        <a:lnSpc>
                          <a:spcPts val="1000"/>
                        </a:lnSpc>
                      </a:pPr>
                      <a:endParaRPr sz="1000"/>
                    </a:p>
                    <a:p>
                      <a:pPr>
                        <a:lnSpc>
                          <a:spcPts val="1100"/>
                        </a:lnSpc>
                        <a:spcBef>
                          <a:spcPts val="13"/>
                        </a:spcBef>
                      </a:pPr>
                      <a:endParaRPr sz="1100"/>
                    </a:p>
                    <a:p>
                      <a:pPr marL="76835" marR="237490" indent="-43180">
                        <a:lnSpc>
                          <a:spcPts val="969"/>
                        </a:lnSpc>
                      </a:pPr>
                      <a:r>
                        <a:rPr sz="950" spc="5" dirty="0"/>
                        <a:t>P</a:t>
                      </a:r>
                      <a:r>
                        <a:rPr sz="950" spc="-5" dirty="0"/>
                        <a:t>i</a:t>
                      </a:r>
                      <a:r>
                        <a:rPr sz="950" spc="-60" dirty="0"/>
                        <a:t>p</a:t>
                      </a:r>
                      <a:r>
                        <a:rPr sz="950" spc="-10" dirty="0"/>
                        <a:t>e</a:t>
                      </a:r>
                      <a:r>
                        <a:rPr sz="950" spc="-5" dirty="0"/>
                        <a:t>l</a:t>
                      </a:r>
                      <a:r>
                        <a:rPr sz="950" spc="-40" dirty="0"/>
                        <a:t>i</a:t>
                      </a:r>
                      <a:r>
                        <a:rPr sz="950" spc="10" dirty="0"/>
                        <a:t>n</a:t>
                      </a:r>
                      <a:r>
                        <a:rPr sz="950" dirty="0"/>
                        <a:t>e Exp</a:t>
                      </a:r>
                      <a:r>
                        <a:rPr sz="950" spc="-5" dirty="0"/>
                        <a:t>l</a:t>
                      </a:r>
                      <a:r>
                        <a:rPr sz="950" spc="-15" dirty="0"/>
                        <a:t>o</a:t>
                      </a:r>
                      <a:r>
                        <a:rPr sz="950" spc="-5" dirty="0"/>
                        <a:t>si</a:t>
                      </a:r>
                      <a:r>
                        <a:rPr sz="950" spc="-15" dirty="0"/>
                        <a:t>o</a:t>
                      </a:r>
                      <a:r>
                        <a:rPr sz="950" dirty="0"/>
                        <a:t>n</a:t>
                      </a:r>
                      <a:endParaRPr sz="950">
                        <a:solidFill>
                          <a:srgbClr val="0070C0"/>
                        </a:solidFill>
                        <a:latin typeface="Times New Roman"/>
                        <a:cs typeface="Times New Roman"/>
                      </a:endParaRPr>
                    </a:p>
                  </a:txBody>
                  <a:tcPr marL="0" marR="0" marT="0" marB="0"/>
                </a:tc>
                <a:tc>
                  <a:txBody>
                    <a:bodyPr/>
                    <a:lstStyle/>
                    <a:p>
                      <a:pPr marL="34290" marR="95250" indent="-635">
                        <a:lnSpc>
                          <a:spcPct val="84700"/>
                        </a:lnSpc>
                      </a:pPr>
                      <a:r>
                        <a:rPr sz="950" spc="-40" dirty="0"/>
                        <a:t>M</a:t>
                      </a:r>
                      <a:r>
                        <a:rPr sz="950" spc="-5" dirty="0"/>
                        <a:t>i</a:t>
                      </a:r>
                      <a:r>
                        <a:rPr sz="950" dirty="0"/>
                        <a:t>n</a:t>
                      </a:r>
                      <a:r>
                        <a:rPr sz="950" spc="-5" dirty="0"/>
                        <a:t>i</a:t>
                      </a:r>
                      <a:r>
                        <a:rPr sz="950" dirty="0"/>
                        <a:t>ng A</a:t>
                      </a:r>
                      <a:r>
                        <a:rPr sz="950" spc="-45" dirty="0"/>
                        <a:t>c</a:t>
                      </a:r>
                      <a:r>
                        <a:rPr sz="950" spc="-10" dirty="0"/>
                        <a:t>c</a:t>
                      </a:r>
                      <a:r>
                        <a:rPr sz="950" spc="-5" dirty="0"/>
                        <a:t>i</a:t>
                      </a:r>
                      <a:r>
                        <a:rPr sz="950" dirty="0"/>
                        <a:t>d</a:t>
                      </a:r>
                      <a:r>
                        <a:rPr sz="950" spc="5" dirty="0"/>
                        <a:t>e</a:t>
                      </a:r>
                      <a:r>
                        <a:rPr sz="950" spc="-75" dirty="0"/>
                        <a:t>n</a:t>
                      </a:r>
                      <a:r>
                        <a:rPr sz="950" spc="5" dirty="0"/>
                        <a:t>t</a:t>
                      </a:r>
                      <a:r>
                        <a:rPr sz="950" dirty="0"/>
                        <a:t>s </a:t>
                      </a:r>
                      <a:r>
                        <a:rPr sz="950" spc="-10" dirty="0"/>
                        <a:t>L</a:t>
                      </a:r>
                      <a:r>
                        <a:rPr sz="950" dirty="0"/>
                        <a:t>ung</a:t>
                      </a:r>
                      <a:r>
                        <a:rPr sz="950" spc="-10" dirty="0"/>
                        <a:t> </a:t>
                      </a:r>
                      <a:r>
                        <a:rPr sz="950" dirty="0"/>
                        <a:t>D</a:t>
                      </a:r>
                      <a:r>
                        <a:rPr sz="950" spc="-114" dirty="0"/>
                        <a:t>a</a:t>
                      </a:r>
                      <a:r>
                        <a:rPr sz="950" spc="-5" dirty="0"/>
                        <a:t>m</a:t>
                      </a:r>
                      <a:r>
                        <a:rPr sz="950" spc="5" dirty="0"/>
                        <a:t>a</a:t>
                      </a:r>
                      <a:r>
                        <a:rPr sz="950" spc="-15" dirty="0"/>
                        <a:t>g</a:t>
                      </a:r>
                      <a:r>
                        <a:rPr sz="950" dirty="0"/>
                        <a:t>e</a:t>
                      </a:r>
                      <a:endParaRPr sz="950"/>
                    </a:p>
                    <a:p>
                      <a:pPr>
                        <a:lnSpc>
                          <a:spcPts val="1000"/>
                        </a:lnSpc>
                        <a:spcBef>
                          <a:spcPts val="8"/>
                        </a:spcBef>
                      </a:pPr>
                      <a:endParaRPr sz="1000"/>
                    </a:p>
                    <a:p>
                      <a:pPr marL="34290">
                        <a:lnSpc>
                          <a:spcPct val="100000"/>
                        </a:lnSpc>
                      </a:pPr>
                      <a:r>
                        <a:rPr sz="950" spc="-40" dirty="0"/>
                        <a:t>M</a:t>
                      </a:r>
                      <a:r>
                        <a:rPr sz="950" spc="-15" dirty="0"/>
                        <a:t>i</a:t>
                      </a:r>
                      <a:r>
                        <a:rPr sz="950" spc="-5" dirty="0"/>
                        <a:t>lli</a:t>
                      </a:r>
                      <a:r>
                        <a:rPr sz="950" dirty="0"/>
                        <a:t>ng</a:t>
                      </a:r>
                      <a:r>
                        <a:rPr sz="950" spc="-10" dirty="0"/>
                        <a:t> </a:t>
                      </a:r>
                      <a:r>
                        <a:rPr sz="950" spc="-70" dirty="0"/>
                        <a:t>T</a:t>
                      </a:r>
                      <a:r>
                        <a:rPr sz="950" spc="5" dirty="0"/>
                        <a:t>a</a:t>
                      </a:r>
                      <a:r>
                        <a:rPr sz="950" spc="-5" dirty="0"/>
                        <a:t>il</a:t>
                      </a:r>
                      <a:r>
                        <a:rPr sz="950" dirty="0"/>
                        <a:t>s</a:t>
                      </a:r>
                      <a:endParaRPr sz="950"/>
                    </a:p>
                    <a:p>
                      <a:pPr>
                        <a:lnSpc>
                          <a:spcPts val="950"/>
                        </a:lnSpc>
                        <a:spcBef>
                          <a:spcPts val="17"/>
                        </a:spcBef>
                      </a:pPr>
                      <a:endParaRPr sz="950"/>
                    </a:p>
                    <a:p>
                      <a:pPr>
                        <a:lnSpc>
                          <a:spcPts val="1000"/>
                        </a:lnSpc>
                      </a:pPr>
                      <a:endParaRPr sz="1000"/>
                    </a:p>
                    <a:p>
                      <a:pPr marL="4445" algn="ctr">
                        <a:lnSpc>
                          <a:spcPct val="100000"/>
                        </a:lnSpc>
                      </a:pPr>
                      <a:r>
                        <a:rPr sz="950" dirty="0"/>
                        <a:t>-</a:t>
                      </a:r>
                      <a:r>
                        <a:rPr sz="950" spc="-30" dirty="0"/>
                        <a:t> </a:t>
                      </a:r>
                      <a:r>
                        <a:rPr sz="950" dirty="0"/>
                        <a:t>-</a:t>
                      </a:r>
                      <a:endParaRPr sz="950"/>
                    </a:p>
                    <a:p>
                      <a:pPr>
                        <a:lnSpc>
                          <a:spcPts val="550"/>
                        </a:lnSpc>
                        <a:spcBef>
                          <a:spcPts val="37"/>
                        </a:spcBef>
                      </a:pPr>
                      <a:endParaRPr sz="550"/>
                    </a:p>
                    <a:p>
                      <a:pPr marL="34290" marR="24130" indent="-635">
                        <a:lnSpc>
                          <a:spcPct val="357900"/>
                        </a:lnSpc>
                      </a:pPr>
                      <a:r>
                        <a:rPr sz="950" spc="-10" dirty="0"/>
                        <a:t>L</a:t>
                      </a:r>
                      <a:r>
                        <a:rPr sz="950" spc="-15" dirty="0"/>
                        <a:t>o</a:t>
                      </a:r>
                      <a:r>
                        <a:rPr sz="950" dirty="0"/>
                        <a:t>w</a:t>
                      </a:r>
                      <a:r>
                        <a:rPr sz="950" spc="-10" dirty="0"/>
                        <a:t> </a:t>
                      </a:r>
                      <a:r>
                        <a:rPr sz="950" dirty="0"/>
                        <a:t>E</a:t>
                      </a:r>
                      <a:r>
                        <a:rPr sz="950" spc="-95" dirty="0"/>
                        <a:t>f</a:t>
                      </a:r>
                      <a:r>
                        <a:rPr sz="950" spc="15" dirty="0"/>
                        <a:t>f</a:t>
                      </a:r>
                      <a:r>
                        <a:rPr sz="950" spc="-30" dirty="0"/>
                        <a:t>i</a:t>
                      </a:r>
                      <a:r>
                        <a:rPr sz="950" spc="5" dirty="0"/>
                        <a:t>c</a:t>
                      </a:r>
                      <a:r>
                        <a:rPr sz="950" spc="-5" dirty="0"/>
                        <a:t>i</a:t>
                      </a:r>
                      <a:r>
                        <a:rPr sz="950" spc="5" dirty="0"/>
                        <a:t>e</a:t>
                      </a:r>
                      <a:r>
                        <a:rPr sz="950" dirty="0"/>
                        <a:t>n</a:t>
                      </a:r>
                      <a:r>
                        <a:rPr sz="950" spc="5" dirty="0"/>
                        <a:t>c</a:t>
                      </a:r>
                      <a:r>
                        <a:rPr sz="950" dirty="0"/>
                        <a:t>y </a:t>
                      </a:r>
                      <a:r>
                        <a:rPr sz="950" spc="-40" dirty="0"/>
                        <a:t>B</a:t>
                      </a:r>
                      <a:r>
                        <a:rPr sz="950" spc="-20" dirty="0"/>
                        <a:t>W</a:t>
                      </a:r>
                      <a:r>
                        <a:rPr sz="950" dirty="0"/>
                        <a:t>R</a:t>
                      </a:r>
                      <a:r>
                        <a:rPr sz="950" spc="-25" dirty="0"/>
                        <a:t> </a:t>
                      </a:r>
                      <a:r>
                        <a:rPr sz="950" spc="-20" dirty="0"/>
                        <a:t>R</a:t>
                      </a:r>
                      <a:r>
                        <a:rPr sz="950" spc="5" dirty="0"/>
                        <a:t>a</a:t>
                      </a:r>
                      <a:r>
                        <a:rPr sz="950" spc="-40" dirty="0"/>
                        <a:t>d</a:t>
                      </a:r>
                      <a:r>
                        <a:rPr sz="950" spc="-5" dirty="0"/>
                        <a:t>i</a:t>
                      </a:r>
                      <a:r>
                        <a:rPr sz="950" spc="-30" dirty="0"/>
                        <a:t>a</a:t>
                      </a:r>
                      <a:r>
                        <a:rPr sz="950" dirty="0"/>
                        <a:t>­</a:t>
                      </a:r>
                      <a:endParaRPr sz="950"/>
                    </a:p>
                    <a:p>
                      <a:pPr marL="75565">
                        <a:lnSpc>
                          <a:spcPts val="969"/>
                        </a:lnSpc>
                      </a:pPr>
                      <a:r>
                        <a:rPr sz="950" spc="-5" dirty="0"/>
                        <a:t>ti</a:t>
                      </a:r>
                      <a:r>
                        <a:rPr sz="950" spc="-15" dirty="0"/>
                        <a:t>o</a:t>
                      </a:r>
                      <a:r>
                        <a:rPr sz="950" dirty="0"/>
                        <a:t>n</a:t>
                      </a:r>
                      <a:r>
                        <a:rPr sz="950" spc="-45" dirty="0"/>
                        <a:t> </a:t>
                      </a:r>
                      <a:r>
                        <a:rPr sz="950" spc="-5" dirty="0"/>
                        <a:t>R</a:t>
                      </a:r>
                      <a:r>
                        <a:rPr sz="950" spc="-20" dirty="0"/>
                        <a:t>e</a:t>
                      </a:r>
                      <a:r>
                        <a:rPr sz="950" spc="-5" dirty="0"/>
                        <a:t>l</a:t>
                      </a:r>
                      <a:r>
                        <a:rPr sz="950" spc="5" dirty="0"/>
                        <a:t>e</a:t>
                      </a:r>
                      <a:r>
                        <a:rPr sz="950" spc="-55" dirty="0"/>
                        <a:t>a</a:t>
                      </a:r>
                      <a:r>
                        <a:rPr sz="950" spc="-5" dirty="0"/>
                        <a:t>s</a:t>
                      </a:r>
                      <a:r>
                        <a:rPr sz="950" spc="5" dirty="0"/>
                        <a:t>e</a:t>
                      </a:r>
                      <a:r>
                        <a:rPr sz="950" dirty="0"/>
                        <a:t>s</a:t>
                      </a:r>
                      <a:endParaRPr sz="950"/>
                    </a:p>
                    <a:p>
                      <a:pPr>
                        <a:lnSpc>
                          <a:spcPts val="1100"/>
                        </a:lnSpc>
                        <a:spcBef>
                          <a:spcPts val="75"/>
                        </a:spcBef>
                      </a:pPr>
                      <a:endParaRPr sz="1100"/>
                    </a:p>
                    <a:p>
                      <a:pPr marL="75565" marR="107950" indent="-41275">
                        <a:lnSpc>
                          <a:spcPct val="85300"/>
                        </a:lnSpc>
                      </a:pPr>
                      <a:r>
                        <a:rPr sz="950" spc="-20" dirty="0"/>
                        <a:t>W</a:t>
                      </a:r>
                      <a:r>
                        <a:rPr sz="950" spc="-45" dirty="0"/>
                        <a:t>a</a:t>
                      </a:r>
                      <a:r>
                        <a:rPr sz="950" spc="-5" dirty="0"/>
                        <a:t>t</a:t>
                      </a:r>
                      <a:r>
                        <a:rPr sz="950" spc="5" dirty="0"/>
                        <a:t>e</a:t>
                      </a:r>
                      <a:r>
                        <a:rPr sz="950" dirty="0"/>
                        <a:t>r</a:t>
                      </a:r>
                      <a:r>
                        <a:rPr sz="950" spc="5" dirty="0"/>
                        <a:t> </a:t>
                      </a:r>
                      <a:r>
                        <a:rPr sz="950" spc="10" dirty="0"/>
                        <a:t>T</a:t>
                      </a:r>
                      <a:r>
                        <a:rPr sz="950" spc="-95" dirty="0"/>
                        <a:t>r</a:t>
                      </a:r>
                      <a:r>
                        <a:rPr sz="950" spc="5" dirty="0"/>
                        <a:t>ea</a:t>
                      </a:r>
                      <a:r>
                        <a:rPr sz="950" spc="-55" dirty="0"/>
                        <a:t>t</a:t>
                      </a:r>
                      <a:r>
                        <a:rPr sz="950" dirty="0"/>
                        <a:t>­ </a:t>
                      </a:r>
                      <a:r>
                        <a:rPr sz="950" spc="-15" dirty="0"/>
                        <a:t>m</a:t>
                      </a:r>
                      <a:r>
                        <a:rPr sz="950" spc="5" dirty="0"/>
                        <a:t>e</a:t>
                      </a:r>
                      <a:r>
                        <a:rPr sz="950" spc="-50" dirty="0"/>
                        <a:t>n</a:t>
                      </a:r>
                      <a:r>
                        <a:rPr sz="950" dirty="0"/>
                        <a:t>t</a:t>
                      </a:r>
                      <a:r>
                        <a:rPr sz="950" spc="-5" dirty="0"/>
                        <a:t> C</a:t>
                      </a:r>
                      <a:r>
                        <a:rPr sz="950" dirty="0"/>
                        <a:t>h</a:t>
                      </a:r>
                      <a:r>
                        <a:rPr sz="950" spc="-70" dirty="0"/>
                        <a:t>e</a:t>
                      </a:r>
                      <a:r>
                        <a:rPr sz="950" spc="-5" dirty="0"/>
                        <a:t>m</a:t>
                      </a:r>
                      <a:r>
                        <a:rPr sz="950" spc="-30" dirty="0"/>
                        <a:t>i</a:t>
                      </a:r>
                      <a:r>
                        <a:rPr sz="950" dirty="0"/>
                        <a:t>­ </a:t>
                      </a:r>
                      <a:r>
                        <a:rPr sz="950" spc="-20" dirty="0"/>
                        <a:t>c</a:t>
                      </a:r>
                      <a:r>
                        <a:rPr sz="950" spc="-10" dirty="0"/>
                        <a:t>a</a:t>
                      </a:r>
                      <a:r>
                        <a:rPr sz="950" spc="-5" dirty="0"/>
                        <a:t>l</a:t>
                      </a:r>
                      <a:r>
                        <a:rPr sz="950" dirty="0"/>
                        <a:t>s</a:t>
                      </a:r>
                      <a:endParaRPr sz="950"/>
                    </a:p>
                    <a:p>
                      <a:pPr>
                        <a:lnSpc>
                          <a:spcPts val="1100"/>
                        </a:lnSpc>
                        <a:spcBef>
                          <a:spcPts val="63"/>
                        </a:spcBef>
                      </a:pPr>
                      <a:endParaRPr sz="1100"/>
                    </a:p>
                    <a:p>
                      <a:pPr marL="34290" marR="132715">
                        <a:lnSpc>
                          <a:spcPct val="85300"/>
                        </a:lnSpc>
                      </a:pPr>
                      <a:r>
                        <a:rPr sz="950" spc="-5" dirty="0"/>
                        <a:t>S</a:t>
                      </a:r>
                      <a:r>
                        <a:rPr sz="950" spc="-50" dirty="0"/>
                        <a:t>m</a:t>
                      </a:r>
                      <a:r>
                        <a:rPr sz="950" spc="-10" dirty="0"/>
                        <a:t>a</a:t>
                      </a:r>
                      <a:r>
                        <a:rPr sz="950" spc="-15" dirty="0"/>
                        <a:t>l</a:t>
                      </a:r>
                      <a:r>
                        <a:rPr sz="950" dirty="0"/>
                        <a:t>l</a:t>
                      </a:r>
                      <a:r>
                        <a:rPr sz="950" spc="-5" dirty="0"/>
                        <a:t> </a:t>
                      </a:r>
                      <a:r>
                        <a:rPr sz="950" spc="-45" dirty="0"/>
                        <a:t>P</a:t>
                      </a:r>
                      <a:r>
                        <a:rPr sz="950" spc="5" dirty="0"/>
                        <a:t>la</a:t>
                      </a:r>
                      <a:r>
                        <a:rPr sz="950" dirty="0"/>
                        <a:t>nt </a:t>
                      </a:r>
                      <a:r>
                        <a:rPr sz="950" spc="10" dirty="0"/>
                        <a:t>T</a:t>
                      </a:r>
                      <a:r>
                        <a:rPr sz="950" dirty="0"/>
                        <a:t>r</a:t>
                      </a:r>
                      <a:r>
                        <a:rPr sz="950" spc="5" dirty="0"/>
                        <a:t>a</a:t>
                      </a:r>
                      <a:r>
                        <a:rPr sz="950" dirty="0"/>
                        <a:t>n</a:t>
                      </a:r>
                      <a:r>
                        <a:rPr sz="950" spc="-125" dirty="0"/>
                        <a:t>s</a:t>
                      </a:r>
                      <a:r>
                        <a:rPr sz="950" spc="-5" dirty="0"/>
                        <a:t>mi</a:t>
                      </a:r>
                      <a:r>
                        <a:rPr sz="950" spc="-40" dirty="0"/>
                        <a:t>s</a:t>
                      </a:r>
                      <a:r>
                        <a:rPr sz="950" spc="10" dirty="0"/>
                        <a:t>s</a:t>
                      </a:r>
                      <a:r>
                        <a:rPr sz="950" spc="-5" dirty="0"/>
                        <a:t>i</a:t>
                      </a:r>
                      <a:r>
                        <a:rPr sz="950" spc="-15" dirty="0"/>
                        <a:t>o</a:t>
                      </a:r>
                      <a:r>
                        <a:rPr sz="950" dirty="0"/>
                        <a:t>n </a:t>
                      </a:r>
                      <a:r>
                        <a:rPr sz="950" spc="-10" dirty="0"/>
                        <a:t>L</a:t>
                      </a:r>
                      <a:r>
                        <a:rPr sz="950" spc="-5" dirty="0"/>
                        <a:t>i</a:t>
                      </a:r>
                      <a:r>
                        <a:rPr sz="950" spc="-50" dirty="0"/>
                        <a:t>n</a:t>
                      </a:r>
                      <a:r>
                        <a:rPr sz="950" spc="5" dirty="0"/>
                        <a:t>e</a:t>
                      </a:r>
                      <a:r>
                        <a:rPr sz="950" dirty="0"/>
                        <a:t>s</a:t>
                      </a:r>
                      <a:endParaRPr sz="950"/>
                    </a:p>
                    <a:p>
                      <a:pPr>
                        <a:lnSpc>
                          <a:spcPts val="1100"/>
                        </a:lnSpc>
                        <a:spcBef>
                          <a:spcPts val="75"/>
                        </a:spcBef>
                      </a:pPr>
                      <a:endParaRPr sz="1100"/>
                    </a:p>
                    <a:p>
                      <a:pPr marL="34290" marR="73025" indent="0">
                        <a:lnSpc>
                          <a:spcPct val="85300"/>
                        </a:lnSpc>
                      </a:pPr>
                      <a:r>
                        <a:rPr sz="950" spc="-5" dirty="0"/>
                        <a:t>S</a:t>
                      </a:r>
                      <a:r>
                        <a:rPr sz="950" dirty="0"/>
                        <a:t>p</a:t>
                      </a:r>
                      <a:r>
                        <a:rPr sz="950" spc="5" dirty="0"/>
                        <a:t>e</a:t>
                      </a:r>
                      <a:r>
                        <a:rPr sz="950" dirty="0"/>
                        <a:t>nt </a:t>
                      </a:r>
                      <a:r>
                        <a:rPr sz="950" spc="-125" dirty="0"/>
                        <a:t>F</a:t>
                      </a:r>
                      <a:r>
                        <a:rPr sz="950" spc="10" dirty="0"/>
                        <a:t>u</a:t>
                      </a:r>
                      <a:r>
                        <a:rPr sz="950" spc="5" dirty="0"/>
                        <a:t>e</a:t>
                      </a:r>
                      <a:r>
                        <a:rPr sz="950" dirty="0"/>
                        <a:t>l </a:t>
                      </a:r>
                      <a:r>
                        <a:rPr sz="950" spc="10" dirty="0"/>
                        <a:t>T</a:t>
                      </a:r>
                      <a:r>
                        <a:rPr sz="950" dirty="0"/>
                        <a:t>r</a:t>
                      </a:r>
                      <a:r>
                        <a:rPr sz="950" spc="5" dirty="0"/>
                        <a:t>a</a:t>
                      </a:r>
                      <a:r>
                        <a:rPr sz="950" dirty="0"/>
                        <a:t>n</a:t>
                      </a:r>
                      <a:r>
                        <a:rPr sz="950" spc="-5" dirty="0"/>
                        <a:t>s</a:t>
                      </a:r>
                      <a:r>
                        <a:rPr sz="950" dirty="0"/>
                        <a:t>p</a:t>
                      </a:r>
                      <a:r>
                        <a:rPr sz="950" spc="-15" dirty="0"/>
                        <a:t>o</a:t>
                      </a:r>
                      <a:r>
                        <a:rPr sz="950" dirty="0"/>
                        <a:t>r</a:t>
                      </a:r>
                      <a:r>
                        <a:rPr sz="950" spc="-160" dirty="0"/>
                        <a:t>t</a:t>
                      </a:r>
                      <a:r>
                        <a:rPr sz="950" spc="5" dirty="0"/>
                        <a:t>a</a:t>
                      </a:r>
                      <a:r>
                        <a:rPr sz="950" spc="-5" dirty="0"/>
                        <a:t>ti</a:t>
                      </a:r>
                      <a:r>
                        <a:rPr sz="950" spc="-15" dirty="0"/>
                        <a:t>o</a:t>
                      </a:r>
                      <a:r>
                        <a:rPr sz="950" dirty="0"/>
                        <a:t>n </a:t>
                      </a:r>
                      <a:r>
                        <a:rPr sz="950" spc="-40" dirty="0"/>
                        <a:t>R</a:t>
                      </a:r>
                      <a:r>
                        <a:rPr sz="950" spc="5" dirty="0"/>
                        <a:t>e</a:t>
                      </a:r>
                      <a:r>
                        <a:rPr sz="950" dirty="0"/>
                        <a:t>pr</a:t>
                      </a:r>
                      <a:r>
                        <a:rPr sz="950" spc="-75" dirty="0"/>
                        <a:t>o</a:t>
                      </a:r>
                      <a:r>
                        <a:rPr sz="950" spc="5" dirty="0"/>
                        <a:t>ce</a:t>
                      </a:r>
                      <a:r>
                        <a:rPr sz="950" spc="-50" dirty="0"/>
                        <a:t>s</a:t>
                      </a:r>
                      <a:r>
                        <a:rPr sz="950" spc="10" dirty="0"/>
                        <a:t>s</a:t>
                      </a:r>
                      <a:r>
                        <a:rPr sz="950" spc="-5" dirty="0"/>
                        <a:t>i</a:t>
                      </a:r>
                      <a:r>
                        <a:rPr sz="950" dirty="0"/>
                        <a:t>ng </a:t>
                      </a:r>
                      <a:r>
                        <a:rPr sz="950" spc="-20" dirty="0"/>
                        <a:t>W</a:t>
                      </a:r>
                      <a:r>
                        <a:rPr sz="950" spc="-45" dirty="0"/>
                        <a:t>a</a:t>
                      </a:r>
                      <a:r>
                        <a:rPr sz="950" spc="-5" dirty="0"/>
                        <a:t>s</a:t>
                      </a:r>
                      <a:r>
                        <a:rPr sz="950" spc="-15" dirty="0"/>
                        <a:t>t</a:t>
                      </a:r>
                      <a:r>
                        <a:rPr sz="950" dirty="0"/>
                        <a:t>e</a:t>
                      </a:r>
                      <a:r>
                        <a:rPr sz="950" spc="-5" dirty="0"/>
                        <a:t> St</a:t>
                      </a:r>
                      <a:r>
                        <a:rPr sz="950" spc="-15" dirty="0"/>
                        <a:t>o</a:t>
                      </a:r>
                      <a:r>
                        <a:rPr sz="950" dirty="0"/>
                        <a:t>r</a:t>
                      </a:r>
                      <a:r>
                        <a:rPr sz="950" spc="-90" dirty="0"/>
                        <a:t>a</a:t>
                      </a:r>
                      <a:r>
                        <a:rPr sz="950" spc="10" dirty="0"/>
                        <a:t>g</a:t>
                      </a:r>
                      <a:r>
                        <a:rPr sz="950" dirty="0"/>
                        <a:t>e</a:t>
                      </a:r>
                      <a:endParaRPr sz="950"/>
                    </a:p>
                    <a:p>
                      <a:pPr>
                        <a:lnSpc>
                          <a:spcPts val="950"/>
                        </a:lnSpc>
                        <a:spcBef>
                          <a:spcPts val="33"/>
                        </a:spcBef>
                      </a:pPr>
                      <a:endParaRPr sz="950"/>
                    </a:p>
                    <a:p>
                      <a:pPr marL="4445" algn="ctr">
                        <a:lnSpc>
                          <a:spcPct val="100000"/>
                        </a:lnSpc>
                      </a:pPr>
                      <a:r>
                        <a:rPr sz="950" dirty="0"/>
                        <a:t>-</a:t>
                      </a:r>
                      <a:r>
                        <a:rPr sz="950" spc="-30" dirty="0"/>
                        <a:t> </a:t>
                      </a:r>
                      <a:r>
                        <a:rPr sz="950" dirty="0"/>
                        <a:t>-</a:t>
                      </a:r>
                      <a:endParaRPr sz="950"/>
                    </a:p>
                    <a:p>
                      <a:pPr>
                        <a:lnSpc>
                          <a:spcPts val="1000"/>
                        </a:lnSpc>
                      </a:pPr>
                      <a:endParaRPr sz="1000"/>
                    </a:p>
                    <a:p>
                      <a:pPr>
                        <a:lnSpc>
                          <a:spcPts val="1000"/>
                        </a:lnSpc>
                      </a:pPr>
                      <a:endParaRPr sz="1000"/>
                    </a:p>
                    <a:p>
                      <a:pPr>
                        <a:lnSpc>
                          <a:spcPts val="1100"/>
                        </a:lnSpc>
                        <a:spcBef>
                          <a:spcPts val="13"/>
                        </a:spcBef>
                      </a:pPr>
                      <a:endParaRPr sz="1100"/>
                    </a:p>
                    <a:p>
                      <a:pPr marL="75565" marR="344805" indent="-41275">
                        <a:lnSpc>
                          <a:spcPts val="969"/>
                        </a:lnSpc>
                      </a:pPr>
                      <a:r>
                        <a:rPr sz="950" spc="-40" dirty="0"/>
                        <a:t>R</a:t>
                      </a:r>
                      <a:r>
                        <a:rPr sz="950" spc="-10" dirty="0"/>
                        <a:t>e</a:t>
                      </a:r>
                      <a:r>
                        <a:rPr sz="950" spc="-20" dirty="0"/>
                        <a:t>a</a:t>
                      </a:r>
                      <a:r>
                        <a:rPr sz="950" spc="-10" dirty="0"/>
                        <a:t>c</a:t>
                      </a:r>
                      <a:r>
                        <a:rPr sz="950" spc="-5" dirty="0"/>
                        <a:t>t</a:t>
                      </a:r>
                      <a:r>
                        <a:rPr sz="950" spc="-15" dirty="0"/>
                        <a:t>o</a:t>
                      </a:r>
                      <a:r>
                        <a:rPr sz="950" dirty="0"/>
                        <a:t>r </a:t>
                      </a:r>
                      <a:r>
                        <a:rPr sz="950" spc="-5" dirty="0"/>
                        <a:t>C</a:t>
                      </a:r>
                      <a:r>
                        <a:rPr sz="950" spc="-15" dirty="0"/>
                        <a:t>o</a:t>
                      </a:r>
                      <a:r>
                        <a:rPr sz="950" spc="-40" dirty="0"/>
                        <a:t>o</a:t>
                      </a:r>
                      <a:r>
                        <a:rPr sz="950" spc="-5" dirty="0"/>
                        <a:t>li</a:t>
                      </a:r>
                      <a:r>
                        <a:rPr sz="950" dirty="0"/>
                        <a:t>ng</a:t>
                      </a:r>
                      <a:endParaRPr sz="950">
                        <a:solidFill>
                          <a:srgbClr val="0070C0"/>
                        </a:solidFill>
                        <a:latin typeface="Times New Roman"/>
                        <a:cs typeface="Times New Roman"/>
                      </a:endParaRPr>
                    </a:p>
                  </a:txBody>
                  <a:tcPr marL="0" marR="0" marT="0" marB="0"/>
                </a:tc>
                <a:tc>
                  <a:txBody>
                    <a:bodyPr/>
                    <a:lstStyle/>
                    <a:p>
                      <a:pPr marL="33020">
                        <a:lnSpc>
                          <a:spcPct val="100000"/>
                        </a:lnSpc>
                      </a:pPr>
                      <a:r>
                        <a:rPr sz="950" spc="-5" dirty="0"/>
                        <a:t>C</a:t>
                      </a:r>
                      <a:r>
                        <a:rPr sz="950" spc="-15" dirty="0"/>
                        <a:t>o</a:t>
                      </a:r>
                      <a:r>
                        <a:rPr sz="950" dirty="0"/>
                        <a:t>n</a:t>
                      </a:r>
                      <a:r>
                        <a:rPr sz="950" spc="-5" dirty="0"/>
                        <a:t>st</a:t>
                      </a:r>
                      <a:r>
                        <a:rPr sz="950" dirty="0"/>
                        <a:t>r</a:t>
                      </a:r>
                      <a:r>
                        <a:rPr sz="950" spc="-95" dirty="0"/>
                        <a:t>u</a:t>
                      </a:r>
                      <a:r>
                        <a:rPr sz="950" spc="5" dirty="0"/>
                        <a:t>c</a:t>
                      </a:r>
                      <a:r>
                        <a:rPr sz="950" spc="-5" dirty="0"/>
                        <a:t>ti</a:t>
                      </a:r>
                      <a:r>
                        <a:rPr sz="950" spc="-15" dirty="0"/>
                        <a:t>o</a:t>
                      </a:r>
                      <a:r>
                        <a:rPr sz="950" dirty="0"/>
                        <a:t>n</a:t>
                      </a:r>
                      <a:endParaRPr sz="950"/>
                    </a:p>
                    <a:p>
                      <a:pPr>
                        <a:lnSpc>
                          <a:spcPts val="900"/>
                        </a:lnSpc>
                        <a:spcBef>
                          <a:spcPts val="40"/>
                        </a:spcBef>
                      </a:pPr>
                      <a:endParaRPr sz="900"/>
                    </a:p>
                    <a:p>
                      <a:pPr>
                        <a:lnSpc>
                          <a:spcPts val="1000"/>
                        </a:lnSpc>
                      </a:pPr>
                      <a:endParaRPr sz="1000"/>
                    </a:p>
                    <a:p>
                      <a:pPr>
                        <a:lnSpc>
                          <a:spcPts val="1000"/>
                        </a:lnSpc>
                      </a:pPr>
                      <a:endParaRPr sz="1000"/>
                    </a:p>
                    <a:p>
                      <a:pPr marL="3810" algn="ctr">
                        <a:lnSpc>
                          <a:spcPct val="100000"/>
                        </a:lnSpc>
                      </a:pPr>
                      <a:r>
                        <a:rPr sz="950" dirty="0"/>
                        <a:t>-</a:t>
                      </a:r>
                      <a:r>
                        <a:rPr sz="950" spc="-30" dirty="0"/>
                        <a:t> </a:t>
                      </a:r>
                      <a:r>
                        <a:rPr sz="950" dirty="0"/>
                        <a:t>-</a:t>
                      </a:r>
                      <a:endParaRPr sz="950"/>
                    </a:p>
                    <a:p>
                      <a:pPr>
                        <a:lnSpc>
                          <a:spcPts val="950"/>
                        </a:lnSpc>
                        <a:spcBef>
                          <a:spcPts val="17"/>
                        </a:spcBef>
                      </a:pPr>
                      <a:endParaRPr sz="950"/>
                    </a:p>
                    <a:p>
                      <a:pPr>
                        <a:lnSpc>
                          <a:spcPts val="1000"/>
                        </a:lnSpc>
                      </a:pPr>
                      <a:endParaRPr sz="1000"/>
                    </a:p>
                    <a:p>
                      <a:pPr marL="4445" algn="ctr">
                        <a:lnSpc>
                          <a:spcPct val="100000"/>
                        </a:lnSpc>
                      </a:pPr>
                      <a:r>
                        <a:rPr sz="950" dirty="0"/>
                        <a:t>-</a:t>
                      </a:r>
                      <a:r>
                        <a:rPr sz="950" spc="-30" dirty="0"/>
                        <a:t> </a:t>
                      </a:r>
                      <a:r>
                        <a:rPr sz="950" dirty="0"/>
                        <a:t>-</a:t>
                      </a:r>
                      <a:endParaRPr sz="950"/>
                    </a:p>
                    <a:p>
                      <a:pPr>
                        <a:lnSpc>
                          <a:spcPts val="500"/>
                        </a:lnSpc>
                        <a:spcBef>
                          <a:spcPts val="27"/>
                        </a:spcBef>
                      </a:pPr>
                      <a:endParaRPr sz="500"/>
                    </a:p>
                    <a:p>
                      <a:pPr>
                        <a:lnSpc>
                          <a:spcPts val="1000"/>
                        </a:lnSpc>
                      </a:pPr>
                      <a:endParaRPr sz="1000"/>
                    </a:p>
                    <a:p>
                      <a:pPr>
                        <a:lnSpc>
                          <a:spcPts val="1000"/>
                        </a:lnSpc>
                      </a:pPr>
                      <a:endParaRPr sz="1000"/>
                    </a:p>
                    <a:p>
                      <a:pPr>
                        <a:lnSpc>
                          <a:spcPts val="1000"/>
                        </a:lnSpc>
                      </a:pPr>
                      <a:endParaRPr sz="1000"/>
                    </a:p>
                    <a:p>
                      <a:pPr marL="4445" algn="ctr">
                        <a:lnSpc>
                          <a:spcPct val="100000"/>
                        </a:lnSpc>
                      </a:pPr>
                      <a:r>
                        <a:rPr sz="950" dirty="0"/>
                        <a:t>-</a:t>
                      </a:r>
                      <a:r>
                        <a:rPr sz="950" spc="-30" dirty="0"/>
                        <a:t> </a:t>
                      </a:r>
                      <a:r>
                        <a:rPr sz="950" dirty="0"/>
                        <a:t>-</a:t>
                      </a:r>
                      <a:endParaRPr sz="950"/>
                    </a:p>
                    <a:p>
                      <a:pPr>
                        <a:lnSpc>
                          <a:spcPts val="900"/>
                        </a:lnSpc>
                        <a:spcBef>
                          <a:spcPts val="40"/>
                        </a:spcBef>
                      </a:pPr>
                      <a:endParaRPr sz="900"/>
                    </a:p>
                    <a:p>
                      <a:pPr>
                        <a:lnSpc>
                          <a:spcPts val="1000"/>
                        </a:lnSpc>
                      </a:pPr>
                      <a:endParaRPr sz="1000"/>
                    </a:p>
                    <a:p>
                      <a:pPr>
                        <a:lnSpc>
                          <a:spcPts val="1000"/>
                        </a:lnSpc>
                      </a:pPr>
                      <a:endParaRPr sz="1000"/>
                    </a:p>
                    <a:p>
                      <a:pPr marL="4445" algn="ctr">
                        <a:lnSpc>
                          <a:spcPct val="100000"/>
                        </a:lnSpc>
                      </a:pPr>
                      <a:r>
                        <a:rPr sz="950" dirty="0"/>
                        <a:t>-</a:t>
                      </a:r>
                      <a:r>
                        <a:rPr sz="950" spc="-30" dirty="0"/>
                        <a:t> </a:t>
                      </a:r>
                      <a:r>
                        <a:rPr sz="950" dirty="0"/>
                        <a:t>-</a:t>
                      </a:r>
                      <a:endParaRPr sz="950"/>
                    </a:p>
                    <a:p>
                      <a:pPr>
                        <a:lnSpc>
                          <a:spcPts val="1000"/>
                        </a:lnSpc>
                      </a:pPr>
                      <a:endParaRPr sz="1000"/>
                    </a:p>
                    <a:p>
                      <a:pPr>
                        <a:lnSpc>
                          <a:spcPts val="1100"/>
                        </a:lnSpc>
                        <a:spcBef>
                          <a:spcPts val="61"/>
                        </a:spcBef>
                      </a:pPr>
                      <a:endParaRPr sz="1100"/>
                    </a:p>
                    <a:p>
                      <a:pPr marL="75565" marR="78105" indent="-43180">
                        <a:lnSpc>
                          <a:spcPts val="960"/>
                        </a:lnSpc>
                      </a:pPr>
                      <a:r>
                        <a:rPr sz="950" dirty="0"/>
                        <a:t>D</a:t>
                      </a:r>
                      <a:r>
                        <a:rPr sz="950" spc="5" dirty="0"/>
                        <a:t>e</a:t>
                      </a:r>
                      <a:r>
                        <a:rPr sz="950" spc="-5" dirty="0"/>
                        <a:t>st</a:t>
                      </a:r>
                      <a:r>
                        <a:rPr sz="950" dirty="0"/>
                        <a:t>r</a:t>
                      </a:r>
                      <a:r>
                        <a:rPr sz="950" spc="-15" dirty="0"/>
                        <a:t>o</a:t>
                      </a:r>
                      <a:r>
                        <a:rPr sz="950" spc="-110" dirty="0"/>
                        <a:t>y</a:t>
                      </a:r>
                      <a:r>
                        <a:rPr sz="950" dirty="0"/>
                        <a:t>s</a:t>
                      </a:r>
                      <a:r>
                        <a:rPr sz="950" spc="10" dirty="0"/>
                        <a:t> </a:t>
                      </a:r>
                      <a:r>
                        <a:rPr sz="950" spc="5" dirty="0"/>
                        <a:t>P</a:t>
                      </a:r>
                      <a:r>
                        <a:rPr sz="950" dirty="0"/>
                        <a:t>r</a:t>
                      </a:r>
                      <a:r>
                        <a:rPr sz="950" spc="-5" dirty="0"/>
                        <a:t>i</a:t>
                      </a:r>
                      <a:r>
                        <a:rPr sz="950" spc="-15" dirty="0"/>
                        <a:t>o</a:t>
                      </a:r>
                      <a:r>
                        <a:rPr sz="950" dirty="0"/>
                        <a:t>r E</a:t>
                      </a:r>
                      <a:r>
                        <a:rPr sz="950" spc="5" dirty="0"/>
                        <a:t>c</a:t>
                      </a:r>
                      <a:r>
                        <a:rPr sz="950" spc="-15" dirty="0"/>
                        <a:t>o</a:t>
                      </a:r>
                      <a:r>
                        <a:rPr sz="950" spc="-5" dirty="0"/>
                        <a:t>s</a:t>
                      </a:r>
                      <a:r>
                        <a:rPr sz="950" spc="-85" dirty="0"/>
                        <a:t>y</a:t>
                      </a:r>
                      <a:r>
                        <a:rPr sz="950" spc="10" dirty="0"/>
                        <a:t>s</a:t>
                      </a:r>
                      <a:r>
                        <a:rPr sz="950" spc="-5" dirty="0"/>
                        <a:t>t</a:t>
                      </a:r>
                      <a:r>
                        <a:rPr sz="950" spc="-45" dirty="0"/>
                        <a:t>e</a:t>
                      </a:r>
                      <a:r>
                        <a:rPr sz="950" spc="-15" dirty="0"/>
                        <a:t>m</a:t>
                      </a:r>
                      <a:r>
                        <a:rPr sz="950" dirty="0"/>
                        <a:t>s</a:t>
                      </a:r>
                      <a:endParaRPr sz="950"/>
                    </a:p>
                    <a:p>
                      <a:pPr>
                        <a:lnSpc>
                          <a:spcPts val="1000"/>
                        </a:lnSpc>
                      </a:pPr>
                      <a:endParaRPr sz="1000"/>
                    </a:p>
                    <a:p>
                      <a:pPr>
                        <a:lnSpc>
                          <a:spcPts val="1100"/>
                        </a:lnSpc>
                        <a:spcBef>
                          <a:spcPts val="45"/>
                        </a:spcBef>
                      </a:pPr>
                      <a:endParaRPr sz="1100"/>
                    </a:p>
                    <a:p>
                      <a:pPr marL="33020" marR="132715">
                        <a:lnSpc>
                          <a:spcPct val="85300"/>
                        </a:lnSpc>
                      </a:pPr>
                      <a:r>
                        <a:rPr sz="950" spc="-5" dirty="0"/>
                        <a:t>S</a:t>
                      </a:r>
                      <a:r>
                        <a:rPr sz="950" spc="-40" dirty="0"/>
                        <a:t>m</a:t>
                      </a:r>
                      <a:r>
                        <a:rPr sz="950" spc="-10" dirty="0"/>
                        <a:t>a</a:t>
                      </a:r>
                      <a:r>
                        <a:rPr sz="950" spc="-15" dirty="0"/>
                        <a:t>l</a:t>
                      </a:r>
                      <a:r>
                        <a:rPr sz="950" dirty="0"/>
                        <a:t>l</a:t>
                      </a:r>
                      <a:r>
                        <a:rPr sz="950" spc="-5" dirty="0"/>
                        <a:t> </a:t>
                      </a:r>
                      <a:r>
                        <a:rPr sz="950" spc="-45" dirty="0"/>
                        <a:t>P</a:t>
                      </a:r>
                      <a:r>
                        <a:rPr sz="950" spc="5" dirty="0"/>
                        <a:t>la</a:t>
                      </a:r>
                      <a:r>
                        <a:rPr sz="950" dirty="0"/>
                        <a:t>nt </a:t>
                      </a:r>
                      <a:r>
                        <a:rPr sz="950" spc="10" dirty="0"/>
                        <a:t>T</a:t>
                      </a:r>
                      <a:r>
                        <a:rPr sz="950" dirty="0"/>
                        <a:t>r</a:t>
                      </a:r>
                      <a:r>
                        <a:rPr sz="950" spc="5" dirty="0"/>
                        <a:t>a</a:t>
                      </a:r>
                      <a:r>
                        <a:rPr sz="950" dirty="0"/>
                        <a:t>n</a:t>
                      </a:r>
                      <a:r>
                        <a:rPr sz="950" spc="-110" dirty="0"/>
                        <a:t>s</a:t>
                      </a:r>
                      <a:r>
                        <a:rPr sz="950" spc="-5" dirty="0"/>
                        <a:t>mi</a:t>
                      </a:r>
                      <a:r>
                        <a:rPr sz="950" spc="-40" dirty="0"/>
                        <a:t>s</a:t>
                      </a:r>
                      <a:r>
                        <a:rPr sz="950" spc="10" dirty="0"/>
                        <a:t>s</a:t>
                      </a:r>
                      <a:r>
                        <a:rPr sz="950" spc="-5" dirty="0"/>
                        <a:t>i</a:t>
                      </a:r>
                      <a:r>
                        <a:rPr sz="950" spc="-15" dirty="0"/>
                        <a:t>o</a:t>
                      </a:r>
                      <a:r>
                        <a:rPr sz="950" dirty="0"/>
                        <a:t>n </a:t>
                      </a:r>
                      <a:r>
                        <a:rPr sz="950" spc="-10" dirty="0"/>
                        <a:t>L</a:t>
                      </a:r>
                      <a:r>
                        <a:rPr sz="950" spc="-5" dirty="0"/>
                        <a:t>i</a:t>
                      </a:r>
                      <a:r>
                        <a:rPr sz="950" spc="-50" dirty="0"/>
                        <a:t>n</a:t>
                      </a:r>
                      <a:r>
                        <a:rPr sz="950" spc="5" dirty="0"/>
                        <a:t>e</a:t>
                      </a:r>
                      <a:r>
                        <a:rPr sz="950" dirty="0"/>
                        <a:t>s</a:t>
                      </a:r>
                      <a:endParaRPr sz="950"/>
                    </a:p>
                    <a:p>
                      <a:pPr>
                        <a:lnSpc>
                          <a:spcPts val="1000"/>
                        </a:lnSpc>
                        <a:spcBef>
                          <a:spcPts val="7"/>
                        </a:spcBef>
                      </a:pPr>
                      <a:endParaRPr sz="1000"/>
                    </a:p>
                    <a:p>
                      <a:pPr marL="4445" algn="ctr">
                        <a:lnSpc>
                          <a:spcPct val="100000"/>
                        </a:lnSpc>
                      </a:pPr>
                      <a:r>
                        <a:rPr sz="950" dirty="0"/>
                        <a:t>-</a:t>
                      </a:r>
                      <a:r>
                        <a:rPr sz="950" spc="-30" dirty="0"/>
                        <a:t> </a:t>
                      </a:r>
                      <a:r>
                        <a:rPr sz="950" dirty="0"/>
                        <a:t>-</a:t>
                      </a:r>
                      <a:endParaRPr sz="950"/>
                    </a:p>
                    <a:p>
                      <a:pPr>
                        <a:lnSpc>
                          <a:spcPts val="900"/>
                        </a:lnSpc>
                        <a:spcBef>
                          <a:spcPts val="0"/>
                        </a:spcBef>
                      </a:pPr>
                      <a:endParaRPr sz="900"/>
                    </a:p>
                    <a:p>
                      <a:pPr>
                        <a:lnSpc>
                          <a:spcPts val="1000"/>
                        </a:lnSpc>
                      </a:pPr>
                      <a:endParaRPr sz="1000"/>
                    </a:p>
                    <a:p>
                      <a:pPr>
                        <a:lnSpc>
                          <a:spcPts val="1000"/>
                        </a:lnSpc>
                      </a:pPr>
                      <a:endParaRPr sz="1000"/>
                    </a:p>
                    <a:p>
                      <a:pPr>
                        <a:lnSpc>
                          <a:spcPts val="1000"/>
                        </a:lnSpc>
                      </a:pPr>
                      <a:endParaRPr sz="1000"/>
                    </a:p>
                    <a:p>
                      <a:pPr marL="4445" algn="ctr">
                        <a:lnSpc>
                          <a:spcPct val="100000"/>
                        </a:lnSpc>
                      </a:pPr>
                      <a:r>
                        <a:rPr sz="950" dirty="0"/>
                        <a:t>-</a:t>
                      </a:r>
                      <a:r>
                        <a:rPr sz="950" spc="-30" dirty="0"/>
                        <a:t> </a:t>
                      </a:r>
                      <a:r>
                        <a:rPr sz="950" dirty="0"/>
                        <a:t>-</a:t>
                      </a:r>
                      <a:endParaRPr sz="950"/>
                    </a:p>
                    <a:p>
                      <a:pPr>
                        <a:lnSpc>
                          <a:spcPts val="900"/>
                        </a:lnSpc>
                        <a:spcBef>
                          <a:spcPts val="39"/>
                        </a:spcBef>
                      </a:pPr>
                      <a:endParaRPr sz="900"/>
                    </a:p>
                    <a:p>
                      <a:pPr>
                        <a:lnSpc>
                          <a:spcPts val="1000"/>
                        </a:lnSpc>
                      </a:pPr>
                      <a:endParaRPr sz="1000"/>
                    </a:p>
                    <a:p>
                      <a:pPr>
                        <a:lnSpc>
                          <a:spcPts val="1000"/>
                        </a:lnSpc>
                      </a:pPr>
                      <a:endParaRPr sz="1000"/>
                    </a:p>
                    <a:p>
                      <a:pPr marL="33020">
                        <a:lnSpc>
                          <a:spcPct val="100000"/>
                        </a:lnSpc>
                      </a:pPr>
                      <a:r>
                        <a:rPr sz="950" dirty="0"/>
                        <a:t>D</a:t>
                      </a:r>
                      <a:r>
                        <a:rPr sz="950" spc="5" dirty="0"/>
                        <a:t>a</a:t>
                      </a:r>
                      <a:r>
                        <a:rPr sz="950" dirty="0"/>
                        <a:t>m</a:t>
                      </a:r>
                      <a:r>
                        <a:rPr sz="950" spc="-75" dirty="0"/>
                        <a:t> </a:t>
                      </a:r>
                      <a:r>
                        <a:rPr sz="950" spc="-30" dirty="0"/>
                        <a:t>F</a:t>
                      </a:r>
                      <a:r>
                        <a:rPr sz="950" spc="5" dirty="0"/>
                        <a:t>a</a:t>
                      </a:r>
                      <a:r>
                        <a:rPr sz="950" spc="-5" dirty="0"/>
                        <a:t>il</a:t>
                      </a:r>
                      <a:r>
                        <a:rPr sz="950" dirty="0"/>
                        <a:t>ure</a:t>
                      </a:r>
                      <a:endParaRPr sz="950">
                        <a:solidFill>
                          <a:srgbClr val="0070C0"/>
                        </a:solidFill>
                        <a:latin typeface="Times New Roman"/>
                        <a:cs typeface="Times New Roman"/>
                      </a:endParaRPr>
                    </a:p>
                  </a:txBody>
                  <a:tcPr marL="0" marR="0" marT="0" marB="0"/>
                </a:tc>
                <a:tc>
                  <a:txBody>
                    <a:bodyPr/>
                    <a:lstStyle/>
                    <a:p>
                      <a:pPr marL="76835" marR="255904" indent="-43180" algn="ctr">
                        <a:lnSpc>
                          <a:spcPts val="960"/>
                        </a:lnSpc>
                      </a:pPr>
                      <a:r>
                        <a:rPr sz="950" spc="-25" dirty="0"/>
                        <a:t>M</a:t>
                      </a:r>
                      <a:r>
                        <a:rPr sz="950" spc="-5" dirty="0"/>
                        <a:t>i</a:t>
                      </a:r>
                      <a:r>
                        <a:rPr sz="950" spc="-25" dirty="0"/>
                        <a:t>n</a:t>
                      </a:r>
                      <a:r>
                        <a:rPr sz="950" spc="-5" dirty="0"/>
                        <a:t>i</a:t>
                      </a:r>
                      <a:r>
                        <a:rPr sz="950" dirty="0"/>
                        <a:t>ng A</a:t>
                      </a:r>
                      <a:r>
                        <a:rPr sz="950" spc="-55" dirty="0"/>
                        <a:t>c</a:t>
                      </a:r>
                      <a:r>
                        <a:rPr sz="950" spc="5" dirty="0"/>
                        <a:t>c</a:t>
                      </a:r>
                      <a:r>
                        <a:rPr sz="950" spc="-5" dirty="0"/>
                        <a:t>i</a:t>
                      </a:r>
                      <a:r>
                        <a:rPr sz="950" dirty="0"/>
                        <a:t>d</a:t>
                      </a:r>
                      <a:r>
                        <a:rPr sz="950" spc="5" dirty="0"/>
                        <a:t>e</a:t>
                      </a:r>
                      <a:r>
                        <a:rPr sz="950" spc="-75" dirty="0"/>
                        <a:t>n</a:t>
                      </a:r>
                      <a:r>
                        <a:rPr sz="950" spc="-5" dirty="0"/>
                        <a:t>t</a:t>
                      </a:r>
                      <a:r>
                        <a:rPr sz="950" dirty="0"/>
                        <a:t>s</a:t>
                      </a:r>
                    </a:p>
                    <a:p>
                      <a:pPr algn="ctr">
                        <a:lnSpc>
                          <a:spcPts val="950"/>
                        </a:lnSpc>
                        <a:spcBef>
                          <a:spcPts val="28"/>
                        </a:spcBef>
                      </a:pPr>
                      <a:endParaRPr sz="950" dirty="0"/>
                    </a:p>
                    <a:p>
                      <a:pPr algn="ctr">
                        <a:lnSpc>
                          <a:spcPts val="1000"/>
                        </a:lnSpc>
                      </a:pPr>
                      <a:endParaRPr sz="1000" dirty="0"/>
                    </a:p>
                    <a:p>
                      <a:pPr marL="5715" algn="ctr">
                        <a:lnSpc>
                          <a:spcPct val="100000"/>
                        </a:lnSpc>
                      </a:pPr>
                      <a:r>
                        <a:rPr sz="950" dirty="0"/>
                        <a:t>-</a:t>
                      </a:r>
                      <a:r>
                        <a:rPr sz="950" spc="-20" dirty="0"/>
                        <a:t> </a:t>
                      </a:r>
                      <a:r>
                        <a:rPr sz="950" dirty="0"/>
                        <a:t>-</a:t>
                      </a:r>
                    </a:p>
                    <a:p>
                      <a:pPr algn="ctr">
                        <a:lnSpc>
                          <a:spcPts val="950"/>
                        </a:lnSpc>
                        <a:spcBef>
                          <a:spcPts val="17"/>
                        </a:spcBef>
                      </a:pPr>
                      <a:endParaRPr sz="950" dirty="0"/>
                    </a:p>
                    <a:p>
                      <a:pPr algn="ctr">
                        <a:lnSpc>
                          <a:spcPts val="1000"/>
                        </a:lnSpc>
                      </a:pPr>
                      <a:endParaRPr sz="1000" dirty="0"/>
                    </a:p>
                    <a:p>
                      <a:pPr marL="5715" algn="ctr">
                        <a:lnSpc>
                          <a:spcPct val="100000"/>
                        </a:lnSpc>
                      </a:pPr>
                      <a:r>
                        <a:rPr sz="950" dirty="0"/>
                        <a:t>-</a:t>
                      </a:r>
                      <a:r>
                        <a:rPr sz="950" spc="-20" dirty="0"/>
                        <a:t> </a:t>
                      </a:r>
                      <a:r>
                        <a:rPr sz="950" dirty="0"/>
                        <a:t>-</a:t>
                      </a:r>
                    </a:p>
                    <a:p>
                      <a:pPr algn="ctr">
                        <a:lnSpc>
                          <a:spcPts val="650"/>
                        </a:lnSpc>
                        <a:spcBef>
                          <a:spcPts val="39"/>
                        </a:spcBef>
                      </a:pPr>
                      <a:endParaRPr sz="650" dirty="0"/>
                    </a:p>
                    <a:p>
                      <a:pPr algn="ctr">
                        <a:lnSpc>
                          <a:spcPts val="1000"/>
                        </a:lnSpc>
                      </a:pPr>
                      <a:endParaRPr sz="1000" dirty="0"/>
                    </a:p>
                    <a:p>
                      <a:pPr algn="ctr">
                        <a:lnSpc>
                          <a:spcPts val="1000"/>
                        </a:lnSpc>
                      </a:pPr>
                      <a:endParaRPr sz="1000" dirty="0"/>
                    </a:p>
                    <a:p>
                      <a:pPr algn="ctr">
                        <a:lnSpc>
                          <a:spcPts val="1000"/>
                        </a:lnSpc>
                      </a:pPr>
                      <a:endParaRPr sz="1000" dirty="0"/>
                    </a:p>
                    <a:p>
                      <a:pPr marL="34290" marR="22860" indent="-635" algn="ctr">
                        <a:lnSpc>
                          <a:spcPct val="85800"/>
                        </a:lnSpc>
                      </a:pPr>
                      <a:r>
                        <a:rPr sz="950" spc="-10" dirty="0"/>
                        <a:t>L</a:t>
                      </a:r>
                      <a:r>
                        <a:rPr sz="950" spc="-15" dirty="0"/>
                        <a:t>o</a:t>
                      </a:r>
                      <a:r>
                        <a:rPr sz="950" dirty="0"/>
                        <a:t>w</a:t>
                      </a:r>
                      <a:r>
                        <a:rPr sz="950" spc="-10" dirty="0"/>
                        <a:t> </a:t>
                      </a:r>
                      <a:r>
                        <a:rPr sz="950" dirty="0"/>
                        <a:t>E</a:t>
                      </a:r>
                      <a:r>
                        <a:rPr sz="950" spc="-80" dirty="0"/>
                        <a:t>f</a:t>
                      </a:r>
                      <a:r>
                        <a:rPr sz="950" spc="15" dirty="0"/>
                        <a:t>f</a:t>
                      </a:r>
                      <a:r>
                        <a:rPr sz="950" spc="-30" dirty="0"/>
                        <a:t>i</a:t>
                      </a:r>
                      <a:r>
                        <a:rPr sz="950" spc="5" dirty="0"/>
                        <a:t>c</a:t>
                      </a:r>
                      <a:r>
                        <a:rPr sz="950" spc="-5" dirty="0"/>
                        <a:t>i</a:t>
                      </a:r>
                      <a:r>
                        <a:rPr sz="950" spc="5" dirty="0"/>
                        <a:t>e</a:t>
                      </a:r>
                      <a:r>
                        <a:rPr sz="950" dirty="0"/>
                        <a:t>n</a:t>
                      </a:r>
                      <a:r>
                        <a:rPr sz="950" spc="5" dirty="0"/>
                        <a:t>c</a:t>
                      </a:r>
                      <a:r>
                        <a:rPr sz="950" dirty="0"/>
                        <a:t>y E</a:t>
                      </a:r>
                      <a:r>
                        <a:rPr sz="950" spc="5" dirty="0"/>
                        <a:t>c</a:t>
                      </a:r>
                      <a:r>
                        <a:rPr sz="950" spc="-15" dirty="0"/>
                        <a:t>o</a:t>
                      </a:r>
                      <a:r>
                        <a:rPr sz="950" spc="-5" dirty="0"/>
                        <a:t>s</a:t>
                      </a:r>
                      <a:r>
                        <a:rPr sz="950" spc="-85" dirty="0"/>
                        <a:t>y</a:t>
                      </a:r>
                      <a:r>
                        <a:rPr sz="950" spc="10" dirty="0"/>
                        <a:t>s</a:t>
                      </a:r>
                      <a:r>
                        <a:rPr sz="950" spc="-5" dirty="0"/>
                        <a:t>t</a:t>
                      </a:r>
                      <a:r>
                        <a:rPr sz="950" spc="-45" dirty="0"/>
                        <a:t>e</a:t>
                      </a:r>
                      <a:r>
                        <a:rPr sz="950" dirty="0"/>
                        <a:t>m </a:t>
                      </a:r>
                      <a:r>
                        <a:rPr sz="950" spc="-5" dirty="0"/>
                        <a:t>C</a:t>
                      </a:r>
                      <a:r>
                        <a:rPr sz="950" dirty="0"/>
                        <a:t>h</a:t>
                      </a:r>
                      <a:r>
                        <a:rPr sz="950" spc="5" dirty="0"/>
                        <a:t>a</a:t>
                      </a:r>
                      <a:r>
                        <a:rPr sz="950" dirty="0"/>
                        <a:t>n</a:t>
                      </a:r>
                      <a:r>
                        <a:rPr sz="950" spc="-15" dirty="0"/>
                        <a:t>g</a:t>
                      </a:r>
                      <a:r>
                        <a:rPr sz="950" dirty="0"/>
                        <a:t>e</a:t>
                      </a:r>
                    </a:p>
                    <a:p>
                      <a:pPr algn="ctr">
                        <a:lnSpc>
                          <a:spcPts val="950"/>
                        </a:lnSpc>
                        <a:spcBef>
                          <a:spcPts val="34"/>
                        </a:spcBef>
                      </a:pPr>
                      <a:endParaRPr sz="950" dirty="0"/>
                    </a:p>
                    <a:p>
                      <a:pPr marL="5715" algn="ctr">
                        <a:lnSpc>
                          <a:spcPct val="100000"/>
                        </a:lnSpc>
                      </a:pPr>
                      <a:r>
                        <a:rPr sz="950" dirty="0"/>
                        <a:t>-</a:t>
                      </a:r>
                      <a:r>
                        <a:rPr sz="950" spc="-20" dirty="0"/>
                        <a:t> </a:t>
                      </a:r>
                      <a:r>
                        <a:rPr sz="950" dirty="0"/>
                        <a:t>-</a:t>
                      </a:r>
                    </a:p>
                    <a:p>
                      <a:pPr algn="ctr">
                        <a:lnSpc>
                          <a:spcPts val="1000"/>
                        </a:lnSpc>
                      </a:pPr>
                      <a:endParaRPr sz="1000" dirty="0"/>
                    </a:p>
                    <a:p>
                      <a:pPr algn="ctr">
                        <a:lnSpc>
                          <a:spcPts val="1100"/>
                        </a:lnSpc>
                        <a:spcBef>
                          <a:spcPts val="47"/>
                        </a:spcBef>
                      </a:pPr>
                      <a:endParaRPr sz="1100" dirty="0"/>
                    </a:p>
                    <a:p>
                      <a:pPr marL="76835" marR="106680" indent="-43180" algn="ctr">
                        <a:lnSpc>
                          <a:spcPct val="85300"/>
                        </a:lnSpc>
                      </a:pPr>
                      <a:r>
                        <a:rPr sz="950" spc="-20" dirty="0"/>
                        <a:t>W</a:t>
                      </a:r>
                      <a:r>
                        <a:rPr sz="950" spc="-45" dirty="0"/>
                        <a:t>a</a:t>
                      </a:r>
                      <a:r>
                        <a:rPr sz="950" spc="5" dirty="0"/>
                        <a:t>te</a:t>
                      </a:r>
                      <a:r>
                        <a:rPr sz="950" dirty="0"/>
                        <a:t>r</a:t>
                      </a:r>
                      <a:r>
                        <a:rPr sz="950" spc="5" dirty="0"/>
                        <a:t> </a:t>
                      </a:r>
                      <a:r>
                        <a:rPr sz="950" spc="10" dirty="0"/>
                        <a:t>T</a:t>
                      </a:r>
                      <a:r>
                        <a:rPr sz="950" spc="-95" dirty="0"/>
                        <a:t>r</a:t>
                      </a:r>
                      <a:r>
                        <a:rPr sz="950" spc="5" dirty="0"/>
                        <a:t>ea</a:t>
                      </a:r>
                      <a:r>
                        <a:rPr sz="950" spc="-65" dirty="0"/>
                        <a:t>t</a:t>
                      </a:r>
                      <a:r>
                        <a:rPr sz="950" dirty="0"/>
                        <a:t>­ </a:t>
                      </a:r>
                      <a:r>
                        <a:rPr sz="950" spc="-15" dirty="0"/>
                        <a:t>m</a:t>
                      </a:r>
                      <a:r>
                        <a:rPr sz="950" spc="5" dirty="0"/>
                        <a:t>e</a:t>
                      </a:r>
                      <a:r>
                        <a:rPr sz="950" spc="-60" dirty="0"/>
                        <a:t>n</a:t>
                      </a:r>
                      <a:r>
                        <a:rPr sz="950" dirty="0"/>
                        <a:t>t</a:t>
                      </a:r>
                      <a:r>
                        <a:rPr sz="950" spc="10" dirty="0"/>
                        <a:t> </a:t>
                      </a:r>
                      <a:r>
                        <a:rPr sz="950" spc="-5" dirty="0"/>
                        <a:t>C</a:t>
                      </a:r>
                      <a:r>
                        <a:rPr sz="950" dirty="0"/>
                        <a:t>h</a:t>
                      </a:r>
                      <a:r>
                        <a:rPr sz="950" spc="-70" dirty="0"/>
                        <a:t>e</a:t>
                      </a:r>
                      <a:r>
                        <a:rPr sz="950" spc="-15" dirty="0"/>
                        <a:t>mi</a:t>
                      </a:r>
                      <a:r>
                        <a:rPr sz="950" dirty="0"/>
                        <a:t>­ </a:t>
                      </a:r>
                      <a:r>
                        <a:rPr sz="950" spc="-20" dirty="0"/>
                        <a:t>c</a:t>
                      </a:r>
                      <a:r>
                        <a:rPr sz="950" spc="-10" dirty="0"/>
                        <a:t>a</a:t>
                      </a:r>
                      <a:r>
                        <a:rPr sz="950" spc="-5" dirty="0"/>
                        <a:t>l</a:t>
                      </a:r>
                      <a:r>
                        <a:rPr sz="950" dirty="0"/>
                        <a:t>s</a:t>
                      </a:r>
                    </a:p>
                    <a:p>
                      <a:pPr algn="ctr">
                        <a:lnSpc>
                          <a:spcPts val="950"/>
                        </a:lnSpc>
                        <a:spcBef>
                          <a:spcPts val="45"/>
                        </a:spcBef>
                      </a:pPr>
                      <a:endParaRPr sz="950" dirty="0"/>
                    </a:p>
                    <a:p>
                      <a:pPr marL="34290" algn="ctr">
                        <a:lnSpc>
                          <a:spcPts val="1140"/>
                        </a:lnSpc>
                      </a:pPr>
                      <a:r>
                        <a:rPr sz="950" spc="5" dirty="0"/>
                        <a:t>P</a:t>
                      </a:r>
                      <a:r>
                        <a:rPr sz="950" spc="-15" dirty="0"/>
                        <a:t>oo</a:t>
                      </a:r>
                      <a:r>
                        <a:rPr sz="950" dirty="0"/>
                        <a:t>r</a:t>
                      </a:r>
                    </a:p>
                    <a:p>
                      <a:pPr marL="34290" algn="ctr">
                        <a:lnSpc>
                          <a:spcPts val="960"/>
                        </a:lnSpc>
                      </a:pPr>
                      <a:r>
                        <a:rPr sz="950" spc="-10" dirty="0"/>
                        <a:t>L</a:t>
                      </a:r>
                      <a:r>
                        <a:rPr sz="950" spc="5" dirty="0"/>
                        <a:t>a</a:t>
                      </a:r>
                      <a:r>
                        <a:rPr sz="950" dirty="0"/>
                        <a:t>r</a:t>
                      </a:r>
                      <a:r>
                        <a:rPr sz="950" spc="-75" dirty="0"/>
                        <a:t>g</a:t>
                      </a:r>
                      <a:r>
                        <a:rPr sz="950" dirty="0"/>
                        <a:t>e</a:t>
                      </a:r>
                      <a:r>
                        <a:rPr sz="950" spc="5" dirty="0"/>
                        <a:t> </a:t>
                      </a:r>
                      <a:r>
                        <a:rPr sz="950" dirty="0"/>
                        <a:t>A</a:t>
                      </a:r>
                      <a:r>
                        <a:rPr sz="950" spc="-60" dirty="0"/>
                        <a:t>r</a:t>
                      </a:r>
                      <a:r>
                        <a:rPr sz="950" spc="5" dirty="0"/>
                        <a:t>e</a:t>
                      </a:r>
                      <a:r>
                        <a:rPr sz="950" dirty="0"/>
                        <a:t>a</a:t>
                      </a:r>
                    </a:p>
                    <a:p>
                      <a:pPr algn="ctr">
                        <a:lnSpc>
                          <a:spcPts val="950"/>
                        </a:lnSpc>
                        <a:spcBef>
                          <a:spcPts val="42"/>
                        </a:spcBef>
                      </a:pPr>
                      <a:endParaRPr sz="950" dirty="0"/>
                    </a:p>
                    <a:p>
                      <a:pPr algn="ctr">
                        <a:lnSpc>
                          <a:spcPts val="1000"/>
                        </a:lnSpc>
                      </a:pPr>
                      <a:endParaRPr sz="1000" dirty="0"/>
                    </a:p>
                    <a:p>
                      <a:pPr marL="34290" algn="ctr">
                        <a:lnSpc>
                          <a:spcPct val="100000"/>
                        </a:lnSpc>
                      </a:pPr>
                      <a:r>
                        <a:rPr sz="950" spc="-5" dirty="0"/>
                        <a:t>S</a:t>
                      </a:r>
                      <a:r>
                        <a:rPr sz="950" dirty="0"/>
                        <a:t>p</a:t>
                      </a:r>
                      <a:r>
                        <a:rPr sz="950" spc="5" dirty="0"/>
                        <a:t>e</a:t>
                      </a:r>
                      <a:r>
                        <a:rPr sz="950" dirty="0"/>
                        <a:t>nt</a:t>
                      </a:r>
                      <a:r>
                        <a:rPr sz="950" spc="-85" dirty="0"/>
                        <a:t> </a:t>
                      </a:r>
                      <a:r>
                        <a:rPr sz="950" spc="-5" dirty="0"/>
                        <a:t>C</a:t>
                      </a:r>
                      <a:r>
                        <a:rPr sz="950" spc="-30" dirty="0"/>
                        <a:t>e</a:t>
                      </a:r>
                      <a:r>
                        <a:rPr sz="950" spc="-5" dirty="0"/>
                        <a:t>ll</a:t>
                      </a:r>
                      <a:r>
                        <a:rPr sz="950" dirty="0"/>
                        <a:t>s</a:t>
                      </a:r>
                    </a:p>
                    <a:p>
                      <a:pPr algn="ctr">
                        <a:lnSpc>
                          <a:spcPts val="1000"/>
                        </a:lnSpc>
                      </a:pPr>
                      <a:endParaRPr sz="1000" dirty="0"/>
                    </a:p>
                    <a:p>
                      <a:pPr algn="ctr">
                        <a:lnSpc>
                          <a:spcPts val="1000"/>
                        </a:lnSpc>
                      </a:pPr>
                      <a:endParaRPr sz="1000" dirty="0"/>
                    </a:p>
                    <a:p>
                      <a:pPr algn="ctr">
                        <a:lnSpc>
                          <a:spcPts val="1000"/>
                        </a:lnSpc>
                      </a:pPr>
                      <a:endParaRPr sz="1000" dirty="0"/>
                    </a:p>
                    <a:p>
                      <a:pPr algn="ctr">
                        <a:lnSpc>
                          <a:spcPts val="1000"/>
                        </a:lnSpc>
                        <a:spcBef>
                          <a:spcPts val="74"/>
                        </a:spcBef>
                      </a:pPr>
                      <a:endParaRPr sz="1000" dirty="0"/>
                    </a:p>
                    <a:p>
                      <a:pPr marL="76835" marR="156845" indent="-43180" algn="ctr">
                        <a:lnSpc>
                          <a:spcPts val="969"/>
                        </a:lnSpc>
                      </a:pPr>
                      <a:r>
                        <a:rPr sz="950" spc="-5" dirty="0"/>
                        <a:t>C</a:t>
                      </a:r>
                      <a:r>
                        <a:rPr sz="950" spc="-15" dirty="0"/>
                        <a:t>o</a:t>
                      </a:r>
                      <a:r>
                        <a:rPr sz="950" dirty="0"/>
                        <a:t>n</a:t>
                      </a:r>
                      <a:r>
                        <a:rPr sz="950" spc="-5" dirty="0"/>
                        <a:t>st</a:t>
                      </a:r>
                      <a:r>
                        <a:rPr sz="950" dirty="0"/>
                        <a:t>r</a:t>
                      </a:r>
                      <a:r>
                        <a:rPr sz="950" spc="-95" dirty="0"/>
                        <a:t>u</a:t>
                      </a:r>
                      <a:r>
                        <a:rPr sz="950" spc="5" dirty="0"/>
                        <a:t>c</a:t>
                      </a:r>
                      <a:r>
                        <a:rPr sz="950" spc="-5" dirty="0"/>
                        <a:t>ti</a:t>
                      </a:r>
                      <a:r>
                        <a:rPr sz="950" spc="-15" dirty="0"/>
                        <a:t>o</a:t>
                      </a:r>
                      <a:r>
                        <a:rPr sz="950" dirty="0"/>
                        <a:t>n A</a:t>
                      </a:r>
                      <a:r>
                        <a:rPr sz="950" spc="-55" dirty="0"/>
                        <a:t>c</a:t>
                      </a:r>
                      <a:r>
                        <a:rPr sz="950" spc="5" dirty="0"/>
                        <a:t>c</a:t>
                      </a:r>
                      <a:r>
                        <a:rPr sz="950" spc="-5" dirty="0"/>
                        <a:t>i</a:t>
                      </a:r>
                      <a:r>
                        <a:rPr sz="950" dirty="0"/>
                        <a:t>d</a:t>
                      </a:r>
                      <a:r>
                        <a:rPr sz="950" spc="5" dirty="0"/>
                        <a:t>e</a:t>
                      </a:r>
                      <a:r>
                        <a:rPr sz="950" spc="-75" dirty="0"/>
                        <a:t>n</a:t>
                      </a:r>
                      <a:r>
                        <a:rPr sz="950" spc="-5" dirty="0"/>
                        <a:t>t</a:t>
                      </a:r>
                      <a:r>
                        <a:rPr sz="950" dirty="0"/>
                        <a:t>s</a:t>
                      </a:r>
                    </a:p>
                    <a:p>
                      <a:pPr algn="ctr">
                        <a:lnSpc>
                          <a:spcPts val="950"/>
                        </a:lnSpc>
                        <a:spcBef>
                          <a:spcPts val="13"/>
                        </a:spcBef>
                      </a:pPr>
                      <a:endParaRPr sz="950" dirty="0"/>
                    </a:p>
                    <a:p>
                      <a:pPr algn="ctr">
                        <a:lnSpc>
                          <a:spcPts val="1000"/>
                        </a:lnSpc>
                      </a:pPr>
                      <a:endParaRPr sz="1000" dirty="0"/>
                    </a:p>
                    <a:p>
                      <a:pPr marL="34290" algn="ctr">
                        <a:lnSpc>
                          <a:spcPct val="100000"/>
                        </a:lnSpc>
                      </a:pPr>
                      <a:r>
                        <a:rPr sz="950" spc="-5" dirty="0"/>
                        <a:t>Fi</a:t>
                      </a:r>
                      <a:r>
                        <a:rPr sz="950" dirty="0"/>
                        <a:t>re</a:t>
                      </a:r>
                      <a:endParaRPr sz="950" dirty="0">
                        <a:solidFill>
                          <a:srgbClr val="0070C0"/>
                        </a:solidFill>
                        <a:latin typeface="Times New Roman"/>
                        <a:cs typeface="Times New Roman"/>
                      </a:endParaRPr>
                    </a:p>
                  </a:txBody>
                  <a:tcPr marL="0" marR="0" marT="0" marB="0"/>
                </a:tc>
                <a:tc>
                  <a:txBody>
                    <a:bodyPr/>
                    <a:lstStyle/>
                    <a:p>
                      <a:pPr marL="2540" algn="ctr">
                        <a:lnSpc>
                          <a:spcPct val="100000"/>
                        </a:lnSpc>
                      </a:pPr>
                      <a:r>
                        <a:rPr sz="950" dirty="0"/>
                        <a:t>-</a:t>
                      </a:r>
                      <a:r>
                        <a:rPr sz="950" spc="-20" dirty="0"/>
                        <a:t> </a:t>
                      </a:r>
                      <a:r>
                        <a:rPr sz="950" dirty="0"/>
                        <a:t>-</a:t>
                      </a:r>
                      <a:endParaRPr sz="950"/>
                    </a:p>
                    <a:p>
                      <a:pPr>
                        <a:lnSpc>
                          <a:spcPts val="900"/>
                        </a:lnSpc>
                        <a:spcBef>
                          <a:spcPts val="40"/>
                        </a:spcBef>
                      </a:pPr>
                      <a:endParaRPr sz="900"/>
                    </a:p>
                    <a:p>
                      <a:pPr>
                        <a:lnSpc>
                          <a:spcPts val="1000"/>
                        </a:lnSpc>
                      </a:pPr>
                      <a:endParaRPr sz="1000"/>
                    </a:p>
                    <a:p>
                      <a:pPr>
                        <a:lnSpc>
                          <a:spcPts val="1000"/>
                        </a:lnSpc>
                      </a:pPr>
                      <a:endParaRPr sz="1000"/>
                    </a:p>
                    <a:p>
                      <a:pPr marL="2540" algn="ctr">
                        <a:lnSpc>
                          <a:spcPct val="100000"/>
                        </a:lnSpc>
                      </a:pPr>
                      <a:r>
                        <a:rPr sz="950" dirty="0"/>
                        <a:t>-</a:t>
                      </a:r>
                      <a:r>
                        <a:rPr sz="950" spc="-20" dirty="0"/>
                        <a:t> </a:t>
                      </a:r>
                      <a:r>
                        <a:rPr sz="950" dirty="0"/>
                        <a:t>-</a:t>
                      </a:r>
                      <a:endParaRPr sz="950"/>
                    </a:p>
                    <a:p>
                      <a:pPr>
                        <a:lnSpc>
                          <a:spcPts val="950"/>
                        </a:lnSpc>
                        <a:spcBef>
                          <a:spcPts val="17"/>
                        </a:spcBef>
                      </a:pPr>
                      <a:endParaRPr sz="950"/>
                    </a:p>
                    <a:p>
                      <a:pPr>
                        <a:lnSpc>
                          <a:spcPts val="1000"/>
                        </a:lnSpc>
                      </a:pPr>
                      <a:endParaRPr sz="1000"/>
                    </a:p>
                    <a:p>
                      <a:pPr marL="2540" algn="ctr">
                        <a:lnSpc>
                          <a:spcPct val="100000"/>
                        </a:lnSpc>
                      </a:pPr>
                      <a:r>
                        <a:rPr sz="950" dirty="0"/>
                        <a:t>-</a:t>
                      </a:r>
                      <a:r>
                        <a:rPr sz="950" spc="-20" dirty="0"/>
                        <a:t> </a:t>
                      </a:r>
                      <a:r>
                        <a:rPr sz="950" dirty="0"/>
                        <a:t>-</a:t>
                      </a:r>
                      <a:endParaRPr sz="950"/>
                    </a:p>
                    <a:p>
                      <a:pPr>
                        <a:lnSpc>
                          <a:spcPts val="700"/>
                        </a:lnSpc>
                        <a:spcBef>
                          <a:spcPts val="1"/>
                        </a:spcBef>
                      </a:pPr>
                      <a:endParaRPr sz="700"/>
                    </a:p>
                    <a:p>
                      <a:pPr>
                        <a:lnSpc>
                          <a:spcPts val="1000"/>
                        </a:lnSpc>
                      </a:pPr>
                      <a:endParaRPr sz="1000"/>
                    </a:p>
                    <a:p>
                      <a:pPr>
                        <a:lnSpc>
                          <a:spcPts val="1000"/>
                        </a:lnSpc>
                      </a:pPr>
                      <a:endParaRPr sz="1000"/>
                    </a:p>
                    <a:p>
                      <a:pPr>
                        <a:lnSpc>
                          <a:spcPts val="1000"/>
                        </a:lnSpc>
                      </a:pPr>
                      <a:endParaRPr sz="1000"/>
                    </a:p>
                    <a:p>
                      <a:pPr marL="74295" marR="258445" indent="-43180">
                        <a:lnSpc>
                          <a:spcPts val="969"/>
                        </a:lnSpc>
                      </a:pPr>
                      <a:r>
                        <a:rPr sz="950" dirty="0"/>
                        <a:t>E</a:t>
                      </a:r>
                      <a:r>
                        <a:rPr sz="950" spc="5" dirty="0"/>
                        <a:t>c</a:t>
                      </a:r>
                      <a:r>
                        <a:rPr sz="950" spc="-15" dirty="0"/>
                        <a:t>o</a:t>
                      </a:r>
                      <a:r>
                        <a:rPr sz="950" spc="-5" dirty="0"/>
                        <a:t>s</a:t>
                      </a:r>
                      <a:r>
                        <a:rPr sz="950" spc="-85" dirty="0"/>
                        <a:t>y</a:t>
                      </a:r>
                      <a:r>
                        <a:rPr sz="950" spc="10" dirty="0"/>
                        <a:t>s</a:t>
                      </a:r>
                      <a:r>
                        <a:rPr sz="950" spc="-5" dirty="0"/>
                        <a:t>t</a:t>
                      </a:r>
                      <a:r>
                        <a:rPr sz="950" spc="-45" dirty="0"/>
                        <a:t>e</a:t>
                      </a:r>
                      <a:r>
                        <a:rPr sz="950" dirty="0"/>
                        <a:t>m </a:t>
                      </a:r>
                      <a:r>
                        <a:rPr sz="950" spc="-5" dirty="0"/>
                        <a:t>C</a:t>
                      </a:r>
                      <a:r>
                        <a:rPr sz="950" dirty="0"/>
                        <a:t>h</a:t>
                      </a:r>
                      <a:r>
                        <a:rPr sz="950" spc="5" dirty="0"/>
                        <a:t>a</a:t>
                      </a:r>
                      <a:r>
                        <a:rPr sz="950" dirty="0"/>
                        <a:t>n</a:t>
                      </a:r>
                      <a:r>
                        <a:rPr sz="950" spc="-15" dirty="0"/>
                        <a:t>g</a:t>
                      </a:r>
                      <a:r>
                        <a:rPr sz="950" dirty="0"/>
                        <a:t>e</a:t>
                      </a:r>
                      <a:endParaRPr sz="950"/>
                    </a:p>
                    <a:p>
                      <a:pPr>
                        <a:lnSpc>
                          <a:spcPts val="950"/>
                        </a:lnSpc>
                        <a:spcBef>
                          <a:spcPts val="14"/>
                        </a:spcBef>
                      </a:pPr>
                      <a:endParaRPr sz="950"/>
                    </a:p>
                    <a:p>
                      <a:pPr>
                        <a:lnSpc>
                          <a:spcPts val="1000"/>
                        </a:lnSpc>
                      </a:pPr>
                      <a:endParaRPr sz="1000"/>
                    </a:p>
                    <a:p>
                      <a:pPr marL="2540" algn="ctr">
                        <a:lnSpc>
                          <a:spcPct val="100000"/>
                        </a:lnSpc>
                      </a:pPr>
                      <a:r>
                        <a:rPr sz="950" dirty="0"/>
                        <a:t>-</a:t>
                      </a:r>
                      <a:r>
                        <a:rPr sz="950" spc="-20" dirty="0"/>
                        <a:t> </a:t>
                      </a:r>
                      <a:r>
                        <a:rPr sz="950" dirty="0"/>
                        <a:t>-</a:t>
                      </a:r>
                      <a:endParaRPr sz="950"/>
                    </a:p>
                    <a:p>
                      <a:pPr>
                        <a:lnSpc>
                          <a:spcPts val="1000"/>
                        </a:lnSpc>
                      </a:pPr>
                      <a:endParaRPr sz="1000"/>
                    </a:p>
                    <a:p>
                      <a:pPr>
                        <a:lnSpc>
                          <a:spcPts val="1100"/>
                        </a:lnSpc>
                        <a:spcBef>
                          <a:spcPts val="47"/>
                        </a:spcBef>
                      </a:pPr>
                      <a:endParaRPr sz="1100"/>
                    </a:p>
                    <a:p>
                      <a:pPr marL="73660" marR="106680" indent="-43180">
                        <a:lnSpc>
                          <a:spcPct val="85300"/>
                        </a:lnSpc>
                      </a:pPr>
                      <a:r>
                        <a:rPr sz="950" spc="-20" dirty="0"/>
                        <a:t>W</a:t>
                      </a:r>
                      <a:r>
                        <a:rPr sz="950" spc="-45" dirty="0"/>
                        <a:t>a</a:t>
                      </a:r>
                      <a:r>
                        <a:rPr sz="950" spc="5" dirty="0"/>
                        <a:t>te</a:t>
                      </a:r>
                      <a:r>
                        <a:rPr sz="950" dirty="0"/>
                        <a:t>r</a:t>
                      </a:r>
                      <a:r>
                        <a:rPr sz="950" spc="5" dirty="0"/>
                        <a:t> </a:t>
                      </a:r>
                      <a:r>
                        <a:rPr sz="950" spc="10" dirty="0"/>
                        <a:t>T</a:t>
                      </a:r>
                      <a:r>
                        <a:rPr sz="950" spc="-95" dirty="0"/>
                        <a:t>r</a:t>
                      </a:r>
                      <a:r>
                        <a:rPr sz="950" spc="5" dirty="0"/>
                        <a:t>ea</a:t>
                      </a:r>
                      <a:r>
                        <a:rPr sz="950" spc="-65" dirty="0"/>
                        <a:t>t</a:t>
                      </a:r>
                      <a:r>
                        <a:rPr sz="950" dirty="0"/>
                        <a:t>­ </a:t>
                      </a:r>
                      <a:r>
                        <a:rPr sz="950" spc="-15" dirty="0"/>
                        <a:t>m</a:t>
                      </a:r>
                      <a:r>
                        <a:rPr sz="950" spc="5" dirty="0"/>
                        <a:t>e</a:t>
                      </a:r>
                      <a:r>
                        <a:rPr sz="950" spc="-60" dirty="0"/>
                        <a:t>n</a:t>
                      </a:r>
                      <a:r>
                        <a:rPr sz="950" dirty="0"/>
                        <a:t>t</a:t>
                      </a:r>
                      <a:r>
                        <a:rPr sz="950" spc="10" dirty="0"/>
                        <a:t> </a:t>
                      </a:r>
                      <a:r>
                        <a:rPr sz="950" spc="-5" dirty="0"/>
                        <a:t>C</a:t>
                      </a:r>
                      <a:r>
                        <a:rPr sz="950" dirty="0"/>
                        <a:t>h</a:t>
                      </a:r>
                      <a:r>
                        <a:rPr sz="950" spc="-70" dirty="0"/>
                        <a:t>e</a:t>
                      </a:r>
                      <a:r>
                        <a:rPr sz="950" spc="-15" dirty="0"/>
                        <a:t>mi</a:t>
                      </a:r>
                      <a:r>
                        <a:rPr sz="950" dirty="0"/>
                        <a:t>­ </a:t>
                      </a:r>
                      <a:r>
                        <a:rPr sz="950" spc="-20" dirty="0"/>
                        <a:t>c</a:t>
                      </a:r>
                      <a:r>
                        <a:rPr sz="950" spc="-10" dirty="0"/>
                        <a:t>a</a:t>
                      </a:r>
                      <a:r>
                        <a:rPr sz="950" spc="-5" dirty="0"/>
                        <a:t>l</a:t>
                      </a:r>
                      <a:r>
                        <a:rPr sz="950" dirty="0"/>
                        <a:t>s</a:t>
                      </a:r>
                      <a:endParaRPr sz="950"/>
                    </a:p>
                    <a:p>
                      <a:pPr>
                        <a:lnSpc>
                          <a:spcPts val="950"/>
                        </a:lnSpc>
                        <a:spcBef>
                          <a:spcPts val="45"/>
                        </a:spcBef>
                      </a:pPr>
                      <a:endParaRPr sz="950"/>
                    </a:p>
                    <a:p>
                      <a:pPr marL="31115">
                        <a:lnSpc>
                          <a:spcPts val="1140"/>
                        </a:lnSpc>
                      </a:pPr>
                      <a:r>
                        <a:rPr sz="950" spc="5" dirty="0"/>
                        <a:t>P</a:t>
                      </a:r>
                      <a:r>
                        <a:rPr sz="950" spc="-15" dirty="0"/>
                        <a:t>oo</a:t>
                      </a:r>
                      <a:r>
                        <a:rPr sz="950" dirty="0"/>
                        <a:t>r</a:t>
                      </a:r>
                      <a:endParaRPr sz="950"/>
                    </a:p>
                    <a:p>
                      <a:pPr marL="31115">
                        <a:lnSpc>
                          <a:spcPts val="960"/>
                        </a:lnSpc>
                      </a:pPr>
                      <a:r>
                        <a:rPr sz="950" spc="-10" dirty="0"/>
                        <a:t>L</a:t>
                      </a:r>
                      <a:r>
                        <a:rPr sz="950" spc="5" dirty="0"/>
                        <a:t>a</a:t>
                      </a:r>
                      <a:r>
                        <a:rPr sz="950" dirty="0"/>
                        <a:t>r</a:t>
                      </a:r>
                      <a:r>
                        <a:rPr sz="950" spc="-75" dirty="0"/>
                        <a:t>g</a:t>
                      </a:r>
                      <a:r>
                        <a:rPr sz="950" dirty="0"/>
                        <a:t>e</a:t>
                      </a:r>
                      <a:r>
                        <a:rPr sz="950" spc="5" dirty="0"/>
                        <a:t> </a:t>
                      </a:r>
                      <a:r>
                        <a:rPr sz="950" dirty="0"/>
                        <a:t>A</a:t>
                      </a:r>
                      <a:r>
                        <a:rPr sz="950" spc="-60" dirty="0"/>
                        <a:t>r</a:t>
                      </a:r>
                      <a:r>
                        <a:rPr sz="950" spc="5" dirty="0"/>
                        <a:t>e</a:t>
                      </a:r>
                      <a:r>
                        <a:rPr sz="950" dirty="0"/>
                        <a:t>a</a:t>
                      </a:r>
                      <a:endParaRPr sz="950"/>
                    </a:p>
                    <a:p>
                      <a:pPr>
                        <a:lnSpc>
                          <a:spcPts val="950"/>
                        </a:lnSpc>
                        <a:spcBef>
                          <a:spcPts val="42"/>
                        </a:spcBef>
                      </a:pPr>
                      <a:endParaRPr sz="950"/>
                    </a:p>
                    <a:p>
                      <a:pPr>
                        <a:lnSpc>
                          <a:spcPts val="1000"/>
                        </a:lnSpc>
                      </a:pPr>
                      <a:endParaRPr sz="1000"/>
                    </a:p>
                    <a:p>
                      <a:pPr marL="2540" algn="ctr">
                        <a:lnSpc>
                          <a:spcPct val="100000"/>
                        </a:lnSpc>
                      </a:pPr>
                      <a:r>
                        <a:rPr sz="950" dirty="0"/>
                        <a:t>-</a:t>
                      </a:r>
                      <a:r>
                        <a:rPr sz="950" spc="-20" dirty="0"/>
                        <a:t> </a:t>
                      </a:r>
                      <a:r>
                        <a:rPr sz="950" dirty="0"/>
                        <a:t>-</a:t>
                      </a:r>
                      <a:endParaRPr sz="950"/>
                    </a:p>
                    <a:p>
                      <a:pPr>
                        <a:lnSpc>
                          <a:spcPts val="900"/>
                        </a:lnSpc>
                        <a:spcBef>
                          <a:spcPts val="0"/>
                        </a:spcBef>
                      </a:pPr>
                      <a:endParaRPr sz="900"/>
                    </a:p>
                    <a:p>
                      <a:pPr>
                        <a:lnSpc>
                          <a:spcPts val="1000"/>
                        </a:lnSpc>
                      </a:pPr>
                      <a:endParaRPr sz="1000"/>
                    </a:p>
                    <a:p>
                      <a:pPr>
                        <a:lnSpc>
                          <a:spcPts val="1000"/>
                        </a:lnSpc>
                      </a:pPr>
                      <a:endParaRPr sz="1000"/>
                    </a:p>
                    <a:p>
                      <a:pPr>
                        <a:lnSpc>
                          <a:spcPts val="1000"/>
                        </a:lnSpc>
                      </a:pPr>
                      <a:endParaRPr sz="1000"/>
                    </a:p>
                    <a:p>
                      <a:pPr marL="2540" algn="ctr">
                        <a:lnSpc>
                          <a:spcPct val="100000"/>
                        </a:lnSpc>
                      </a:pPr>
                      <a:r>
                        <a:rPr sz="950" dirty="0"/>
                        <a:t>-</a:t>
                      </a:r>
                      <a:r>
                        <a:rPr sz="950" spc="-20" dirty="0"/>
                        <a:t> </a:t>
                      </a:r>
                      <a:r>
                        <a:rPr sz="950" dirty="0"/>
                        <a:t>-</a:t>
                      </a:r>
                      <a:endParaRPr sz="950"/>
                    </a:p>
                    <a:p>
                      <a:pPr>
                        <a:lnSpc>
                          <a:spcPts val="900"/>
                        </a:lnSpc>
                        <a:spcBef>
                          <a:spcPts val="39"/>
                        </a:spcBef>
                      </a:pPr>
                      <a:endParaRPr sz="900"/>
                    </a:p>
                    <a:p>
                      <a:pPr>
                        <a:lnSpc>
                          <a:spcPts val="1000"/>
                        </a:lnSpc>
                      </a:pPr>
                      <a:endParaRPr sz="1000"/>
                    </a:p>
                    <a:p>
                      <a:pPr>
                        <a:lnSpc>
                          <a:spcPts val="1000"/>
                        </a:lnSpc>
                      </a:pPr>
                      <a:endParaRPr sz="1000"/>
                    </a:p>
                    <a:p>
                      <a:pPr marL="2540" algn="ctr">
                        <a:lnSpc>
                          <a:spcPct val="100000"/>
                        </a:lnSpc>
                      </a:pPr>
                      <a:r>
                        <a:rPr sz="950" dirty="0"/>
                        <a:t>-</a:t>
                      </a:r>
                      <a:r>
                        <a:rPr sz="950" spc="-20" dirty="0"/>
                        <a:t> </a:t>
                      </a:r>
                      <a:r>
                        <a:rPr sz="950" dirty="0"/>
                        <a:t>-</a:t>
                      </a:r>
                      <a:endParaRPr sz="950">
                        <a:solidFill>
                          <a:srgbClr val="0070C0"/>
                        </a:solidFill>
                        <a:latin typeface="Times New Roman"/>
                        <a:cs typeface="Times New Roman"/>
                      </a:endParaRPr>
                    </a:p>
                  </a:txBody>
                  <a:tcPr marL="0" marR="0" marT="0" marB="0"/>
                </a:tc>
                <a:tc>
                  <a:txBody>
                    <a:bodyPr/>
                    <a:lstStyle/>
                    <a:p>
                      <a:pPr marL="5715" algn="ctr">
                        <a:lnSpc>
                          <a:spcPct val="100000"/>
                        </a:lnSpc>
                      </a:pPr>
                      <a:r>
                        <a:rPr sz="950" dirty="0"/>
                        <a:t>-</a:t>
                      </a:r>
                      <a:r>
                        <a:rPr sz="950" spc="-20" dirty="0"/>
                        <a:t> </a:t>
                      </a:r>
                      <a:r>
                        <a:rPr sz="950" dirty="0"/>
                        <a:t>-</a:t>
                      </a:r>
                      <a:endParaRPr sz="950"/>
                    </a:p>
                    <a:p>
                      <a:pPr>
                        <a:lnSpc>
                          <a:spcPts val="900"/>
                        </a:lnSpc>
                        <a:spcBef>
                          <a:spcPts val="40"/>
                        </a:spcBef>
                      </a:pPr>
                      <a:endParaRPr sz="900"/>
                    </a:p>
                    <a:p>
                      <a:pPr>
                        <a:lnSpc>
                          <a:spcPts val="1000"/>
                        </a:lnSpc>
                      </a:pPr>
                      <a:endParaRPr sz="1000"/>
                    </a:p>
                    <a:p>
                      <a:pPr>
                        <a:lnSpc>
                          <a:spcPts val="1000"/>
                        </a:lnSpc>
                      </a:pPr>
                      <a:endParaRPr sz="1000"/>
                    </a:p>
                    <a:p>
                      <a:pPr marL="5715" algn="ctr">
                        <a:lnSpc>
                          <a:spcPct val="100000"/>
                        </a:lnSpc>
                      </a:pPr>
                      <a:r>
                        <a:rPr sz="950" dirty="0"/>
                        <a:t>-</a:t>
                      </a:r>
                      <a:r>
                        <a:rPr sz="950" spc="-20" dirty="0"/>
                        <a:t> </a:t>
                      </a:r>
                      <a:r>
                        <a:rPr sz="950" dirty="0"/>
                        <a:t>-</a:t>
                      </a:r>
                      <a:endParaRPr sz="950"/>
                    </a:p>
                    <a:p>
                      <a:pPr>
                        <a:lnSpc>
                          <a:spcPts val="950"/>
                        </a:lnSpc>
                        <a:spcBef>
                          <a:spcPts val="17"/>
                        </a:spcBef>
                      </a:pPr>
                      <a:endParaRPr sz="950"/>
                    </a:p>
                    <a:p>
                      <a:pPr>
                        <a:lnSpc>
                          <a:spcPts val="1000"/>
                        </a:lnSpc>
                      </a:pPr>
                      <a:endParaRPr sz="1000"/>
                    </a:p>
                    <a:p>
                      <a:pPr marL="5715" algn="ctr">
                        <a:lnSpc>
                          <a:spcPct val="100000"/>
                        </a:lnSpc>
                      </a:pPr>
                      <a:r>
                        <a:rPr sz="950" dirty="0"/>
                        <a:t>-</a:t>
                      </a:r>
                      <a:r>
                        <a:rPr sz="950" spc="-20" dirty="0"/>
                        <a:t> </a:t>
                      </a:r>
                      <a:r>
                        <a:rPr sz="950" dirty="0"/>
                        <a:t>-</a:t>
                      </a:r>
                      <a:endParaRPr sz="950"/>
                    </a:p>
                    <a:p>
                      <a:pPr>
                        <a:lnSpc>
                          <a:spcPts val="500"/>
                        </a:lnSpc>
                        <a:spcBef>
                          <a:spcPts val="27"/>
                        </a:spcBef>
                      </a:pPr>
                      <a:endParaRPr sz="500"/>
                    </a:p>
                    <a:p>
                      <a:pPr>
                        <a:lnSpc>
                          <a:spcPts val="1000"/>
                        </a:lnSpc>
                      </a:pPr>
                      <a:endParaRPr sz="1000"/>
                    </a:p>
                    <a:p>
                      <a:pPr>
                        <a:lnSpc>
                          <a:spcPts val="1000"/>
                        </a:lnSpc>
                      </a:pPr>
                      <a:endParaRPr sz="1000"/>
                    </a:p>
                    <a:p>
                      <a:pPr>
                        <a:lnSpc>
                          <a:spcPts val="1000"/>
                        </a:lnSpc>
                      </a:pPr>
                      <a:endParaRPr sz="1000"/>
                    </a:p>
                    <a:p>
                      <a:pPr marL="5715" algn="ctr">
                        <a:lnSpc>
                          <a:spcPct val="100000"/>
                        </a:lnSpc>
                      </a:pPr>
                      <a:r>
                        <a:rPr sz="950" dirty="0"/>
                        <a:t>-</a:t>
                      </a:r>
                      <a:r>
                        <a:rPr sz="950" spc="-20" dirty="0"/>
                        <a:t> </a:t>
                      </a:r>
                      <a:r>
                        <a:rPr sz="950" dirty="0"/>
                        <a:t>-</a:t>
                      </a:r>
                      <a:endParaRPr sz="950"/>
                    </a:p>
                    <a:p>
                      <a:pPr>
                        <a:lnSpc>
                          <a:spcPts val="900"/>
                        </a:lnSpc>
                        <a:spcBef>
                          <a:spcPts val="40"/>
                        </a:spcBef>
                      </a:pPr>
                      <a:endParaRPr sz="900"/>
                    </a:p>
                    <a:p>
                      <a:pPr>
                        <a:lnSpc>
                          <a:spcPts val="1000"/>
                        </a:lnSpc>
                      </a:pPr>
                      <a:endParaRPr sz="1000"/>
                    </a:p>
                    <a:p>
                      <a:pPr>
                        <a:lnSpc>
                          <a:spcPts val="1000"/>
                        </a:lnSpc>
                      </a:pPr>
                      <a:endParaRPr sz="1000"/>
                    </a:p>
                    <a:p>
                      <a:pPr marL="5715" algn="ctr">
                        <a:lnSpc>
                          <a:spcPct val="100000"/>
                        </a:lnSpc>
                      </a:pPr>
                      <a:r>
                        <a:rPr sz="950" dirty="0"/>
                        <a:t>-</a:t>
                      </a:r>
                      <a:r>
                        <a:rPr sz="950" spc="-20" dirty="0"/>
                        <a:t> </a:t>
                      </a:r>
                      <a:r>
                        <a:rPr sz="950" dirty="0"/>
                        <a:t>-</a:t>
                      </a:r>
                      <a:endParaRPr sz="950"/>
                    </a:p>
                    <a:p>
                      <a:pPr>
                        <a:lnSpc>
                          <a:spcPts val="950"/>
                        </a:lnSpc>
                        <a:spcBef>
                          <a:spcPts val="29"/>
                        </a:spcBef>
                      </a:pPr>
                      <a:endParaRPr sz="950"/>
                    </a:p>
                    <a:p>
                      <a:pPr>
                        <a:lnSpc>
                          <a:spcPts val="1000"/>
                        </a:lnSpc>
                      </a:pPr>
                      <a:endParaRPr sz="1000"/>
                    </a:p>
                    <a:p>
                      <a:pPr marL="5715" algn="ctr">
                        <a:lnSpc>
                          <a:spcPct val="100000"/>
                        </a:lnSpc>
                      </a:pPr>
                      <a:r>
                        <a:rPr sz="950" dirty="0"/>
                        <a:t>-</a:t>
                      </a:r>
                      <a:r>
                        <a:rPr sz="950" spc="-20" dirty="0"/>
                        <a:t> </a:t>
                      </a:r>
                      <a:r>
                        <a:rPr sz="950" dirty="0"/>
                        <a:t>-</a:t>
                      </a:r>
                      <a:endParaRPr sz="950"/>
                    </a:p>
                    <a:p>
                      <a:pPr>
                        <a:lnSpc>
                          <a:spcPts val="1000"/>
                        </a:lnSpc>
                      </a:pPr>
                      <a:endParaRPr sz="1000"/>
                    </a:p>
                    <a:p>
                      <a:pPr>
                        <a:lnSpc>
                          <a:spcPts val="1000"/>
                        </a:lnSpc>
                      </a:pPr>
                      <a:endParaRPr sz="1000"/>
                    </a:p>
                    <a:p>
                      <a:pPr>
                        <a:lnSpc>
                          <a:spcPts val="1100"/>
                        </a:lnSpc>
                        <a:spcBef>
                          <a:spcPts val="7"/>
                        </a:spcBef>
                      </a:pPr>
                      <a:endParaRPr sz="1100"/>
                    </a:p>
                    <a:p>
                      <a:pPr marL="34290" marR="111125">
                        <a:lnSpc>
                          <a:spcPct val="85300"/>
                        </a:lnSpc>
                      </a:pPr>
                      <a:r>
                        <a:rPr sz="950" spc="-10" dirty="0"/>
                        <a:t>L</a:t>
                      </a:r>
                      <a:r>
                        <a:rPr sz="950" spc="5" dirty="0"/>
                        <a:t>a</a:t>
                      </a:r>
                      <a:r>
                        <a:rPr sz="950" dirty="0"/>
                        <a:t>r</a:t>
                      </a:r>
                      <a:r>
                        <a:rPr sz="950" spc="-75" dirty="0"/>
                        <a:t>g</a:t>
                      </a:r>
                      <a:r>
                        <a:rPr sz="950" dirty="0"/>
                        <a:t>e</a:t>
                      </a:r>
                      <a:r>
                        <a:rPr sz="950" spc="5" dirty="0"/>
                        <a:t> </a:t>
                      </a:r>
                      <a:r>
                        <a:rPr sz="950" dirty="0"/>
                        <a:t>A</a:t>
                      </a:r>
                      <a:r>
                        <a:rPr sz="950" spc="-60" dirty="0"/>
                        <a:t>r</a:t>
                      </a:r>
                      <a:r>
                        <a:rPr sz="950" spc="-10" dirty="0"/>
                        <a:t>e</a:t>
                      </a:r>
                      <a:r>
                        <a:rPr sz="950" dirty="0"/>
                        <a:t>a </a:t>
                      </a:r>
                      <a:r>
                        <a:rPr sz="950" spc="-10" dirty="0"/>
                        <a:t>L</a:t>
                      </a:r>
                      <a:r>
                        <a:rPr sz="950" spc="5" dirty="0"/>
                        <a:t>a</a:t>
                      </a:r>
                      <a:r>
                        <a:rPr sz="950" dirty="0"/>
                        <a:t>r</a:t>
                      </a:r>
                      <a:r>
                        <a:rPr sz="950" spc="-75" dirty="0"/>
                        <a:t>g</a:t>
                      </a:r>
                      <a:r>
                        <a:rPr sz="950" dirty="0"/>
                        <a:t>e</a:t>
                      </a:r>
                      <a:r>
                        <a:rPr sz="950" spc="5" dirty="0"/>
                        <a:t> </a:t>
                      </a:r>
                      <a:r>
                        <a:rPr sz="950" spc="10" dirty="0"/>
                        <a:t>T</a:t>
                      </a:r>
                      <a:r>
                        <a:rPr sz="950" spc="-15" dirty="0"/>
                        <a:t>o</a:t>
                      </a:r>
                      <a:r>
                        <a:rPr sz="950" spc="-10" dirty="0"/>
                        <a:t>w</a:t>
                      </a:r>
                      <a:r>
                        <a:rPr sz="950" spc="-105" dirty="0"/>
                        <a:t>e</a:t>
                      </a:r>
                      <a:r>
                        <a:rPr sz="950" spc="15" dirty="0"/>
                        <a:t>r</a:t>
                      </a:r>
                      <a:r>
                        <a:rPr sz="950" dirty="0"/>
                        <a:t>s N</a:t>
                      </a:r>
                      <a:r>
                        <a:rPr sz="950" spc="-15" dirty="0"/>
                        <a:t>o</a:t>
                      </a:r>
                      <a:r>
                        <a:rPr sz="950" spc="-5" dirty="0"/>
                        <a:t>i</a:t>
                      </a:r>
                      <a:r>
                        <a:rPr sz="950" spc="-65" dirty="0"/>
                        <a:t>s</a:t>
                      </a:r>
                      <a:r>
                        <a:rPr sz="950" spc="5" dirty="0"/>
                        <a:t>e</a:t>
                      </a:r>
                      <a:r>
                        <a:rPr sz="950" dirty="0"/>
                        <a:t>?</a:t>
                      </a:r>
                      <a:endParaRPr sz="950"/>
                    </a:p>
                    <a:p>
                      <a:pPr>
                        <a:lnSpc>
                          <a:spcPts val="1000"/>
                        </a:lnSpc>
                        <a:spcBef>
                          <a:spcPts val="7"/>
                        </a:spcBef>
                      </a:pPr>
                      <a:endParaRPr sz="1000"/>
                    </a:p>
                    <a:p>
                      <a:pPr marL="5715" algn="ctr">
                        <a:lnSpc>
                          <a:spcPct val="100000"/>
                        </a:lnSpc>
                      </a:pPr>
                      <a:r>
                        <a:rPr sz="950" dirty="0"/>
                        <a:t>-</a:t>
                      </a:r>
                      <a:r>
                        <a:rPr sz="950" spc="-20" dirty="0"/>
                        <a:t> </a:t>
                      </a:r>
                      <a:r>
                        <a:rPr sz="950" dirty="0"/>
                        <a:t>-</a:t>
                      </a:r>
                      <a:endParaRPr sz="950"/>
                    </a:p>
                    <a:p>
                      <a:pPr>
                        <a:lnSpc>
                          <a:spcPts val="1000"/>
                        </a:lnSpc>
                      </a:pPr>
                      <a:endParaRPr sz="1000"/>
                    </a:p>
                    <a:p>
                      <a:pPr>
                        <a:lnSpc>
                          <a:spcPts val="1000"/>
                        </a:lnSpc>
                      </a:pPr>
                      <a:endParaRPr sz="1000"/>
                    </a:p>
                    <a:p>
                      <a:pPr>
                        <a:lnSpc>
                          <a:spcPts val="1000"/>
                        </a:lnSpc>
                      </a:pPr>
                      <a:endParaRPr sz="1000"/>
                    </a:p>
                    <a:p>
                      <a:pPr>
                        <a:lnSpc>
                          <a:spcPts val="1000"/>
                        </a:lnSpc>
                        <a:spcBef>
                          <a:spcPts val="74"/>
                        </a:spcBef>
                      </a:pPr>
                      <a:endParaRPr sz="1000"/>
                    </a:p>
                    <a:p>
                      <a:pPr marL="76835" marR="151130" indent="-43180">
                        <a:lnSpc>
                          <a:spcPts val="969"/>
                        </a:lnSpc>
                      </a:pPr>
                      <a:r>
                        <a:rPr sz="950" spc="-5" dirty="0"/>
                        <a:t>Bi</a:t>
                      </a:r>
                      <a:r>
                        <a:rPr sz="950" dirty="0"/>
                        <a:t>r</a:t>
                      </a:r>
                      <a:r>
                        <a:rPr sz="950" spc="-75" dirty="0"/>
                        <a:t>d</a:t>
                      </a:r>
                      <a:r>
                        <a:rPr sz="950" dirty="0"/>
                        <a:t>, H</a:t>
                      </a:r>
                      <a:r>
                        <a:rPr sz="950" spc="-50" dirty="0"/>
                        <a:t>u</a:t>
                      </a:r>
                      <a:r>
                        <a:rPr sz="950" spc="-15" dirty="0"/>
                        <a:t>m</a:t>
                      </a:r>
                      <a:r>
                        <a:rPr sz="950" spc="5" dirty="0"/>
                        <a:t>a</a:t>
                      </a:r>
                      <a:r>
                        <a:rPr sz="950" dirty="0"/>
                        <a:t>n </a:t>
                      </a:r>
                      <a:r>
                        <a:rPr sz="950" spc="-10" dirty="0"/>
                        <a:t>I</a:t>
                      </a:r>
                      <a:r>
                        <a:rPr sz="950" dirty="0"/>
                        <a:t>n</a:t>
                      </a:r>
                      <a:r>
                        <a:rPr sz="950" spc="5" dirty="0"/>
                        <a:t>j</a:t>
                      </a:r>
                      <a:r>
                        <a:rPr sz="950" dirty="0"/>
                        <a:t>ur</a:t>
                      </a:r>
                      <a:r>
                        <a:rPr sz="950" spc="-5" dirty="0"/>
                        <a:t>i</a:t>
                      </a:r>
                      <a:r>
                        <a:rPr sz="950" spc="5" dirty="0"/>
                        <a:t>e</a:t>
                      </a:r>
                      <a:r>
                        <a:rPr sz="950" dirty="0"/>
                        <a:t>s</a:t>
                      </a:r>
                      <a:endParaRPr sz="950"/>
                    </a:p>
                    <a:p>
                      <a:pPr>
                        <a:lnSpc>
                          <a:spcPts val="950"/>
                        </a:lnSpc>
                        <a:spcBef>
                          <a:spcPts val="13"/>
                        </a:spcBef>
                      </a:pPr>
                      <a:endParaRPr sz="950"/>
                    </a:p>
                    <a:p>
                      <a:pPr>
                        <a:lnSpc>
                          <a:spcPts val="1000"/>
                        </a:lnSpc>
                      </a:pPr>
                      <a:endParaRPr sz="1000"/>
                    </a:p>
                    <a:p>
                      <a:pPr marL="5715" algn="ctr">
                        <a:lnSpc>
                          <a:spcPct val="100000"/>
                        </a:lnSpc>
                      </a:pPr>
                      <a:r>
                        <a:rPr sz="950" dirty="0"/>
                        <a:t>-</a:t>
                      </a:r>
                      <a:r>
                        <a:rPr sz="950" spc="-20" dirty="0"/>
                        <a:t> </a:t>
                      </a:r>
                      <a:r>
                        <a:rPr sz="950" dirty="0"/>
                        <a:t>-</a:t>
                      </a:r>
                      <a:endParaRPr sz="950">
                        <a:solidFill>
                          <a:srgbClr val="0070C0"/>
                        </a:solidFill>
                        <a:latin typeface="Times New Roman"/>
                        <a:cs typeface="Times New Roman"/>
                      </a:endParaRPr>
                    </a:p>
                  </a:txBody>
                  <a:tcPr marL="0" marR="0" marT="0" marB="0"/>
                </a:tc>
                <a:tc>
                  <a:txBody>
                    <a:bodyPr/>
                    <a:lstStyle/>
                    <a:p>
                      <a:pPr marL="34290">
                        <a:lnSpc>
                          <a:spcPts val="1140"/>
                        </a:lnSpc>
                      </a:pPr>
                      <a:r>
                        <a:rPr sz="950" dirty="0"/>
                        <a:t>H</a:t>
                      </a:r>
                      <a:r>
                        <a:rPr sz="950" spc="5" dirty="0"/>
                        <a:t>e</a:t>
                      </a:r>
                      <a:r>
                        <a:rPr sz="950" dirty="0"/>
                        <a:t>, </a:t>
                      </a:r>
                      <a:r>
                        <a:rPr sz="950" spc="-114" dirty="0"/>
                        <a:t>H</a:t>
                      </a:r>
                      <a:r>
                        <a:rPr sz="975" spc="-7" baseline="-25000" dirty="0"/>
                        <a:t>2</a:t>
                      </a:r>
                      <a:r>
                        <a:rPr sz="950" dirty="0"/>
                        <a:t>,</a:t>
                      </a:r>
                      <a:r>
                        <a:rPr sz="950" spc="-10" dirty="0"/>
                        <a:t> </a:t>
                      </a:r>
                      <a:r>
                        <a:rPr sz="950" dirty="0"/>
                        <a:t>Li</a:t>
                      </a:r>
                    </a:p>
                    <a:p>
                      <a:pPr marL="76835">
                        <a:lnSpc>
                          <a:spcPts val="960"/>
                        </a:lnSpc>
                      </a:pPr>
                      <a:r>
                        <a:rPr sz="950" spc="5" dirty="0"/>
                        <a:t>P</a:t>
                      </a:r>
                      <a:r>
                        <a:rPr sz="950" dirty="0"/>
                        <a:t>r</a:t>
                      </a:r>
                      <a:r>
                        <a:rPr sz="950" spc="-15" dirty="0"/>
                        <a:t>o</a:t>
                      </a:r>
                      <a:r>
                        <a:rPr sz="950" dirty="0"/>
                        <a:t>du</a:t>
                      </a:r>
                      <a:r>
                        <a:rPr sz="950" spc="5" dirty="0"/>
                        <a:t>c</a:t>
                      </a:r>
                      <a:r>
                        <a:rPr sz="950" spc="-5" dirty="0"/>
                        <a:t>ti</a:t>
                      </a:r>
                      <a:r>
                        <a:rPr sz="950" spc="-15" dirty="0"/>
                        <a:t>o</a:t>
                      </a:r>
                      <a:r>
                        <a:rPr sz="950" dirty="0"/>
                        <a:t>n</a:t>
                      </a:r>
                    </a:p>
                    <a:p>
                      <a:pPr>
                        <a:lnSpc>
                          <a:spcPts val="950"/>
                        </a:lnSpc>
                        <a:spcBef>
                          <a:spcPts val="30"/>
                        </a:spcBef>
                      </a:pPr>
                      <a:endParaRPr sz="950" dirty="0"/>
                    </a:p>
                    <a:p>
                      <a:pPr>
                        <a:lnSpc>
                          <a:spcPts val="1000"/>
                        </a:lnSpc>
                      </a:pPr>
                      <a:endParaRPr sz="1000" dirty="0"/>
                    </a:p>
                    <a:p>
                      <a:pPr marL="5715" algn="ctr">
                        <a:lnSpc>
                          <a:spcPct val="100000"/>
                        </a:lnSpc>
                      </a:pPr>
                      <a:r>
                        <a:rPr sz="950" dirty="0"/>
                        <a:t>-</a:t>
                      </a:r>
                      <a:r>
                        <a:rPr sz="950" spc="-20" dirty="0"/>
                        <a:t> </a:t>
                      </a:r>
                      <a:r>
                        <a:rPr sz="950" dirty="0"/>
                        <a:t>-</a:t>
                      </a:r>
                    </a:p>
                    <a:p>
                      <a:pPr>
                        <a:lnSpc>
                          <a:spcPts val="950"/>
                        </a:lnSpc>
                        <a:spcBef>
                          <a:spcPts val="17"/>
                        </a:spcBef>
                      </a:pPr>
                      <a:endParaRPr sz="950" dirty="0"/>
                    </a:p>
                    <a:p>
                      <a:pPr>
                        <a:lnSpc>
                          <a:spcPts val="1000"/>
                        </a:lnSpc>
                      </a:pPr>
                      <a:endParaRPr sz="1000" dirty="0"/>
                    </a:p>
                    <a:p>
                      <a:pPr marL="5715" algn="ctr">
                        <a:lnSpc>
                          <a:spcPct val="100000"/>
                        </a:lnSpc>
                      </a:pPr>
                      <a:r>
                        <a:rPr sz="950" dirty="0"/>
                        <a:t>-</a:t>
                      </a:r>
                      <a:r>
                        <a:rPr sz="950" spc="-20" dirty="0"/>
                        <a:t> </a:t>
                      </a:r>
                      <a:r>
                        <a:rPr sz="950" dirty="0"/>
                        <a:t>-</a:t>
                      </a:r>
                    </a:p>
                    <a:p>
                      <a:pPr>
                        <a:lnSpc>
                          <a:spcPts val="500"/>
                        </a:lnSpc>
                        <a:spcBef>
                          <a:spcPts val="27"/>
                        </a:spcBef>
                      </a:pPr>
                      <a:endParaRPr sz="500" dirty="0"/>
                    </a:p>
                    <a:p>
                      <a:pPr>
                        <a:lnSpc>
                          <a:spcPts val="1000"/>
                        </a:lnSpc>
                      </a:pPr>
                      <a:endParaRPr sz="1000" dirty="0"/>
                    </a:p>
                    <a:p>
                      <a:pPr>
                        <a:lnSpc>
                          <a:spcPts val="1000"/>
                        </a:lnSpc>
                      </a:pPr>
                      <a:endParaRPr sz="1000" dirty="0"/>
                    </a:p>
                    <a:p>
                      <a:pPr>
                        <a:lnSpc>
                          <a:spcPts val="1000"/>
                        </a:lnSpc>
                      </a:pPr>
                      <a:endParaRPr sz="1000" dirty="0"/>
                    </a:p>
                    <a:p>
                      <a:pPr marL="6350" algn="ctr">
                        <a:lnSpc>
                          <a:spcPct val="100000"/>
                        </a:lnSpc>
                      </a:pPr>
                      <a:r>
                        <a:rPr sz="950" dirty="0"/>
                        <a:t>-</a:t>
                      </a:r>
                      <a:r>
                        <a:rPr sz="950" spc="-20" dirty="0"/>
                        <a:t> </a:t>
                      </a:r>
                      <a:r>
                        <a:rPr sz="950" dirty="0"/>
                        <a:t>-</a:t>
                      </a:r>
                    </a:p>
                    <a:p>
                      <a:pPr>
                        <a:lnSpc>
                          <a:spcPts val="900"/>
                        </a:lnSpc>
                        <a:spcBef>
                          <a:spcPts val="40"/>
                        </a:spcBef>
                      </a:pPr>
                      <a:endParaRPr sz="900" dirty="0"/>
                    </a:p>
                    <a:p>
                      <a:pPr>
                        <a:lnSpc>
                          <a:spcPts val="1000"/>
                        </a:lnSpc>
                      </a:pPr>
                      <a:endParaRPr sz="1000" dirty="0"/>
                    </a:p>
                    <a:p>
                      <a:pPr>
                        <a:lnSpc>
                          <a:spcPts val="1000"/>
                        </a:lnSpc>
                      </a:pPr>
                      <a:endParaRPr sz="1000" dirty="0"/>
                    </a:p>
                    <a:p>
                      <a:pPr marL="5715" algn="ctr">
                        <a:lnSpc>
                          <a:spcPct val="100000"/>
                        </a:lnSpc>
                      </a:pPr>
                      <a:r>
                        <a:rPr sz="950" dirty="0"/>
                        <a:t>-</a:t>
                      </a:r>
                      <a:r>
                        <a:rPr sz="950" spc="-20" dirty="0"/>
                        <a:t> </a:t>
                      </a:r>
                      <a:r>
                        <a:rPr sz="950" dirty="0"/>
                        <a:t>-</a:t>
                      </a:r>
                    </a:p>
                    <a:p>
                      <a:pPr>
                        <a:lnSpc>
                          <a:spcPts val="1000"/>
                        </a:lnSpc>
                      </a:pPr>
                      <a:endParaRPr sz="1000" dirty="0"/>
                    </a:p>
                    <a:p>
                      <a:pPr>
                        <a:lnSpc>
                          <a:spcPts val="1100"/>
                        </a:lnSpc>
                        <a:spcBef>
                          <a:spcPts val="61"/>
                        </a:spcBef>
                      </a:pPr>
                      <a:endParaRPr sz="1100" dirty="0"/>
                    </a:p>
                    <a:p>
                      <a:pPr marL="76835" marR="26670" indent="-43180">
                        <a:lnSpc>
                          <a:spcPts val="960"/>
                        </a:lnSpc>
                      </a:pPr>
                      <a:r>
                        <a:rPr sz="950" spc="10" dirty="0"/>
                        <a:t>T</a:t>
                      </a:r>
                      <a:r>
                        <a:rPr sz="950" dirty="0"/>
                        <a:t>r</a:t>
                      </a:r>
                      <a:r>
                        <a:rPr sz="950" spc="-75" dirty="0"/>
                        <a:t>i</a:t>
                      </a:r>
                      <a:r>
                        <a:rPr sz="950" spc="-5" dirty="0"/>
                        <a:t>ti</a:t>
                      </a:r>
                      <a:r>
                        <a:rPr sz="950" spc="-25" dirty="0"/>
                        <a:t>u</a:t>
                      </a:r>
                      <a:r>
                        <a:rPr sz="950" dirty="0"/>
                        <a:t>m</a:t>
                      </a:r>
                      <a:r>
                        <a:rPr sz="950" spc="-15" dirty="0"/>
                        <a:t> </a:t>
                      </a:r>
                      <a:r>
                        <a:rPr sz="950" spc="-40" dirty="0"/>
                        <a:t>i</a:t>
                      </a:r>
                      <a:r>
                        <a:rPr sz="950" dirty="0"/>
                        <a:t>n </a:t>
                      </a:r>
                      <a:r>
                        <a:rPr sz="950" spc="-5" dirty="0"/>
                        <a:t>C</a:t>
                      </a:r>
                      <a:r>
                        <a:rPr sz="950" spc="-15" dirty="0"/>
                        <a:t>o</a:t>
                      </a:r>
                      <a:r>
                        <a:rPr sz="950" spc="-50" dirty="0"/>
                        <a:t>o</a:t>
                      </a:r>
                      <a:r>
                        <a:rPr sz="950" spc="5" dirty="0"/>
                        <a:t>l</a:t>
                      </a:r>
                      <a:r>
                        <a:rPr sz="950" spc="-5" dirty="0"/>
                        <a:t>i</a:t>
                      </a:r>
                      <a:r>
                        <a:rPr sz="950" dirty="0"/>
                        <a:t>ng</a:t>
                      </a:r>
                      <a:r>
                        <a:rPr sz="950" spc="-60" dirty="0"/>
                        <a:t> </a:t>
                      </a:r>
                      <a:r>
                        <a:rPr sz="950" spc="-20" dirty="0"/>
                        <a:t>Wa</a:t>
                      </a:r>
                      <a:r>
                        <a:rPr sz="950" spc="-5" dirty="0"/>
                        <a:t>t</a:t>
                      </a:r>
                      <a:r>
                        <a:rPr sz="950" spc="5" dirty="0"/>
                        <a:t>e</a:t>
                      </a:r>
                      <a:r>
                        <a:rPr sz="950" dirty="0"/>
                        <a:t>r</a:t>
                      </a:r>
                    </a:p>
                    <a:p>
                      <a:pPr>
                        <a:lnSpc>
                          <a:spcPts val="950"/>
                        </a:lnSpc>
                        <a:spcBef>
                          <a:spcPts val="27"/>
                        </a:spcBef>
                      </a:pPr>
                      <a:endParaRPr sz="950" dirty="0"/>
                    </a:p>
                    <a:p>
                      <a:pPr>
                        <a:lnSpc>
                          <a:spcPts val="1000"/>
                        </a:lnSpc>
                      </a:pPr>
                      <a:endParaRPr sz="1000" dirty="0"/>
                    </a:p>
                    <a:p>
                      <a:pPr marL="34290">
                        <a:lnSpc>
                          <a:spcPct val="100000"/>
                        </a:lnSpc>
                      </a:pPr>
                      <a:r>
                        <a:rPr sz="950" spc="-5" dirty="0"/>
                        <a:t>S</a:t>
                      </a:r>
                      <a:r>
                        <a:rPr sz="950" spc="-50" dirty="0"/>
                        <a:t>m</a:t>
                      </a:r>
                      <a:r>
                        <a:rPr sz="950" spc="5" dirty="0"/>
                        <a:t>a</a:t>
                      </a:r>
                      <a:r>
                        <a:rPr sz="950" spc="-30" dirty="0"/>
                        <a:t>l</a:t>
                      </a:r>
                      <a:r>
                        <a:rPr sz="950" dirty="0"/>
                        <a:t>l A</a:t>
                      </a:r>
                      <a:r>
                        <a:rPr sz="950" spc="-45" dirty="0"/>
                        <a:t>r</a:t>
                      </a:r>
                      <a:r>
                        <a:rPr sz="950" spc="-10" dirty="0"/>
                        <a:t>e</a:t>
                      </a:r>
                      <a:r>
                        <a:rPr sz="950" dirty="0"/>
                        <a:t>a</a:t>
                      </a:r>
                    </a:p>
                    <a:p>
                      <a:pPr>
                        <a:lnSpc>
                          <a:spcPts val="1000"/>
                        </a:lnSpc>
                      </a:pPr>
                      <a:endParaRPr sz="1000" dirty="0"/>
                    </a:p>
                    <a:p>
                      <a:pPr>
                        <a:lnSpc>
                          <a:spcPts val="1000"/>
                        </a:lnSpc>
                      </a:pPr>
                      <a:endParaRPr sz="1000" dirty="0"/>
                    </a:p>
                    <a:p>
                      <a:pPr>
                        <a:lnSpc>
                          <a:spcPts val="1100"/>
                        </a:lnSpc>
                        <a:spcBef>
                          <a:spcPts val="41"/>
                        </a:spcBef>
                      </a:pPr>
                      <a:endParaRPr sz="1100" dirty="0"/>
                    </a:p>
                    <a:p>
                      <a:pPr marL="76835" marR="7620" indent="-43180">
                        <a:lnSpc>
                          <a:spcPts val="950"/>
                        </a:lnSpc>
                      </a:pPr>
                      <a:r>
                        <a:rPr sz="950" spc="-10" dirty="0"/>
                        <a:t>I</a:t>
                      </a:r>
                      <a:r>
                        <a:rPr sz="950" spc="-35" dirty="0"/>
                        <a:t>r</a:t>
                      </a:r>
                      <a:r>
                        <a:rPr sz="950" dirty="0"/>
                        <a:t>r</a:t>
                      </a:r>
                      <a:r>
                        <a:rPr sz="950" spc="5" dirty="0"/>
                        <a:t>a</a:t>
                      </a:r>
                      <a:r>
                        <a:rPr sz="950" dirty="0"/>
                        <a:t>d</a:t>
                      </a:r>
                      <a:r>
                        <a:rPr sz="950" spc="-5" dirty="0"/>
                        <a:t>i</a:t>
                      </a:r>
                      <a:r>
                        <a:rPr sz="950" spc="5" dirty="0"/>
                        <a:t>a</a:t>
                      </a:r>
                      <a:r>
                        <a:rPr sz="950" spc="-5" dirty="0"/>
                        <a:t>t</a:t>
                      </a:r>
                      <a:r>
                        <a:rPr sz="950" spc="5" dirty="0"/>
                        <a:t>e</a:t>
                      </a:r>
                      <a:r>
                        <a:rPr sz="950" dirty="0"/>
                        <a:t>d </a:t>
                      </a:r>
                      <a:r>
                        <a:rPr sz="950" spc="-5" dirty="0"/>
                        <a:t>St</a:t>
                      </a:r>
                      <a:r>
                        <a:rPr sz="950" dirty="0"/>
                        <a:t>r</a:t>
                      </a:r>
                      <a:r>
                        <a:rPr sz="950" spc="-254" dirty="0"/>
                        <a:t>u</a:t>
                      </a:r>
                      <a:r>
                        <a:rPr sz="950" spc="-45" dirty="0"/>
                        <a:t>c</a:t>
                      </a:r>
                      <a:r>
                        <a:rPr sz="950" dirty="0"/>
                        <a:t>­ </a:t>
                      </a:r>
                      <a:r>
                        <a:rPr sz="950" spc="-5" dirty="0"/>
                        <a:t>t</a:t>
                      </a:r>
                      <a:r>
                        <a:rPr sz="950" dirty="0"/>
                        <a:t>ur</a:t>
                      </a:r>
                      <a:r>
                        <a:rPr sz="950" spc="-70" dirty="0"/>
                        <a:t>a</a:t>
                      </a:r>
                      <a:r>
                        <a:rPr sz="950" dirty="0"/>
                        <a:t>l</a:t>
                      </a:r>
                      <a:r>
                        <a:rPr sz="950" spc="10" dirty="0"/>
                        <a:t> </a:t>
                      </a:r>
                      <a:r>
                        <a:rPr sz="950" spc="-50" dirty="0"/>
                        <a:t>M</a:t>
                      </a:r>
                      <a:r>
                        <a:rPr sz="950" spc="-10" dirty="0"/>
                        <a:t>a</a:t>
                      </a:r>
                      <a:r>
                        <a:rPr sz="950" spc="-5" dirty="0"/>
                        <a:t>t</a:t>
                      </a:r>
                      <a:r>
                        <a:rPr sz="950" spc="-45" dirty="0"/>
                        <a:t>e</a:t>
                      </a:r>
                      <a:r>
                        <a:rPr sz="950" spc="15" dirty="0"/>
                        <a:t>r</a:t>
                      </a:r>
                      <a:r>
                        <a:rPr sz="950" spc="-30" dirty="0"/>
                        <a:t>i</a:t>
                      </a:r>
                      <a:r>
                        <a:rPr sz="950" spc="5" dirty="0"/>
                        <a:t>a</a:t>
                      </a:r>
                      <a:r>
                        <a:rPr sz="950" dirty="0"/>
                        <a:t>l</a:t>
                      </a:r>
                    </a:p>
                    <a:p>
                      <a:pPr>
                        <a:lnSpc>
                          <a:spcPts val="1000"/>
                        </a:lnSpc>
                      </a:pPr>
                      <a:endParaRPr sz="1000" dirty="0"/>
                    </a:p>
                    <a:p>
                      <a:pPr>
                        <a:lnSpc>
                          <a:spcPts val="1000"/>
                        </a:lnSpc>
                      </a:pPr>
                      <a:endParaRPr sz="1000" dirty="0"/>
                    </a:p>
                    <a:p>
                      <a:pPr>
                        <a:lnSpc>
                          <a:spcPts val="1100"/>
                        </a:lnSpc>
                        <a:spcBef>
                          <a:spcPts val="13"/>
                        </a:spcBef>
                      </a:pPr>
                      <a:endParaRPr sz="1100" dirty="0"/>
                    </a:p>
                    <a:p>
                      <a:pPr marL="76835" marR="141605" indent="-43180">
                        <a:lnSpc>
                          <a:spcPct val="85800"/>
                        </a:lnSpc>
                      </a:pPr>
                      <a:r>
                        <a:rPr sz="950" dirty="0"/>
                        <a:t>O</a:t>
                      </a:r>
                      <a:r>
                        <a:rPr sz="950" spc="5" dirty="0"/>
                        <a:t>cc</a:t>
                      </a:r>
                      <a:r>
                        <a:rPr sz="950" dirty="0"/>
                        <a:t>u</a:t>
                      </a:r>
                      <a:r>
                        <a:rPr sz="950" spc="-110" dirty="0"/>
                        <a:t>p</a:t>
                      </a:r>
                      <a:r>
                        <a:rPr sz="950" spc="-10" dirty="0"/>
                        <a:t>a</a:t>
                      </a:r>
                      <a:r>
                        <a:rPr sz="950" spc="-5" dirty="0"/>
                        <a:t>ti</a:t>
                      </a:r>
                      <a:r>
                        <a:rPr sz="950" spc="-50" dirty="0"/>
                        <a:t>o</a:t>
                      </a:r>
                      <a:r>
                        <a:rPr sz="950" spc="10" dirty="0"/>
                        <a:t>n</a:t>
                      </a:r>
                      <a:r>
                        <a:rPr sz="950" spc="-20" dirty="0"/>
                        <a:t>a</a:t>
                      </a:r>
                      <a:r>
                        <a:rPr sz="950" dirty="0"/>
                        <a:t>l </a:t>
                      </a:r>
                      <a:r>
                        <a:rPr sz="950" spc="-5" dirty="0"/>
                        <a:t>R</a:t>
                      </a:r>
                      <a:r>
                        <a:rPr sz="950" spc="-55" dirty="0"/>
                        <a:t>a</a:t>
                      </a:r>
                      <a:r>
                        <a:rPr sz="950" dirty="0"/>
                        <a:t>d</a:t>
                      </a:r>
                      <a:r>
                        <a:rPr sz="950" spc="-15" dirty="0"/>
                        <a:t>i</a:t>
                      </a:r>
                      <a:r>
                        <a:rPr sz="950" spc="-10" dirty="0"/>
                        <a:t>a</a:t>
                      </a:r>
                      <a:r>
                        <a:rPr sz="950" spc="-5" dirty="0"/>
                        <a:t>ti</a:t>
                      </a:r>
                      <a:r>
                        <a:rPr sz="950" spc="-15" dirty="0"/>
                        <a:t>o</a:t>
                      </a:r>
                      <a:r>
                        <a:rPr sz="950" dirty="0"/>
                        <a:t>n D</a:t>
                      </a:r>
                      <a:r>
                        <a:rPr sz="950" spc="-15" dirty="0"/>
                        <a:t>o</a:t>
                      </a:r>
                      <a:r>
                        <a:rPr sz="950" spc="-5" dirty="0"/>
                        <a:t>s</a:t>
                      </a:r>
                      <a:r>
                        <a:rPr sz="950" spc="5" dirty="0"/>
                        <a:t>e</a:t>
                      </a:r>
                      <a:r>
                        <a:rPr sz="950" dirty="0"/>
                        <a:t>s</a:t>
                      </a:r>
                    </a:p>
                    <a:p>
                      <a:pPr>
                        <a:lnSpc>
                          <a:spcPts val="1100"/>
                        </a:lnSpc>
                        <a:spcBef>
                          <a:spcPts val="57"/>
                        </a:spcBef>
                      </a:pPr>
                      <a:endParaRPr sz="1100" dirty="0"/>
                    </a:p>
                    <a:p>
                      <a:pPr marL="76835" marR="360680" indent="-43180">
                        <a:lnSpc>
                          <a:spcPts val="969"/>
                        </a:lnSpc>
                      </a:pPr>
                      <a:r>
                        <a:rPr sz="950" spc="10" dirty="0"/>
                        <a:t>T</a:t>
                      </a:r>
                      <a:r>
                        <a:rPr sz="950" dirty="0"/>
                        <a:t>r</a:t>
                      </a:r>
                      <a:r>
                        <a:rPr sz="950" spc="-75" dirty="0"/>
                        <a:t>i</a:t>
                      </a:r>
                      <a:r>
                        <a:rPr sz="950" spc="-5" dirty="0"/>
                        <a:t>ti</a:t>
                      </a:r>
                      <a:r>
                        <a:rPr sz="950" spc="-25" dirty="0"/>
                        <a:t>u</a:t>
                      </a:r>
                      <a:r>
                        <a:rPr sz="950" dirty="0"/>
                        <a:t>m </a:t>
                      </a:r>
                      <a:r>
                        <a:rPr sz="950" spc="-40" dirty="0"/>
                        <a:t>R</a:t>
                      </a:r>
                      <a:r>
                        <a:rPr sz="950" spc="-10" dirty="0"/>
                        <a:t>e</a:t>
                      </a:r>
                      <a:r>
                        <a:rPr sz="950" spc="-15" dirty="0"/>
                        <a:t>l</a:t>
                      </a:r>
                      <a:r>
                        <a:rPr sz="950" spc="-10" dirty="0"/>
                        <a:t>e</a:t>
                      </a:r>
                      <a:r>
                        <a:rPr sz="950" spc="-20" dirty="0"/>
                        <a:t>a</a:t>
                      </a:r>
                      <a:r>
                        <a:rPr sz="950" spc="-5" dirty="0"/>
                        <a:t>s</a:t>
                      </a:r>
                      <a:r>
                        <a:rPr sz="950" dirty="0"/>
                        <a:t>e</a:t>
                      </a:r>
                      <a:endParaRPr sz="950" dirty="0">
                        <a:solidFill>
                          <a:srgbClr val="0070C0"/>
                        </a:solidFill>
                        <a:latin typeface="Times New Roman"/>
                        <a:cs typeface="Times New Roman"/>
                      </a:endParaRPr>
                    </a:p>
                  </a:txBody>
                  <a:tcPr marL="0" marR="0" marT="0" marB="0"/>
                </a:tc>
                <a:tc>
                  <a:txBody>
                    <a:bodyPr/>
                    <a:lstStyle/>
                    <a:p>
                      <a:pPr marL="8890" algn="ctr">
                        <a:lnSpc>
                          <a:spcPct val="100000"/>
                        </a:lnSpc>
                      </a:pPr>
                      <a:r>
                        <a:rPr sz="950" dirty="0"/>
                        <a:t>-</a:t>
                      </a:r>
                      <a:r>
                        <a:rPr sz="950" spc="-20" dirty="0"/>
                        <a:t> </a:t>
                      </a:r>
                      <a:r>
                        <a:rPr sz="950" dirty="0"/>
                        <a:t>-</a:t>
                      </a:r>
                    </a:p>
                    <a:p>
                      <a:pPr>
                        <a:lnSpc>
                          <a:spcPts val="900"/>
                        </a:lnSpc>
                        <a:spcBef>
                          <a:spcPts val="40"/>
                        </a:spcBef>
                      </a:pPr>
                      <a:endParaRPr sz="900" dirty="0"/>
                    </a:p>
                    <a:p>
                      <a:pPr>
                        <a:lnSpc>
                          <a:spcPts val="1000"/>
                        </a:lnSpc>
                      </a:pPr>
                      <a:endParaRPr sz="1000" dirty="0"/>
                    </a:p>
                    <a:p>
                      <a:pPr>
                        <a:lnSpc>
                          <a:spcPts val="1000"/>
                        </a:lnSpc>
                      </a:pPr>
                      <a:endParaRPr sz="1000" dirty="0"/>
                    </a:p>
                    <a:p>
                      <a:pPr marL="8890" algn="ctr">
                        <a:lnSpc>
                          <a:spcPct val="100000"/>
                        </a:lnSpc>
                      </a:pPr>
                      <a:r>
                        <a:rPr sz="950" dirty="0"/>
                        <a:t>-</a:t>
                      </a:r>
                      <a:r>
                        <a:rPr sz="950" spc="-20" dirty="0"/>
                        <a:t> </a:t>
                      </a:r>
                      <a:r>
                        <a:rPr sz="950" dirty="0"/>
                        <a:t>-</a:t>
                      </a:r>
                    </a:p>
                    <a:p>
                      <a:pPr>
                        <a:lnSpc>
                          <a:spcPts val="950"/>
                        </a:lnSpc>
                        <a:spcBef>
                          <a:spcPts val="17"/>
                        </a:spcBef>
                      </a:pPr>
                      <a:endParaRPr sz="950" dirty="0"/>
                    </a:p>
                    <a:p>
                      <a:pPr>
                        <a:lnSpc>
                          <a:spcPts val="1000"/>
                        </a:lnSpc>
                      </a:pPr>
                      <a:endParaRPr sz="1000" dirty="0"/>
                    </a:p>
                    <a:p>
                      <a:pPr marL="8890" algn="ctr">
                        <a:lnSpc>
                          <a:spcPct val="100000"/>
                        </a:lnSpc>
                      </a:pPr>
                      <a:r>
                        <a:rPr sz="950" dirty="0"/>
                        <a:t>-</a:t>
                      </a:r>
                      <a:r>
                        <a:rPr sz="950" spc="-20" dirty="0"/>
                        <a:t> </a:t>
                      </a:r>
                      <a:r>
                        <a:rPr sz="950" dirty="0"/>
                        <a:t>-</a:t>
                      </a:r>
                    </a:p>
                    <a:p>
                      <a:pPr>
                        <a:lnSpc>
                          <a:spcPts val="550"/>
                        </a:lnSpc>
                        <a:spcBef>
                          <a:spcPts val="37"/>
                        </a:spcBef>
                      </a:pPr>
                      <a:endParaRPr sz="550" dirty="0"/>
                    </a:p>
                    <a:p>
                      <a:pPr marL="34290" marR="21590" indent="0">
                        <a:lnSpc>
                          <a:spcPct val="357900"/>
                        </a:lnSpc>
                      </a:pPr>
                      <a:r>
                        <a:rPr sz="950" spc="-10" dirty="0"/>
                        <a:t>L</a:t>
                      </a:r>
                      <a:r>
                        <a:rPr sz="950" spc="-15" dirty="0"/>
                        <a:t>o</a:t>
                      </a:r>
                      <a:r>
                        <a:rPr sz="950" dirty="0"/>
                        <a:t>w</a:t>
                      </a:r>
                      <a:r>
                        <a:rPr sz="950" spc="-10" dirty="0"/>
                        <a:t> </a:t>
                      </a:r>
                      <a:r>
                        <a:rPr sz="950" dirty="0"/>
                        <a:t>E</a:t>
                      </a:r>
                      <a:r>
                        <a:rPr sz="950" spc="-95" dirty="0"/>
                        <a:t>f</a:t>
                      </a:r>
                      <a:r>
                        <a:rPr sz="950" spc="15" dirty="0"/>
                        <a:t>f</a:t>
                      </a:r>
                      <a:r>
                        <a:rPr sz="950" spc="-15" dirty="0"/>
                        <a:t>i</a:t>
                      </a:r>
                      <a:r>
                        <a:rPr sz="950" spc="-10" dirty="0"/>
                        <a:t>c</a:t>
                      </a:r>
                      <a:r>
                        <a:rPr sz="950" spc="-5" dirty="0"/>
                        <a:t>i</a:t>
                      </a:r>
                      <a:r>
                        <a:rPr sz="950" spc="5" dirty="0"/>
                        <a:t>e</a:t>
                      </a:r>
                      <a:r>
                        <a:rPr sz="950" dirty="0"/>
                        <a:t>n</a:t>
                      </a:r>
                      <a:r>
                        <a:rPr sz="950" spc="5" dirty="0"/>
                        <a:t>c</a:t>
                      </a:r>
                      <a:r>
                        <a:rPr sz="950" dirty="0"/>
                        <a:t>y </a:t>
                      </a:r>
                      <a:r>
                        <a:rPr sz="950" spc="-20" dirty="0"/>
                        <a:t>H</a:t>
                      </a:r>
                      <a:r>
                        <a:rPr sz="975" spc="-7" baseline="-21367" dirty="0"/>
                        <a:t>2</a:t>
                      </a:r>
                      <a:r>
                        <a:rPr sz="950" dirty="0"/>
                        <a:t>S</a:t>
                      </a:r>
                    </a:p>
                    <a:p>
                      <a:pPr>
                        <a:lnSpc>
                          <a:spcPts val="1000"/>
                        </a:lnSpc>
                      </a:pPr>
                      <a:endParaRPr sz="1000" dirty="0"/>
                    </a:p>
                    <a:p>
                      <a:pPr>
                        <a:lnSpc>
                          <a:spcPts val="1100"/>
                        </a:lnSpc>
                        <a:spcBef>
                          <a:spcPts val="61"/>
                        </a:spcBef>
                      </a:pPr>
                      <a:endParaRPr sz="1100" dirty="0"/>
                    </a:p>
                    <a:p>
                      <a:pPr marL="76835" marR="341630" indent="-43180">
                        <a:lnSpc>
                          <a:spcPts val="960"/>
                        </a:lnSpc>
                      </a:pPr>
                      <a:r>
                        <a:rPr sz="950" spc="-5" dirty="0"/>
                        <a:t>B</a:t>
                      </a:r>
                      <a:r>
                        <a:rPr sz="950" dirty="0"/>
                        <a:t>r</a:t>
                      </a:r>
                      <a:r>
                        <a:rPr sz="950" spc="-65" dirty="0"/>
                        <a:t>i</a:t>
                      </a:r>
                      <a:r>
                        <a:rPr sz="950" dirty="0"/>
                        <a:t>ne</a:t>
                      </a:r>
                      <a:r>
                        <a:rPr sz="950" spc="5" dirty="0"/>
                        <a:t> </a:t>
                      </a:r>
                      <a:r>
                        <a:rPr sz="950" spc="-5" dirty="0"/>
                        <a:t>i</a:t>
                      </a:r>
                      <a:r>
                        <a:rPr sz="950" dirty="0"/>
                        <a:t>n </a:t>
                      </a:r>
                      <a:r>
                        <a:rPr sz="950" spc="-5" dirty="0"/>
                        <a:t>St</a:t>
                      </a:r>
                      <a:r>
                        <a:rPr sz="950" spc="-45" dirty="0"/>
                        <a:t>r</a:t>
                      </a:r>
                      <a:r>
                        <a:rPr sz="950" spc="-10" dirty="0"/>
                        <a:t>e</a:t>
                      </a:r>
                      <a:r>
                        <a:rPr sz="950" spc="5" dirty="0"/>
                        <a:t>a</a:t>
                      </a:r>
                      <a:r>
                        <a:rPr sz="950" spc="-15" dirty="0"/>
                        <a:t>m</a:t>
                      </a:r>
                      <a:r>
                        <a:rPr sz="950" dirty="0"/>
                        <a:t>s</a:t>
                      </a:r>
                    </a:p>
                    <a:p>
                      <a:pPr>
                        <a:lnSpc>
                          <a:spcPts val="950"/>
                        </a:lnSpc>
                        <a:spcBef>
                          <a:spcPts val="27"/>
                        </a:spcBef>
                      </a:pPr>
                      <a:endParaRPr sz="950" dirty="0"/>
                    </a:p>
                    <a:p>
                      <a:pPr>
                        <a:lnSpc>
                          <a:spcPts val="1000"/>
                        </a:lnSpc>
                      </a:pPr>
                      <a:endParaRPr sz="1000" dirty="0"/>
                    </a:p>
                    <a:p>
                      <a:pPr marL="34290">
                        <a:lnSpc>
                          <a:spcPts val="1140"/>
                        </a:lnSpc>
                      </a:pPr>
                      <a:r>
                        <a:rPr sz="950" spc="5" dirty="0"/>
                        <a:t>P</a:t>
                      </a:r>
                      <a:r>
                        <a:rPr sz="950" spc="-15" dirty="0"/>
                        <a:t>oo</a:t>
                      </a:r>
                      <a:r>
                        <a:rPr sz="950" dirty="0"/>
                        <a:t>r</a:t>
                      </a:r>
                    </a:p>
                    <a:p>
                      <a:pPr marL="34290">
                        <a:lnSpc>
                          <a:spcPts val="960"/>
                        </a:lnSpc>
                      </a:pPr>
                      <a:r>
                        <a:rPr sz="950" spc="-10" dirty="0"/>
                        <a:t>L</a:t>
                      </a:r>
                      <a:r>
                        <a:rPr sz="950" spc="5" dirty="0"/>
                        <a:t>a</a:t>
                      </a:r>
                      <a:r>
                        <a:rPr sz="950" dirty="0"/>
                        <a:t>r</a:t>
                      </a:r>
                      <a:r>
                        <a:rPr sz="950" spc="-75" dirty="0"/>
                        <a:t>g</a:t>
                      </a:r>
                      <a:r>
                        <a:rPr sz="950" dirty="0"/>
                        <a:t>e</a:t>
                      </a:r>
                      <a:r>
                        <a:rPr sz="950" spc="-5" dirty="0"/>
                        <a:t> </a:t>
                      </a:r>
                      <a:r>
                        <a:rPr sz="950" dirty="0"/>
                        <a:t>A</a:t>
                      </a:r>
                      <a:r>
                        <a:rPr sz="950" spc="-45" dirty="0"/>
                        <a:t>r</a:t>
                      </a:r>
                      <a:r>
                        <a:rPr sz="950" spc="-10" dirty="0"/>
                        <a:t>e</a:t>
                      </a:r>
                      <a:r>
                        <a:rPr sz="950" dirty="0"/>
                        <a:t>a</a:t>
                      </a:r>
                    </a:p>
                    <a:p>
                      <a:pPr>
                        <a:lnSpc>
                          <a:spcPts val="950"/>
                        </a:lnSpc>
                        <a:spcBef>
                          <a:spcPts val="42"/>
                        </a:spcBef>
                      </a:pPr>
                      <a:endParaRPr sz="950" dirty="0"/>
                    </a:p>
                    <a:p>
                      <a:pPr>
                        <a:lnSpc>
                          <a:spcPts val="1000"/>
                        </a:lnSpc>
                      </a:pPr>
                      <a:endParaRPr sz="1000" dirty="0"/>
                    </a:p>
                    <a:p>
                      <a:pPr marL="34290">
                        <a:lnSpc>
                          <a:spcPct val="100000"/>
                        </a:lnSpc>
                      </a:pPr>
                      <a:r>
                        <a:rPr sz="950" spc="-5" dirty="0"/>
                        <a:t>C</a:t>
                      </a:r>
                      <a:r>
                        <a:rPr sz="950" spc="-15" dirty="0"/>
                        <a:t>oo</a:t>
                      </a:r>
                      <a:r>
                        <a:rPr sz="950" dirty="0"/>
                        <a:t>l</a:t>
                      </a:r>
                      <a:r>
                        <a:rPr sz="950" spc="-50" dirty="0"/>
                        <a:t> </a:t>
                      </a:r>
                      <a:r>
                        <a:rPr sz="950" spc="-40" dirty="0"/>
                        <a:t>B</a:t>
                      </a:r>
                      <a:r>
                        <a:rPr sz="950" spc="15" dirty="0"/>
                        <a:t>r</a:t>
                      </a:r>
                      <a:r>
                        <a:rPr sz="950" spc="-5" dirty="0"/>
                        <a:t>i</a:t>
                      </a:r>
                      <a:r>
                        <a:rPr sz="950" dirty="0"/>
                        <a:t>ne</a:t>
                      </a:r>
                    </a:p>
                    <a:p>
                      <a:pPr>
                        <a:lnSpc>
                          <a:spcPts val="900"/>
                        </a:lnSpc>
                        <a:spcBef>
                          <a:spcPts val="0"/>
                        </a:spcBef>
                      </a:pPr>
                      <a:endParaRPr sz="900" dirty="0"/>
                    </a:p>
                    <a:p>
                      <a:pPr>
                        <a:lnSpc>
                          <a:spcPts val="1000"/>
                        </a:lnSpc>
                      </a:pPr>
                      <a:endParaRPr sz="1000" dirty="0"/>
                    </a:p>
                    <a:p>
                      <a:pPr>
                        <a:lnSpc>
                          <a:spcPts val="1000"/>
                        </a:lnSpc>
                      </a:pPr>
                      <a:endParaRPr sz="1000" dirty="0"/>
                    </a:p>
                    <a:p>
                      <a:pPr>
                        <a:lnSpc>
                          <a:spcPts val="1000"/>
                        </a:lnSpc>
                      </a:pPr>
                      <a:endParaRPr sz="1000" dirty="0"/>
                    </a:p>
                    <a:p>
                      <a:pPr marL="8890" algn="ctr">
                        <a:lnSpc>
                          <a:spcPct val="100000"/>
                        </a:lnSpc>
                      </a:pPr>
                      <a:r>
                        <a:rPr sz="950" dirty="0"/>
                        <a:t>-</a:t>
                      </a:r>
                      <a:r>
                        <a:rPr sz="950" spc="-20" dirty="0"/>
                        <a:t> </a:t>
                      </a:r>
                      <a:r>
                        <a:rPr sz="950" dirty="0"/>
                        <a:t>-</a:t>
                      </a:r>
                    </a:p>
                    <a:p>
                      <a:pPr>
                        <a:lnSpc>
                          <a:spcPts val="900"/>
                        </a:lnSpc>
                        <a:spcBef>
                          <a:spcPts val="39"/>
                        </a:spcBef>
                      </a:pPr>
                      <a:endParaRPr sz="900" dirty="0"/>
                    </a:p>
                    <a:p>
                      <a:pPr>
                        <a:lnSpc>
                          <a:spcPts val="1000"/>
                        </a:lnSpc>
                      </a:pPr>
                      <a:endParaRPr sz="1000" dirty="0"/>
                    </a:p>
                    <a:p>
                      <a:pPr>
                        <a:lnSpc>
                          <a:spcPts val="1000"/>
                        </a:lnSpc>
                      </a:pPr>
                      <a:endParaRPr sz="1000" dirty="0"/>
                    </a:p>
                    <a:p>
                      <a:pPr marL="8890" algn="ctr">
                        <a:lnSpc>
                          <a:spcPct val="100000"/>
                        </a:lnSpc>
                      </a:pPr>
                      <a:r>
                        <a:rPr sz="950" dirty="0"/>
                        <a:t>-</a:t>
                      </a:r>
                      <a:r>
                        <a:rPr sz="950" spc="-20" dirty="0"/>
                        <a:t> </a:t>
                      </a:r>
                      <a:r>
                        <a:rPr sz="950" dirty="0"/>
                        <a:t>-</a:t>
                      </a:r>
                      <a:endParaRPr sz="950" dirty="0">
                        <a:solidFill>
                          <a:srgbClr val="0070C0"/>
                        </a:solidFill>
                        <a:latin typeface="Times New Roman"/>
                        <a:cs typeface="Times New Roman"/>
                      </a:endParaRPr>
                    </a:p>
                  </a:txBody>
                  <a:tcPr marL="0" marR="0" marT="0" marB="0"/>
                </a:tc>
              </a:tr>
            </a:tbl>
          </a:graphicData>
        </a:graphic>
      </p:graphicFrame>
      <p:sp>
        <p:nvSpPr>
          <p:cNvPr id="7" name="TextBox 6"/>
          <p:cNvSpPr txBox="1"/>
          <p:nvPr/>
        </p:nvSpPr>
        <p:spPr>
          <a:xfrm>
            <a:off x="35496" y="36235"/>
            <a:ext cx="6879256" cy="584775"/>
          </a:xfrm>
          <a:prstGeom prst="rect">
            <a:avLst/>
          </a:prstGeom>
          <a:noFill/>
        </p:spPr>
        <p:txBody>
          <a:bodyPr wrap="none" rtlCol="0">
            <a:spAutoFit/>
          </a:bodyPr>
          <a:lstStyle/>
          <a:p>
            <a:r>
              <a:rPr lang="en-US" altLang="en-US" sz="3200" dirty="0" smtClean="0">
                <a:solidFill>
                  <a:schemeClr val="bg1"/>
                </a:solidFill>
              </a:rPr>
              <a:t>Environmental </a:t>
            </a:r>
            <a:r>
              <a:rPr lang="en-US" altLang="en-US" sz="3200" dirty="0" smtClean="0">
                <a:solidFill>
                  <a:schemeClr val="bg1"/>
                </a:solidFill>
              </a:rPr>
              <a:t>Impacts of </a:t>
            </a:r>
            <a:r>
              <a:rPr lang="en-US" altLang="en-US" sz="3200" dirty="0" smtClean="0">
                <a:solidFill>
                  <a:schemeClr val="bg1"/>
                </a:solidFill>
              </a:rPr>
              <a:t>Energy </a:t>
            </a:r>
            <a:r>
              <a:rPr lang="en-US" altLang="en-US" sz="3200" dirty="0" smtClean="0">
                <a:solidFill>
                  <a:schemeClr val="bg1"/>
                </a:solidFill>
              </a:rPr>
              <a:t>Matrix</a:t>
            </a:r>
            <a:endParaRPr lang="en-GB" sz="3200" b="1" dirty="0">
              <a:solidFill>
                <a:schemeClr val="bg1"/>
              </a:solidFill>
            </a:endParaRPr>
          </a:p>
        </p:txBody>
      </p:sp>
      <p:sp>
        <p:nvSpPr>
          <p:cNvPr id="4" name="TextBox 3"/>
          <p:cNvSpPr txBox="1"/>
          <p:nvPr/>
        </p:nvSpPr>
        <p:spPr>
          <a:xfrm>
            <a:off x="6800217" y="6324596"/>
            <a:ext cx="2343783" cy="307777"/>
          </a:xfrm>
          <a:prstGeom prst="rect">
            <a:avLst/>
          </a:prstGeom>
          <a:noFill/>
        </p:spPr>
        <p:txBody>
          <a:bodyPr wrap="none" rtlCol="0">
            <a:spAutoFit/>
          </a:bodyPr>
          <a:lstStyle/>
          <a:p>
            <a:r>
              <a:rPr lang="en-GB" sz="1400" dirty="0" smtClean="0">
                <a:solidFill>
                  <a:srgbClr val="0070C0"/>
                </a:solidFill>
              </a:rPr>
              <a:t>Source: </a:t>
            </a:r>
            <a:r>
              <a:rPr lang="en-GB" sz="1400" dirty="0" err="1" smtClean="0">
                <a:solidFill>
                  <a:srgbClr val="0070C0"/>
                </a:solidFill>
              </a:rPr>
              <a:t>MITOpenCourseWare</a:t>
            </a:r>
            <a:endParaRPr lang="en-GB" sz="1400" dirty="0">
              <a:solidFill>
                <a:srgbClr val="0070C0"/>
              </a:solidFill>
            </a:endParaRPr>
          </a:p>
        </p:txBody>
      </p:sp>
    </p:spTree>
    <p:extLst>
      <p:ext uri="{BB962C8B-B14F-4D97-AF65-F5344CB8AC3E}">
        <p14:creationId xmlns:p14="http://schemas.microsoft.com/office/powerpoint/2010/main" xmlns="" val="13292595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8" name="Picture 4" descr="http://i.dailymail.co.uk/i/pix/2012/02/29/article-2108218-11F90B45000005DC-59_636x789.jpg"/>
          <p:cNvPicPr>
            <a:picLocks noChangeAspect="1" noChangeArrowheads="1"/>
          </p:cNvPicPr>
          <p:nvPr/>
        </p:nvPicPr>
        <p:blipFill>
          <a:blip r:embed="rId2" cstate="print"/>
          <a:srcRect/>
          <a:stretch>
            <a:fillRect/>
          </a:stretch>
        </p:blipFill>
        <p:spPr bwMode="auto">
          <a:xfrm>
            <a:off x="-1" y="692696"/>
            <a:ext cx="4733709" cy="5872479"/>
          </a:xfrm>
          <a:prstGeom prst="rect">
            <a:avLst/>
          </a:prstGeom>
          <a:noFill/>
        </p:spPr>
      </p:pic>
      <p:pic>
        <p:nvPicPr>
          <p:cNvPr id="123910" name="Picture 6" descr="http://images.bwbx.io/cms/2013-07-18/econ_nuclear30__01__630x420.jpg"/>
          <p:cNvPicPr>
            <a:picLocks noChangeAspect="1" noChangeArrowheads="1"/>
          </p:cNvPicPr>
          <p:nvPr/>
        </p:nvPicPr>
        <p:blipFill>
          <a:blip r:embed="rId3" cstate="print"/>
          <a:srcRect/>
          <a:stretch>
            <a:fillRect/>
          </a:stretch>
        </p:blipFill>
        <p:spPr bwMode="auto">
          <a:xfrm>
            <a:off x="4716016" y="3789040"/>
            <a:ext cx="4427984" cy="2808312"/>
          </a:xfrm>
          <a:prstGeom prst="rect">
            <a:avLst/>
          </a:prstGeom>
          <a:noFill/>
        </p:spPr>
      </p:pic>
      <p:sp>
        <p:nvSpPr>
          <p:cNvPr id="7"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8" name="TextBox 7"/>
          <p:cNvSpPr txBox="1"/>
          <p:nvPr/>
        </p:nvSpPr>
        <p:spPr>
          <a:xfrm>
            <a:off x="4716016" y="1559694"/>
            <a:ext cx="4427984" cy="1569660"/>
          </a:xfrm>
          <a:prstGeom prst="rect">
            <a:avLst/>
          </a:prstGeom>
          <a:noFill/>
        </p:spPr>
        <p:txBody>
          <a:bodyPr wrap="square" rtlCol="0">
            <a:spAutoFit/>
          </a:bodyPr>
          <a:lstStyle/>
          <a:p>
            <a:pPr algn="ctr"/>
            <a:r>
              <a:rPr lang="en-GB" sz="3200" b="1" dirty="0" smtClean="0">
                <a:solidFill>
                  <a:schemeClr val="accent1"/>
                </a:solidFill>
                <a:latin typeface="Arial" pitchFamily="34" charset="0"/>
                <a:cs typeface="Arial" pitchFamily="34" charset="0"/>
              </a:rPr>
              <a:t>Current- and Next-Generation </a:t>
            </a:r>
            <a:r>
              <a:rPr lang="en-GB" sz="3200" b="1" dirty="0" smtClean="0">
                <a:solidFill>
                  <a:schemeClr val="accent1"/>
                </a:solidFill>
                <a:latin typeface="Arial" pitchFamily="34" charset="0"/>
                <a:cs typeface="Arial" pitchFamily="34" charset="0"/>
              </a:rPr>
              <a:t>of Nuclear </a:t>
            </a:r>
            <a:r>
              <a:rPr lang="en-GB" sz="3200" b="1" dirty="0" smtClean="0">
                <a:solidFill>
                  <a:schemeClr val="accent1"/>
                </a:solidFill>
                <a:latin typeface="Arial" pitchFamily="34" charset="0"/>
                <a:cs typeface="Arial" pitchFamily="34" charset="0"/>
              </a:rPr>
              <a:t>Reactors</a:t>
            </a:r>
            <a:endParaRPr lang="en-US" sz="3200" b="1" dirty="0">
              <a:solidFill>
                <a:schemeClr val="accent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21088"/>
            <a:ext cx="6948264" cy="692696"/>
          </a:xfrm>
        </p:spPr>
        <p:txBody>
          <a:bodyPr/>
          <a:lstStyle/>
          <a:p>
            <a:r>
              <a:rPr lang="en-GB" dirty="0" smtClean="0"/>
              <a:t>Energy Consumption</a:t>
            </a:r>
            <a:endParaRPr lang="en-GB" dirty="0"/>
          </a:p>
        </p:txBody>
      </p:sp>
      <p:sp>
        <p:nvSpPr>
          <p:cNvPr id="5"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6" name="TextBox 5"/>
          <p:cNvSpPr txBox="1"/>
          <p:nvPr/>
        </p:nvSpPr>
        <p:spPr>
          <a:xfrm>
            <a:off x="235916" y="44624"/>
            <a:ext cx="6856364" cy="584775"/>
          </a:xfrm>
          <a:prstGeom prst="rect">
            <a:avLst/>
          </a:prstGeom>
          <a:noFill/>
        </p:spPr>
        <p:txBody>
          <a:bodyPr wrap="none" rtlCol="0">
            <a:spAutoFit/>
          </a:bodyPr>
          <a:lstStyle/>
          <a:p>
            <a:pPr algn="r"/>
            <a:r>
              <a:rPr lang="en-GB" sz="3200" b="1" dirty="0" smtClean="0">
                <a:solidFill>
                  <a:schemeClr val="bg1"/>
                </a:solidFill>
                <a:latin typeface="Arial" pitchFamily="34" charset="0"/>
                <a:cs typeface="Arial" pitchFamily="34" charset="0"/>
              </a:rPr>
              <a:t>Evolution of Nuclear Power Plants</a:t>
            </a:r>
            <a:endParaRPr lang="en-US" sz="3200" b="1" dirty="0">
              <a:solidFill>
                <a:schemeClr val="bg1"/>
              </a:solidFill>
              <a:latin typeface="Arial" pitchFamily="34" charset="0"/>
              <a:cs typeface="Arial" pitchFamily="34" charset="0"/>
            </a:endParaRPr>
          </a:p>
        </p:txBody>
      </p:sp>
      <p:sp>
        <p:nvSpPr>
          <p:cNvPr id="3" name="Rectangle 2"/>
          <p:cNvSpPr/>
          <p:nvPr/>
        </p:nvSpPr>
        <p:spPr>
          <a:xfrm>
            <a:off x="899592" y="709210"/>
            <a:ext cx="7128792"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p:cNvSpPr/>
          <p:nvPr/>
        </p:nvSpPr>
        <p:spPr>
          <a:xfrm>
            <a:off x="214282" y="5929330"/>
            <a:ext cx="8286808"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2844" y="5072074"/>
            <a:ext cx="1714512"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Generation I</a:t>
            </a:r>
            <a:endParaRPr lang="en-US" sz="1600" dirty="0"/>
          </a:p>
        </p:txBody>
      </p:sp>
      <p:sp>
        <p:nvSpPr>
          <p:cNvPr id="9" name="Rectangle 8"/>
          <p:cNvSpPr/>
          <p:nvPr/>
        </p:nvSpPr>
        <p:spPr>
          <a:xfrm>
            <a:off x="1857356" y="5072074"/>
            <a:ext cx="2643206"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Generation II</a:t>
            </a:r>
            <a:endParaRPr lang="en-US" sz="1600" dirty="0"/>
          </a:p>
        </p:txBody>
      </p:sp>
      <p:sp>
        <p:nvSpPr>
          <p:cNvPr id="10" name="Rectangle 9"/>
          <p:cNvSpPr/>
          <p:nvPr/>
        </p:nvSpPr>
        <p:spPr>
          <a:xfrm>
            <a:off x="4500562" y="5072074"/>
            <a:ext cx="1500198"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Generation III</a:t>
            </a:r>
            <a:endParaRPr lang="en-US" sz="1600" dirty="0"/>
          </a:p>
        </p:txBody>
      </p:sp>
      <p:sp>
        <p:nvSpPr>
          <p:cNvPr id="11" name="Rectangle 10"/>
          <p:cNvSpPr/>
          <p:nvPr/>
        </p:nvSpPr>
        <p:spPr>
          <a:xfrm>
            <a:off x="6000760" y="5072074"/>
            <a:ext cx="1643074"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Generation III+</a:t>
            </a:r>
            <a:endParaRPr lang="en-US" sz="1600" dirty="0"/>
          </a:p>
        </p:txBody>
      </p:sp>
      <p:sp>
        <p:nvSpPr>
          <p:cNvPr id="12" name="Right Arrow 11"/>
          <p:cNvSpPr/>
          <p:nvPr/>
        </p:nvSpPr>
        <p:spPr>
          <a:xfrm>
            <a:off x="7643834" y="4929198"/>
            <a:ext cx="1000132" cy="571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Gen IV</a:t>
            </a:r>
            <a:endParaRPr lang="en-US" sz="1600" dirty="0"/>
          </a:p>
        </p:txBody>
      </p:sp>
      <p:grpSp>
        <p:nvGrpSpPr>
          <p:cNvPr id="13" name="Group 12"/>
          <p:cNvGrpSpPr/>
          <p:nvPr/>
        </p:nvGrpSpPr>
        <p:grpSpPr>
          <a:xfrm>
            <a:off x="204481" y="5429264"/>
            <a:ext cx="652743" cy="821537"/>
            <a:chOff x="633109" y="5429264"/>
            <a:chExt cx="652743" cy="821537"/>
          </a:xfrm>
        </p:grpSpPr>
        <p:sp>
          <p:nvSpPr>
            <p:cNvPr id="14" name="TextBox 13"/>
            <p:cNvSpPr txBox="1"/>
            <p:nvPr/>
          </p:nvSpPr>
          <p:spPr>
            <a:xfrm>
              <a:off x="633109" y="5429264"/>
              <a:ext cx="652743" cy="369332"/>
            </a:xfrm>
            <a:prstGeom prst="rect">
              <a:avLst/>
            </a:prstGeom>
            <a:noFill/>
          </p:spPr>
          <p:txBody>
            <a:bodyPr wrap="none" rtlCol="0">
              <a:spAutoFit/>
            </a:bodyPr>
            <a:lstStyle/>
            <a:p>
              <a:r>
                <a:rPr lang="en-GB" dirty="0" smtClean="0"/>
                <a:t>1950</a:t>
              </a:r>
              <a:endParaRPr lang="en-US" dirty="0"/>
            </a:p>
          </p:txBody>
        </p:sp>
        <p:cxnSp>
          <p:nvCxnSpPr>
            <p:cNvPr id="15" name="Straight Connector 14"/>
            <p:cNvCxnSpPr/>
            <p:nvPr/>
          </p:nvCxnSpPr>
          <p:spPr>
            <a:xfrm rot="5400000">
              <a:off x="709447" y="6000768"/>
              <a:ext cx="500066"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1107611" y="5429264"/>
            <a:ext cx="652743" cy="821537"/>
            <a:chOff x="1669831" y="5429264"/>
            <a:chExt cx="652743" cy="821537"/>
          </a:xfrm>
        </p:grpSpPr>
        <p:sp>
          <p:nvSpPr>
            <p:cNvPr id="17" name="TextBox 16"/>
            <p:cNvSpPr txBox="1"/>
            <p:nvPr/>
          </p:nvSpPr>
          <p:spPr>
            <a:xfrm>
              <a:off x="1669831" y="5429264"/>
              <a:ext cx="652743" cy="369332"/>
            </a:xfrm>
            <a:prstGeom prst="rect">
              <a:avLst/>
            </a:prstGeom>
            <a:noFill/>
          </p:spPr>
          <p:txBody>
            <a:bodyPr wrap="none" rtlCol="0">
              <a:spAutoFit/>
            </a:bodyPr>
            <a:lstStyle/>
            <a:p>
              <a:r>
                <a:rPr lang="en-GB" dirty="0" smtClean="0"/>
                <a:t>1960</a:t>
              </a:r>
              <a:endParaRPr lang="en-US" dirty="0"/>
            </a:p>
          </p:txBody>
        </p:sp>
        <p:cxnSp>
          <p:nvCxnSpPr>
            <p:cNvPr id="18" name="Straight Connector 17"/>
            <p:cNvCxnSpPr/>
            <p:nvPr/>
          </p:nvCxnSpPr>
          <p:spPr>
            <a:xfrm rot="5400000">
              <a:off x="1746169" y="6000768"/>
              <a:ext cx="500066"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2010741" y="5429264"/>
            <a:ext cx="652743" cy="821537"/>
            <a:chOff x="2553876" y="5429264"/>
            <a:chExt cx="652743" cy="821537"/>
          </a:xfrm>
        </p:grpSpPr>
        <p:sp>
          <p:nvSpPr>
            <p:cNvPr id="20" name="TextBox 19"/>
            <p:cNvSpPr txBox="1"/>
            <p:nvPr/>
          </p:nvSpPr>
          <p:spPr>
            <a:xfrm>
              <a:off x="2553876" y="5429264"/>
              <a:ext cx="652743" cy="369332"/>
            </a:xfrm>
            <a:prstGeom prst="rect">
              <a:avLst/>
            </a:prstGeom>
            <a:noFill/>
          </p:spPr>
          <p:txBody>
            <a:bodyPr wrap="none" rtlCol="0">
              <a:spAutoFit/>
            </a:bodyPr>
            <a:lstStyle/>
            <a:p>
              <a:r>
                <a:rPr lang="en-GB" dirty="0" smtClean="0"/>
                <a:t>1970</a:t>
              </a:r>
              <a:endParaRPr lang="en-US" dirty="0"/>
            </a:p>
          </p:txBody>
        </p:sp>
        <p:cxnSp>
          <p:nvCxnSpPr>
            <p:cNvPr id="21" name="Straight Connector 20"/>
            <p:cNvCxnSpPr/>
            <p:nvPr/>
          </p:nvCxnSpPr>
          <p:spPr>
            <a:xfrm rot="5400000">
              <a:off x="2630214" y="6000768"/>
              <a:ext cx="500066"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13871" y="5429264"/>
            <a:ext cx="652743" cy="821537"/>
            <a:chOff x="3437921" y="5429264"/>
            <a:chExt cx="652743" cy="821537"/>
          </a:xfrm>
        </p:grpSpPr>
        <p:sp>
          <p:nvSpPr>
            <p:cNvPr id="23" name="TextBox 22"/>
            <p:cNvSpPr txBox="1"/>
            <p:nvPr/>
          </p:nvSpPr>
          <p:spPr>
            <a:xfrm>
              <a:off x="3437921" y="5429264"/>
              <a:ext cx="652743" cy="369332"/>
            </a:xfrm>
            <a:prstGeom prst="rect">
              <a:avLst/>
            </a:prstGeom>
            <a:noFill/>
          </p:spPr>
          <p:txBody>
            <a:bodyPr wrap="none" rtlCol="0">
              <a:spAutoFit/>
            </a:bodyPr>
            <a:lstStyle/>
            <a:p>
              <a:r>
                <a:rPr lang="en-GB" dirty="0" smtClean="0"/>
                <a:t>1980</a:t>
              </a:r>
              <a:endParaRPr lang="en-US" dirty="0"/>
            </a:p>
          </p:txBody>
        </p:sp>
        <p:cxnSp>
          <p:nvCxnSpPr>
            <p:cNvPr id="24" name="Straight Connector 23"/>
            <p:cNvCxnSpPr/>
            <p:nvPr/>
          </p:nvCxnSpPr>
          <p:spPr>
            <a:xfrm rot="5400000">
              <a:off x="3514259" y="6000768"/>
              <a:ext cx="500066"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3817001" y="5429264"/>
            <a:ext cx="652743" cy="821537"/>
            <a:chOff x="4321966" y="5429264"/>
            <a:chExt cx="652743" cy="821537"/>
          </a:xfrm>
        </p:grpSpPr>
        <p:sp>
          <p:nvSpPr>
            <p:cNvPr id="26" name="TextBox 25"/>
            <p:cNvSpPr txBox="1"/>
            <p:nvPr/>
          </p:nvSpPr>
          <p:spPr>
            <a:xfrm>
              <a:off x="4321966" y="5429264"/>
              <a:ext cx="652743" cy="369332"/>
            </a:xfrm>
            <a:prstGeom prst="rect">
              <a:avLst/>
            </a:prstGeom>
            <a:noFill/>
          </p:spPr>
          <p:txBody>
            <a:bodyPr wrap="none" rtlCol="0">
              <a:spAutoFit/>
            </a:bodyPr>
            <a:lstStyle/>
            <a:p>
              <a:r>
                <a:rPr lang="en-GB" dirty="0" smtClean="0"/>
                <a:t>1990</a:t>
              </a:r>
              <a:endParaRPr lang="en-US" dirty="0"/>
            </a:p>
          </p:txBody>
        </p:sp>
        <p:cxnSp>
          <p:nvCxnSpPr>
            <p:cNvPr id="27" name="Straight Connector 26"/>
            <p:cNvCxnSpPr/>
            <p:nvPr/>
          </p:nvCxnSpPr>
          <p:spPr>
            <a:xfrm rot="5400000">
              <a:off x="4398304" y="6000768"/>
              <a:ext cx="500066"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4720131" y="5429264"/>
            <a:ext cx="652743" cy="821537"/>
            <a:chOff x="5206011" y="5429264"/>
            <a:chExt cx="652743" cy="821537"/>
          </a:xfrm>
        </p:grpSpPr>
        <p:sp>
          <p:nvSpPr>
            <p:cNvPr id="29" name="TextBox 28"/>
            <p:cNvSpPr txBox="1"/>
            <p:nvPr/>
          </p:nvSpPr>
          <p:spPr>
            <a:xfrm>
              <a:off x="5206011" y="5429264"/>
              <a:ext cx="652743" cy="369332"/>
            </a:xfrm>
            <a:prstGeom prst="rect">
              <a:avLst/>
            </a:prstGeom>
            <a:noFill/>
          </p:spPr>
          <p:txBody>
            <a:bodyPr wrap="none" rtlCol="0">
              <a:spAutoFit/>
            </a:bodyPr>
            <a:lstStyle/>
            <a:p>
              <a:r>
                <a:rPr lang="en-GB" dirty="0" smtClean="0"/>
                <a:t>2000</a:t>
              </a:r>
              <a:endParaRPr lang="en-US" dirty="0"/>
            </a:p>
          </p:txBody>
        </p:sp>
        <p:cxnSp>
          <p:nvCxnSpPr>
            <p:cNvPr id="30" name="Straight Connector 29"/>
            <p:cNvCxnSpPr/>
            <p:nvPr/>
          </p:nvCxnSpPr>
          <p:spPr>
            <a:xfrm rot="5400000">
              <a:off x="5282349" y="6000768"/>
              <a:ext cx="500066"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7429520" y="5429264"/>
            <a:ext cx="652743" cy="821537"/>
            <a:chOff x="7858148" y="5429264"/>
            <a:chExt cx="652743" cy="821537"/>
          </a:xfrm>
        </p:grpSpPr>
        <p:sp>
          <p:nvSpPr>
            <p:cNvPr id="32" name="TextBox 31"/>
            <p:cNvSpPr txBox="1"/>
            <p:nvPr/>
          </p:nvSpPr>
          <p:spPr>
            <a:xfrm>
              <a:off x="7858148" y="5429264"/>
              <a:ext cx="652743" cy="369332"/>
            </a:xfrm>
            <a:prstGeom prst="rect">
              <a:avLst/>
            </a:prstGeom>
            <a:noFill/>
          </p:spPr>
          <p:txBody>
            <a:bodyPr wrap="none" rtlCol="0">
              <a:spAutoFit/>
            </a:bodyPr>
            <a:lstStyle/>
            <a:p>
              <a:r>
                <a:rPr lang="en-GB" dirty="0" smtClean="0"/>
                <a:t>2030</a:t>
              </a:r>
              <a:endParaRPr lang="en-US" dirty="0"/>
            </a:p>
          </p:txBody>
        </p:sp>
        <p:cxnSp>
          <p:nvCxnSpPr>
            <p:cNvPr id="33" name="Straight Connector 32"/>
            <p:cNvCxnSpPr/>
            <p:nvPr/>
          </p:nvCxnSpPr>
          <p:spPr>
            <a:xfrm rot="5400000">
              <a:off x="7965305" y="6000768"/>
              <a:ext cx="500066"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6526391" y="5429264"/>
            <a:ext cx="652743" cy="821537"/>
            <a:chOff x="6974101" y="5429264"/>
            <a:chExt cx="652743" cy="821537"/>
          </a:xfrm>
        </p:grpSpPr>
        <p:sp>
          <p:nvSpPr>
            <p:cNvPr id="35" name="TextBox 34"/>
            <p:cNvSpPr txBox="1"/>
            <p:nvPr/>
          </p:nvSpPr>
          <p:spPr>
            <a:xfrm>
              <a:off x="6974101" y="5429264"/>
              <a:ext cx="652743" cy="369332"/>
            </a:xfrm>
            <a:prstGeom prst="rect">
              <a:avLst/>
            </a:prstGeom>
            <a:noFill/>
          </p:spPr>
          <p:txBody>
            <a:bodyPr wrap="none" rtlCol="0">
              <a:spAutoFit/>
            </a:bodyPr>
            <a:lstStyle/>
            <a:p>
              <a:r>
                <a:rPr lang="en-GB" dirty="0" smtClean="0"/>
                <a:t>2020</a:t>
              </a:r>
              <a:endParaRPr lang="en-US" dirty="0"/>
            </a:p>
          </p:txBody>
        </p:sp>
        <p:cxnSp>
          <p:nvCxnSpPr>
            <p:cNvPr id="36" name="Straight Connector 35"/>
            <p:cNvCxnSpPr/>
            <p:nvPr/>
          </p:nvCxnSpPr>
          <p:spPr>
            <a:xfrm rot="5400000">
              <a:off x="7050439" y="6000768"/>
              <a:ext cx="500066"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5623261" y="5429264"/>
            <a:ext cx="652743" cy="821537"/>
            <a:chOff x="6090056" y="5429264"/>
            <a:chExt cx="652743" cy="821537"/>
          </a:xfrm>
        </p:grpSpPr>
        <p:sp>
          <p:nvSpPr>
            <p:cNvPr id="38" name="TextBox 37"/>
            <p:cNvSpPr txBox="1"/>
            <p:nvPr/>
          </p:nvSpPr>
          <p:spPr>
            <a:xfrm>
              <a:off x="6090056" y="5429264"/>
              <a:ext cx="652743" cy="369332"/>
            </a:xfrm>
            <a:prstGeom prst="rect">
              <a:avLst/>
            </a:prstGeom>
            <a:noFill/>
          </p:spPr>
          <p:txBody>
            <a:bodyPr wrap="none" rtlCol="0">
              <a:spAutoFit/>
            </a:bodyPr>
            <a:lstStyle/>
            <a:p>
              <a:r>
                <a:rPr lang="en-GB" dirty="0" smtClean="0"/>
                <a:t>2010</a:t>
              </a:r>
              <a:endParaRPr lang="en-US" dirty="0"/>
            </a:p>
          </p:txBody>
        </p:sp>
        <p:cxnSp>
          <p:nvCxnSpPr>
            <p:cNvPr id="39" name="Straight Connector 38"/>
            <p:cNvCxnSpPr/>
            <p:nvPr/>
          </p:nvCxnSpPr>
          <p:spPr>
            <a:xfrm rot="5400000">
              <a:off x="6166394" y="6000768"/>
              <a:ext cx="500066"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0" name="Rectangle 39"/>
          <p:cNvSpPr/>
          <p:nvPr/>
        </p:nvSpPr>
        <p:spPr>
          <a:xfrm>
            <a:off x="295244" y="1000108"/>
            <a:ext cx="1714512"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Generation I</a:t>
            </a:r>
            <a:endParaRPr lang="en-US" sz="1600" dirty="0"/>
          </a:p>
        </p:txBody>
      </p:sp>
      <p:sp>
        <p:nvSpPr>
          <p:cNvPr id="41" name="Rectangle 40"/>
          <p:cNvSpPr/>
          <p:nvPr/>
        </p:nvSpPr>
        <p:spPr>
          <a:xfrm>
            <a:off x="2009756" y="1000108"/>
            <a:ext cx="2643206"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Generation II</a:t>
            </a:r>
            <a:endParaRPr lang="en-US" sz="1600" dirty="0"/>
          </a:p>
        </p:txBody>
      </p:sp>
      <p:sp>
        <p:nvSpPr>
          <p:cNvPr id="42" name="Rectangle 41"/>
          <p:cNvSpPr/>
          <p:nvPr/>
        </p:nvSpPr>
        <p:spPr>
          <a:xfrm>
            <a:off x="4652962" y="1000108"/>
            <a:ext cx="1500198"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Generation III</a:t>
            </a:r>
            <a:endParaRPr lang="en-US" sz="1600" dirty="0"/>
          </a:p>
        </p:txBody>
      </p:sp>
      <p:sp>
        <p:nvSpPr>
          <p:cNvPr id="43" name="Rectangle 42"/>
          <p:cNvSpPr/>
          <p:nvPr/>
        </p:nvSpPr>
        <p:spPr>
          <a:xfrm>
            <a:off x="6153160" y="1000108"/>
            <a:ext cx="1643074"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Generation III+</a:t>
            </a:r>
            <a:endParaRPr lang="en-US" sz="1600" dirty="0"/>
          </a:p>
        </p:txBody>
      </p:sp>
      <p:sp>
        <p:nvSpPr>
          <p:cNvPr id="44" name="Right Arrow 43"/>
          <p:cNvSpPr/>
          <p:nvPr/>
        </p:nvSpPr>
        <p:spPr>
          <a:xfrm>
            <a:off x="7796234" y="857232"/>
            <a:ext cx="1000132" cy="571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Gen IV</a:t>
            </a:r>
            <a:endParaRPr lang="en-US" sz="1600" dirty="0"/>
          </a:p>
        </p:txBody>
      </p:sp>
      <p:sp>
        <p:nvSpPr>
          <p:cNvPr id="45" name="TextBox 44"/>
          <p:cNvSpPr txBox="1"/>
          <p:nvPr/>
        </p:nvSpPr>
        <p:spPr>
          <a:xfrm>
            <a:off x="300015" y="1500174"/>
            <a:ext cx="1628779" cy="646331"/>
          </a:xfrm>
          <a:prstGeom prst="rect">
            <a:avLst/>
          </a:prstGeom>
          <a:noFill/>
        </p:spPr>
        <p:txBody>
          <a:bodyPr wrap="none" rtlCol="0">
            <a:spAutoFit/>
          </a:bodyPr>
          <a:lstStyle/>
          <a:p>
            <a:r>
              <a:rPr lang="en-GB" dirty="0" smtClean="0"/>
              <a:t>Early prototype</a:t>
            </a:r>
          </a:p>
          <a:p>
            <a:r>
              <a:rPr lang="en-GB" dirty="0" smtClean="0"/>
              <a:t>reactors</a:t>
            </a:r>
            <a:endParaRPr lang="en-US" dirty="0"/>
          </a:p>
        </p:txBody>
      </p:sp>
      <p:sp>
        <p:nvSpPr>
          <p:cNvPr id="46" name="TextBox 45"/>
          <p:cNvSpPr txBox="1"/>
          <p:nvPr/>
        </p:nvSpPr>
        <p:spPr>
          <a:xfrm>
            <a:off x="285720" y="3786190"/>
            <a:ext cx="1393330" cy="1200329"/>
          </a:xfrm>
          <a:prstGeom prst="rect">
            <a:avLst/>
          </a:prstGeom>
          <a:noFill/>
        </p:spPr>
        <p:txBody>
          <a:bodyPr wrap="none" rtlCol="0">
            <a:spAutoFit/>
          </a:bodyPr>
          <a:lstStyle/>
          <a:p>
            <a:r>
              <a:rPr lang="en-GB" dirty="0" err="1" smtClean="0"/>
              <a:t>Shippingport</a:t>
            </a:r>
            <a:endParaRPr lang="en-GB" dirty="0" smtClean="0"/>
          </a:p>
          <a:p>
            <a:r>
              <a:rPr lang="en-GB" dirty="0" smtClean="0"/>
              <a:t>Dresden</a:t>
            </a:r>
          </a:p>
          <a:p>
            <a:r>
              <a:rPr lang="en-GB" dirty="0" smtClean="0"/>
              <a:t>Fermi</a:t>
            </a:r>
          </a:p>
          <a:p>
            <a:r>
              <a:rPr lang="en-GB" dirty="0" err="1" smtClean="0"/>
              <a:t>Magnox</a:t>
            </a:r>
            <a:endParaRPr lang="en-US" dirty="0"/>
          </a:p>
        </p:txBody>
      </p:sp>
      <p:sp>
        <p:nvSpPr>
          <p:cNvPr id="47" name="TextBox 46"/>
          <p:cNvSpPr txBox="1"/>
          <p:nvPr/>
        </p:nvSpPr>
        <p:spPr>
          <a:xfrm>
            <a:off x="2214546" y="1500174"/>
            <a:ext cx="1959254" cy="646331"/>
          </a:xfrm>
          <a:prstGeom prst="rect">
            <a:avLst/>
          </a:prstGeom>
          <a:noFill/>
        </p:spPr>
        <p:txBody>
          <a:bodyPr wrap="none" rtlCol="0">
            <a:spAutoFit/>
          </a:bodyPr>
          <a:lstStyle/>
          <a:p>
            <a:r>
              <a:rPr lang="en-GB" dirty="0" smtClean="0"/>
              <a:t>Commercial power</a:t>
            </a:r>
          </a:p>
          <a:p>
            <a:r>
              <a:rPr lang="en-GB" dirty="0" smtClean="0"/>
              <a:t>reactors</a:t>
            </a:r>
            <a:endParaRPr lang="en-US" dirty="0"/>
          </a:p>
        </p:txBody>
      </p:sp>
      <p:sp>
        <p:nvSpPr>
          <p:cNvPr id="48" name="TextBox 47"/>
          <p:cNvSpPr txBox="1"/>
          <p:nvPr/>
        </p:nvSpPr>
        <p:spPr>
          <a:xfrm>
            <a:off x="2285984" y="4063189"/>
            <a:ext cx="1681935" cy="923330"/>
          </a:xfrm>
          <a:prstGeom prst="rect">
            <a:avLst/>
          </a:prstGeom>
          <a:noFill/>
        </p:spPr>
        <p:txBody>
          <a:bodyPr wrap="none" rtlCol="0">
            <a:spAutoFit/>
          </a:bodyPr>
          <a:lstStyle/>
          <a:p>
            <a:r>
              <a:rPr lang="en-GB" dirty="0" smtClean="0"/>
              <a:t>LWR-PWR, BWR</a:t>
            </a:r>
          </a:p>
          <a:p>
            <a:r>
              <a:rPr lang="en-GB" dirty="0" smtClean="0"/>
              <a:t>CANDU</a:t>
            </a:r>
          </a:p>
          <a:p>
            <a:r>
              <a:rPr lang="en-GB" dirty="0" smtClean="0"/>
              <a:t>VVER/RBMK</a:t>
            </a:r>
            <a:endParaRPr lang="en-US" dirty="0"/>
          </a:p>
        </p:txBody>
      </p:sp>
      <p:sp>
        <p:nvSpPr>
          <p:cNvPr id="49" name="TextBox 48"/>
          <p:cNvSpPr txBox="1"/>
          <p:nvPr/>
        </p:nvSpPr>
        <p:spPr>
          <a:xfrm>
            <a:off x="4859154" y="1500174"/>
            <a:ext cx="1107804" cy="646331"/>
          </a:xfrm>
          <a:prstGeom prst="rect">
            <a:avLst/>
          </a:prstGeom>
          <a:noFill/>
        </p:spPr>
        <p:txBody>
          <a:bodyPr wrap="none" rtlCol="0">
            <a:spAutoFit/>
          </a:bodyPr>
          <a:lstStyle/>
          <a:p>
            <a:pPr algn="ctr"/>
            <a:r>
              <a:rPr lang="en-GB" dirty="0" smtClean="0"/>
              <a:t>Advanced</a:t>
            </a:r>
          </a:p>
          <a:p>
            <a:pPr algn="ctr"/>
            <a:r>
              <a:rPr lang="en-GB" dirty="0" smtClean="0"/>
              <a:t>LWRs</a:t>
            </a:r>
            <a:endParaRPr lang="en-US" dirty="0"/>
          </a:p>
        </p:txBody>
      </p:sp>
      <p:sp>
        <p:nvSpPr>
          <p:cNvPr id="50" name="TextBox 49"/>
          <p:cNvSpPr txBox="1"/>
          <p:nvPr/>
        </p:nvSpPr>
        <p:spPr>
          <a:xfrm>
            <a:off x="4786314" y="3786190"/>
            <a:ext cx="1253485" cy="1200329"/>
          </a:xfrm>
          <a:prstGeom prst="rect">
            <a:avLst/>
          </a:prstGeom>
          <a:noFill/>
        </p:spPr>
        <p:txBody>
          <a:bodyPr wrap="none" rtlCol="0">
            <a:spAutoFit/>
          </a:bodyPr>
          <a:lstStyle/>
          <a:p>
            <a:r>
              <a:rPr lang="en-GB" dirty="0" smtClean="0"/>
              <a:t>ABWR</a:t>
            </a:r>
          </a:p>
          <a:p>
            <a:r>
              <a:rPr lang="en-GB" dirty="0" smtClean="0"/>
              <a:t>System 80+</a:t>
            </a:r>
          </a:p>
          <a:p>
            <a:r>
              <a:rPr lang="en-GB" dirty="0" smtClean="0"/>
              <a:t>AP600</a:t>
            </a:r>
          </a:p>
          <a:p>
            <a:r>
              <a:rPr lang="en-GB" dirty="0" smtClean="0"/>
              <a:t>EPR</a:t>
            </a:r>
            <a:endParaRPr lang="en-US" dirty="0"/>
          </a:p>
        </p:txBody>
      </p:sp>
      <p:sp>
        <p:nvSpPr>
          <p:cNvPr id="51" name="TextBox 50"/>
          <p:cNvSpPr txBox="1"/>
          <p:nvPr/>
        </p:nvSpPr>
        <p:spPr>
          <a:xfrm>
            <a:off x="6215074" y="1500174"/>
            <a:ext cx="1317861" cy="646331"/>
          </a:xfrm>
          <a:prstGeom prst="rect">
            <a:avLst/>
          </a:prstGeom>
          <a:noFill/>
        </p:spPr>
        <p:txBody>
          <a:bodyPr wrap="none" rtlCol="0">
            <a:spAutoFit/>
          </a:bodyPr>
          <a:lstStyle/>
          <a:p>
            <a:r>
              <a:rPr lang="en-GB" dirty="0" smtClean="0"/>
              <a:t>Near-term</a:t>
            </a:r>
          </a:p>
          <a:p>
            <a:r>
              <a:rPr lang="en-GB" dirty="0" smtClean="0"/>
              <a:t>deployment</a:t>
            </a:r>
            <a:endParaRPr lang="en-US" dirty="0"/>
          </a:p>
        </p:txBody>
      </p:sp>
      <p:sp>
        <p:nvSpPr>
          <p:cNvPr id="52" name="TextBox 51"/>
          <p:cNvSpPr txBox="1"/>
          <p:nvPr/>
        </p:nvSpPr>
        <p:spPr>
          <a:xfrm>
            <a:off x="6409657" y="3786190"/>
            <a:ext cx="1428760" cy="1200329"/>
          </a:xfrm>
          <a:prstGeom prst="rect">
            <a:avLst/>
          </a:prstGeom>
          <a:noFill/>
        </p:spPr>
        <p:txBody>
          <a:bodyPr wrap="square" rtlCol="0">
            <a:spAutoFit/>
          </a:bodyPr>
          <a:lstStyle/>
          <a:p>
            <a:r>
              <a:rPr lang="en-GB" dirty="0" smtClean="0"/>
              <a:t>Evolutionary designs with improved economics</a:t>
            </a:r>
            <a:endParaRPr lang="en-US" dirty="0"/>
          </a:p>
        </p:txBody>
      </p:sp>
      <p:sp>
        <p:nvSpPr>
          <p:cNvPr id="53" name="TextBox 52"/>
          <p:cNvSpPr txBox="1"/>
          <p:nvPr/>
        </p:nvSpPr>
        <p:spPr>
          <a:xfrm>
            <a:off x="7786710" y="1500174"/>
            <a:ext cx="1159676" cy="923330"/>
          </a:xfrm>
          <a:prstGeom prst="rect">
            <a:avLst/>
          </a:prstGeom>
          <a:noFill/>
        </p:spPr>
        <p:txBody>
          <a:bodyPr wrap="none" rtlCol="0">
            <a:spAutoFit/>
          </a:bodyPr>
          <a:lstStyle/>
          <a:p>
            <a:r>
              <a:rPr lang="en-GB" dirty="0" smtClean="0"/>
              <a:t>Economic</a:t>
            </a:r>
          </a:p>
          <a:p>
            <a:r>
              <a:rPr lang="en-GB" dirty="0" smtClean="0"/>
              <a:t>Safe</a:t>
            </a:r>
          </a:p>
          <a:p>
            <a:r>
              <a:rPr lang="en-GB" dirty="0" smtClean="0"/>
              <a:t>Min waste</a:t>
            </a:r>
            <a:endParaRPr lang="en-US" dirty="0"/>
          </a:p>
        </p:txBody>
      </p:sp>
      <p:pic>
        <p:nvPicPr>
          <p:cNvPr id="54" name="Picture 2" descr="http://upload.wikimedia.org/wikipedia/commons/thumb/4/4c/CANDU_at_Qinshan.jpg/400px-CANDU_at_Qinshan.jpg">
            <a:hlinkClick r:id="rId2" tooltip="Qinshan Phase III Units 1 &amp; 2, located in Zhejiang China (30.436 N 120.958 E): Two CANDU 6 reactors, designed by Atomic Energy of Canada Limited (AECL), owned and operated by the Third Qinshan Nuclear Power Company Limited.  Photo courtesy of AECL."/>
          </p:cNvPr>
          <p:cNvPicPr>
            <a:picLocks noChangeAspect="1" noChangeArrowheads="1"/>
          </p:cNvPicPr>
          <p:nvPr/>
        </p:nvPicPr>
        <p:blipFill>
          <a:blip r:embed="rId3" cstate="print"/>
          <a:srcRect/>
          <a:stretch>
            <a:fillRect/>
          </a:stretch>
        </p:blipFill>
        <p:spPr bwMode="auto">
          <a:xfrm>
            <a:off x="2357422" y="2436008"/>
            <a:ext cx="1826234" cy="1214446"/>
          </a:xfrm>
          <a:prstGeom prst="rect">
            <a:avLst/>
          </a:prstGeom>
          <a:noFill/>
        </p:spPr>
      </p:pic>
      <p:pic>
        <p:nvPicPr>
          <p:cNvPr id="55" name="Picture 4" descr="http://upload.wikimedia.org/wikipedia/commons/thumb/3/38/EPR_OLK3_lage.jpg/180px-EPR_OLK3_lage.jpg">
            <a:hlinkClick r:id="rId4" tooltip="Computer generated view of an EPR power plant"/>
          </p:cNvPr>
          <p:cNvPicPr>
            <a:picLocks noChangeAspect="1" noChangeArrowheads="1"/>
          </p:cNvPicPr>
          <p:nvPr/>
        </p:nvPicPr>
        <p:blipFill>
          <a:blip r:embed="rId5" cstate="print"/>
          <a:srcRect/>
          <a:stretch>
            <a:fillRect/>
          </a:stretch>
        </p:blipFill>
        <p:spPr bwMode="auto">
          <a:xfrm>
            <a:off x="4572000" y="2443156"/>
            <a:ext cx="1714500" cy="1200150"/>
          </a:xfrm>
          <a:prstGeom prst="rect">
            <a:avLst/>
          </a:prstGeom>
          <a:noFill/>
        </p:spPr>
      </p:pic>
      <p:pic>
        <p:nvPicPr>
          <p:cNvPr id="56" name="Picture 6" descr="http://www.ieeeghn.org/wiki/images/thumb/b/be/Shippingport.jpg/180px-Shippingport.jpg">
            <a:hlinkClick r:id="rId6" tooltip="Shippingport.jpg"/>
          </p:cNvPr>
          <p:cNvPicPr>
            <a:picLocks noChangeAspect="1" noChangeArrowheads="1"/>
          </p:cNvPicPr>
          <p:nvPr/>
        </p:nvPicPr>
        <p:blipFill>
          <a:blip r:embed="rId7" cstate="print"/>
          <a:srcRect/>
          <a:stretch>
            <a:fillRect/>
          </a:stretch>
        </p:blipFill>
        <p:spPr bwMode="auto">
          <a:xfrm>
            <a:off x="214282" y="2428868"/>
            <a:ext cx="1714500" cy="1228726"/>
          </a:xfrm>
          <a:prstGeom prst="rect">
            <a:avLst/>
          </a:prstGeom>
          <a:noFill/>
        </p:spPr>
      </p:pic>
    </p:spTree>
    <p:extLst>
      <p:ext uri="{BB962C8B-B14F-4D97-AF65-F5344CB8AC3E}">
        <p14:creationId xmlns:p14="http://schemas.microsoft.com/office/powerpoint/2010/main" xmlns="" val="8061814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ext Box 1"/>
          <p:cNvSpPr txBox="1">
            <a:spLocks noChangeArrowheads="1"/>
          </p:cNvSpPr>
          <p:nvPr/>
        </p:nvSpPr>
        <p:spPr bwMode="auto">
          <a:xfrm>
            <a:off x="0" y="692696"/>
            <a:ext cx="4932040" cy="432048"/>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a:solidFill>
                  <a:schemeClr val="accent1"/>
                </a:solidFill>
                <a:ea typeface="WenQuanYi Micro Hei" charset="0"/>
                <a:cs typeface="WenQuanYi Micro Hei" charset="0"/>
              </a:rPr>
              <a:t>Pebble Bed Reactor</a:t>
            </a:r>
          </a:p>
        </p:txBody>
      </p:sp>
      <p:sp>
        <p:nvSpPr>
          <p:cNvPr id="52226" name="Text Box 2"/>
          <p:cNvSpPr txBox="1">
            <a:spLocks noChangeArrowheads="1"/>
          </p:cNvSpPr>
          <p:nvPr/>
        </p:nvSpPr>
        <p:spPr bwMode="auto">
          <a:xfrm>
            <a:off x="-36512" y="1052736"/>
            <a:ext cx="5508104" cy="3528392"/>
          </a:xfrm>
          <a:prstGeom prst="rect">
            <a:avLst/>
          </a:prstGeom>
          <a:noFill/>
          <a:ln w="9525">
            <a:noFill/>
            <a:round/>
            <a:headEnd/>
            <a:tailEnd/>
          </a:ln>
          <a:effectLst/>
        </p:spPr>
        <p:txBody>
          <a:bodyPr/>
          <a:lstStyle/>
          <a:p>
            <a:pPr marL="341313" indent="-341313" algn="just">
              <a:spcBef>
                <a:spcPts val="600"/>
              </a:spcBef>
              <a:buClr>
                <a:srgbClr val="0070C0"/>
              </a:buClr>
              <a:buSzPct val="90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smtClean="0">
                <a:solidFill>
                  <a:srgbClr val="0070C0"/>
                </a:solidFill>
                <a:ea typeface="WenQuanYi Micro Hei" charset="0"/>
                <a:cs typeface="WenQuanYi Micro Hei" charset="0"/>
              </a:rPr>
              <a:t>Use pebbles containing fissile materials;</a:t>
            </a:r>
          </a:p>
          <a:p>
            <a:pPr marL="341313" indent="-341313" algn="just">
              <a:spcBef>
                <a:spcPts val="600"/>
              </a:spcBef>
              <a:buClr>
                <a:srgbClr val="0070C0"/>
              </a:buClr>
              <a:buSzPct val="90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smtClean="0">
                <a:solidFill>
                  <a:srgbClr val="0070C0"/>
                </a:solidFill>
                <a:ea typeface="WenQuanYi Micro Hei" charset="0"/>
                <a:cs typeface="WenQuanYi Micro Hei" charset="0"/>
              </a:rPr>
              <a:t>These are based on TRISO particles with either UO</a:t>
            </a:r>
            <a:r>
              <a:rPr lang="en-US" sz="2400" baseline="-25000" dirty="0" smtClean="0">
                <a:solidFill>
                  <a:srgbClr val="0070C0"/>
                </a:solidFill>
                <a:ea typeface="WenQuanYi Micro Hei" charset="0"/>
                <a:cs typeface="WenQuanYi Micro Hei" charset="0"/>
              </a:rPr>
              <a:t>2</a:t>
            </a:r>
            <a:r>
              <a:rPr lang="en-US" sz="2400" dirty="0" smtClean="0">
                <a:solidFill>
                  <a:srgbClr val="0070C0"/>
                </a:solidFill>
                <a:ea typeface="WenQuanYi Micro Hei" charset="0"/>
                <a:cs typeface="WenQuanYi Micro Hei" charset="0"/>
              </a:rPr>
              <a:t>+PuO</a:t>
            </a:r>
            <a:r>
              <a:rPr lang="en-US" sz="2400" baseline="-25000" dirty="0" smtClean="0">
                <a:solidFill>
                  <a:srgbClr val="0070C0"/>
                </a:solidFill>
                <a:ea typeface="WenQuanYi Micro Hei" charset="0"/>
                <a:cs typeface="WenQuanYi Micro Hei" charset="0"/>
              </a:rPr>
              <a:t>2</a:t>
            </a:r>
            <a:r>
              <a:rPr lang="en-US" sz="2400" dirty="0" smtClean="0">
                <a:solidFill>
                  <a:srgbClr val="0070C0"/>
                </a:solidFill>
                <a:ea typeface="WenQuanYi Micro Hei" charset="0"/>
                <a:cs typeface="WenQuanYi Micro Hei" charset="0"/>
              </a:rPr>
              <a:t> (i.e., MOX) or UO</a:t>
            </a:r>
            <a:r>
              <a:rPr lang="en-US" sz="2400" baseline="-25000" dirty="0" smtClean="0">
                <a:solidFill>
                  <a:srgbClr val="0070C0"/>
                </a:solidFill>
                <a:ea typeface="WenQuanYi Micro Hei" charset="0"/>
                <a:cs typeface="WenQuanYi Micro Hei" charset="0"/>
              </a:rPr>
              <a:t>2</a:t>
            </a:r>
            <a:r>
              <a:rPr lang="en-US" sz="2400" dirty="0" smtClean="0">
                <a:solidFill>
                  <a:srgbClr val="0070C0"/>
                </a:solidFill>
                <a:ea typeface="WenQuanYi Micro Hei" charset="0"/>
                <a:cs typeface="WenQuanYi Micro Hei" charset="0"/>
              </a:rPr>
              <a:t>+ThO</a:t>
            </a:r>
            <a:r>
              <a:rPr lang="en-US" sz="2400" baseline="-25000" dirty="0" smtClean="0">
                <a:solidFill>
                  <a:srgbClr val="0070C0"/>
                </a:solidFill>
                <a:ea typeface="WenQuanYi Micro Hei" charset="0"/>
                <a:cs typeface="WenQuanYi Micro Hei" charset="0"/>
              </a:rPr>
              <a:t>2</a:t>
            </a:r>
            <a:r>
              <a:rPr lang="en-US" sz="2400" dirty="0" smtClean="0">
                <a:solidFill>
                  <a:srgbClr val="0070C0"/>
                </a:solidFill>
                <a:ea typeface="WenQuanYi Micro Hei" charset="0"/>
                <a:cs typeface="WenQuanYi Micro Hei" charset="0"/>
              </a:rPr>
              <a:t> core with layers of graphite for material integrity and thermal </a:t>
            </a:r>
            <a:r>
              <a:rPr lang="en-US" sz="2400" dirty="0" err="1" smtClean="0">
                <a:solidFill>
                  <a:srgbClr val="0070C0"/>
                </a:solidFill>
                <a:ea typeface="WenQuanYi Micro Hei" charset="0"/>
                <a:cs typeface="WenQuanYi Micro Hei" charset="0"/>
              </a:rPr>
              <a:t>homogenisation</a:t>
            </a:r>
            <a:r>
              <a:rPr lang="en-US" sz="2400" dirty="0" smtClean="0">
                <a:solidFill>
                  <a:srgbClr val="0070C0"/>
                </a:solidFill>
                <a:ea typeface="WenQuanYi Micro Hei" charset="0"/>
                <a:cs typeface="WenQuanYi Micro Hei" charset="0"/>
              </a:rPr>
              <a:t>;</a:t>
            </a:r>
            <a:endParaRPr lang="en-US" sz="2400" baseline="-25000" dirty="0" smtClean="0">
              <a:solidFill>
                <a:srgbClr val="0070C0"/>
              </a:solidFill>
              <a:ea typeface="WenQuanYi Micro Hei" charset="0"/>
              <a:cs typeface="WenQuanYi Micro Hei" charset="0"/>
            </a:endParaRPr>
          </a:p>
          <a:p>
            <a:pPr marL="341313" indent="-341313" algn="just">
              <a:spcBef>
                <a:spcPts val="600"/>
              </a:spcBef>
              <a:buClr>
                <a:srgbClr val="0070C0"/>
              </a:buClr>
              <a:buSzPct val="90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smtClean="0">
                <a:solidFill>
                  <a:srgbClr val="0070C0"/>
                </a:solidFill>
                <a:ea typeface="WenQuanYi Micro Hei" charset="0"/>
                <a:cs typeface="WenQuanYi Micro Hei" charset="0"/>
              </a:rPr>
              <a:t>No </a:t>
            </a:r>
            <a:r>
              <a:rPr lang="en-US" sz="2400" dirty="0">
                <a:solidFill>
                  <a:srgbClr val="0070C0"/>
                </a:solidFill>
                <a:ea typeface="WenQuanYi Micro Hei" charset="0"/>
                <a:cs typeface="WenQuanYi Micro Hei" charset="0"/>
              </a:rPr>
              <a:t>control </a:t>
            </a:r>
            <a:r>
              <a:rPr lang="en-US" sz="2400" dirty="0" smtClean="0">
                <a:solidFill>
                  <a:srgbClr val="0070C0"/>
                </a:solidFill>
                <a:ea typeface="WenQuanYi Micro Hei" charset="0"/>
                <a:cs typeface="WenQuanYi Micro Hei" charset="0"/>
              </a:rPr>
              <a:t>rods;</a:t>
            </a:r>
            <a:endParaRPr lang="en-US" sz="2400" dirty="0">
              <a:solidFill>
                <a:srgbClr val="0070C0"/>
              </a:solidFill>
              <a:ea typeface="WenQuanYi Micro Hei" charset="0"/>
              <a:cs typeface="WenQuanYi Micro Hei" charset="0"/>
            </a:endParaRPr>
          </a:p>
          <a:p>
            <a:pPr marL="341313" indent="-341313" algn="just">
              <a:spcBef>
                <a:spcPts val="600"/>
              </a:spcBef>
              <a:buClr>
                <a:srgbClr val="0070C0"/>
              </a:buClr>
              <a:buSzPct val="90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smtClean="0">
                <a:solidFill>
                  <a:srgbClr val="0070C0"/>
                </a:solidFill>
                <a:ea typeface="WenQuanYi Micro Hei" charset="0"/>
                <a:cs typeface="WenQuanYi Micro Hei" charset="0"/>
              </a:rPr>
              <a:t>Cooled with Helium gas (&gt;400</a:t>
            </a:r>
            <a:r>
              <a:rPr lang="en-US" sz="2400" baseline="30000" dirty="0" smtClean="0">
                <a:solidFill>
                  <a:srgbClr val="0070C0"/>
                </a:solidFill>
                <a:ea typeface="WenQuanYi Micro Hei" charset="0"/>
                <a:cs typeface="WenQuanYi Micro Hei" charset="0"/>
              </a:rPr>
              <a:t>o</a:t>
            </a:r>
            <a:r>
              <a:rPr lang="en-US" sz="2400" dirty="0" smtClean="0">
                <a:solidFill>
                  <a:srgbClr val="0070C0"/>
                </a:solidFill>
                <a:ea typeface="WenQuanYi Micro Hei" charset="0"/>
                <a:cs typeface="WenQuanYi Micro Hei" charset="0"/>
              </a:rPr>
              <a:t>C).</a:t>
            </a:r>
            <a:endParaRPr lang="en-US" sz="2400" dirty="0">
              <a:solidFill>
                <a:srgbClr val="0070C0"/>
              </a:solidFill>
              <a:ea typeface="WenQuanYi Micro Hei" charset="0"/>
              <a:cs typeface="WenQuanYi Micro Hei" charset="0"/>
            </a:endParaRPr>
          </a:p>
        </p:txBody>
      </p:sp>
      <p:pic>
        <p:nvPicPr>
          <p:cNvPr id="52227" name="Picture 3"/>
          <p:cNvPicPr>
            <a:picLocks noChangeAspect="1" noChangeArrowheads="1"/>
          </p:cNvPicPr>
          <p:nvPr/>
        </p:nvPicPr>
        <p:blipFill>
          <a:blip r:embed="rId3" cstate="print"/>
          <a:srcRect/>
          <a:stretch>
            <a:fillRect/>
          </a:stretch>
        </p:blipFill>
        <p:spPr bwMode="auto">
          <a:xfrm>
            <a:off x="5364088" y="836712"/>
            <a:ext cx="3779912" cy="5520039"/>
          </a:xfrm>
          <a:prstGeom prst="rect">
            <a:avLst/>
          </a:prstGeom>
          <a:noFill/>
          <a:ln w="9525">
            <a:noFill/>
            <a:round/>
            <a:headEnd/>
            <a:tailEnd/>
          </a:ln>
          <a:effectLst/>
        </p:spPr>
      </p:pic>
      <p:pic>
        <p:nvPicPr>
          <p:cNvPr id="52228" name="Picture 4"/>
          <p:cNvPicPr>
            <a:picLocks noChangeAspect="1" noChangeArrowheads="1"/>
          </p:cNvPicPr>
          <p:nvPr/>
        </p:nvPicPr>
        <p:blipFill>
          <a:blip r:embed="rId4" cstate="print"/>
          <a:srcRect/>
          <a:stretch>
            <a:fillRect/>
          </a:stretch>
        </p:blipFill>
        <p:spPr bwMode="auto">
          <a:xfrm>
            <a:off x="1619672" y="4293096"/>
            <a:ext cx="2736304" cy="2204330"/>
          </a:xfrm>
          <a:prstGeom prst="rect">
            <a:avLst/>
          </a:prstGeom>
          <a:noFill/>
          <a:ln w="9525">
            <a:noFill/>
            <a:round/>
            <a:headEnd/>
            <a:tailEnd/>
          </a:ln>
          <a:effectLst/>
        </p:spPr>
      </p:pic>
      <p:sp>
        <p:nvSpPr>
          <p:cNvPr id="6" name="TextBox 5"/>
          <p:cNvSpPr txBox="1"/>
          <p:nvPr/>
        </p:nvSpPr>
        <p:spPr>
          <a:xfrm>
            <a:off x="35496" y="36235"/>
            <a:ext cx="5803576" cy="584775"/>
          </a:xfrm>
          <a:prstGeom prst="rect">
            <a:avLst/>
          </a:prstGeom>
          <a:noFill/>
        </p:spPr>
        <p:txBody>
          <a:bodyPr wrap="none" rtlCol="0">
            <a:spAutoFit/>
          </a:bodyPr>
          <a:lstStyle/>
          <a:p>
            <a:r>
              <a:rPr lang="en-US" altLang="en-US" sz="3200" dirty="0" smtClean="0">
                <a:solidFill>
                  <a:schemeClr val="bg1"/>
                </a:solidFill>
              </a:rPr>
              <a:t>Selected Generation III+ Reactors </a:t>
            </a:r>
            <a:endParaRPr lang="en-GB" sz="3200" b="1" dirty="0">
              <a:solidFill>
                <a:schemeClr val="bg1"/>
              </a:solidFill>
            </a:endParaRPr>
          </a:p>
        </p:txBody>
      </p:sp>
      <p:sp>
        <p:nvSpPr>
          <p:cNvPr id="10"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ext Box 1"/>
          <p:cNvSpPr txBox="1">
            <a:spLocks noChangeArrowheads="1"/>
          </p:cNvSpPr>
          <p:nvPr/>
        </p:nvSpPr>
        <p:spPr bwMode="auto">
          <a:xfrm>
            <a:off x="0" y="692696"/>
            <a:ext cx="9144000" cy="576064"/>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800" b="1" dirty="0">
                <a:solidFill>
                  <a:schemeClr val="accent1"/>
                </a:solidFill>
                <a:ea typeface="WenQuanYi Micro Hei" charset="0"/>
                <a:cs typeface="WenQuanYi Micro Hei" charset="0"/>
              </a:rPr>
              <a:t>Advanced Boiling Water Reactor (ABWR)</a:t>
            </a:r>
          </a:p>
        </p:txBody>
      </p:sp>
      <p:sp>
        <p:nvSpPr>
          <p:cNvPr id="53250" name="Text Box 2"/>
          <p:cNvSpPr txBox="1">
            <a:spLocks noChangeArrowheads="1"/>
          </p:cNvSpPr>
          <p:nvPr/>
        </p:nvSpPr>
        <p:spPr bwMode="auto">
          <a:xfrm>
            <a:off x="0" y="1196752"/>
            <a:ext cx="9144000" cy="2160240"/>
          </a:xfrm>
          <a:prstGeom prst="rect">
            <a:avLst/>
          </a:prstGeom>
          <a:noFill/>
          <a:ln w="9525">
            <a:noFill/>
            <a:round/>
            <a:headEnd/>
            <a:tailEnd/>
          </a:ln>
          <a:effectLst/>
        </p:spPr>
        <p:txBody>
          <a:bodyPr/>
          <a:lstStyle/>
          <a:p>
            <a:pPr marL="341313" indent="-341313" algn="just">
              <a:lnSpc>
                <a:spcPct val="90000"/>
              </a:lnSpc>
              <a:spcBef>
                <a:spcPts val="600"/>
              </a:spcBef>
              <a:buClr>
                <a:srgbClr val="0070C0"/>
              </a:buClr>
              <a:buSzPct val="90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70C0"/>
                </a:solidFill>
                <a:ea typeface="WenQuanYi Micro Hei" charset="0"/>
                <a:cs typeface="WenQuanYi Micro Hei" charset="0"/>
              </a:rPr>
              <a:t>More compact design </a:t>
            </a:r>
            <a:r>
              <a:rPr lang="en-US" sz="2800" dirty="0" smtClean="0">
                <a:solidFill>
                  <a:srgbClr val="0070C0"/>
                </a:solidFill>
                <a:ea typeface="WenQuanYi Micro Hei" charset="0"/>
                <a:cs typeface="WenQuanYi Micro Hei" charset="0"/>
                <a:sym typeface="Wingdings" pitchFamily="2" charset="2"/>
              </a:rPr>
              <a:t> </a:t>
            </a:r>
            <a:r>
              <a:rPr lang="en-US" sz="2800" dirty="0" smtClean="0">
                <a:solidFill>
                  <a:srgbClr val="0070C0"/>
                </a:solidFill>
                <a:ea typeface="WenQuanYi Micro Hei" charset="0"/>
                <a:cs typeface="WenQuanYi Micro Hei" charset="0"/>
              </a:rPr>
              <a:t>cuts </a:t>
            </a:r>
            <a:r>
              <a:rPr lang="en-US" sz="2800" dirty="0">
                <a:solidFill>
                  <a:srgbClr val="0070C0"/>
                </a:solidFill>
                <a:ea typeface="WenQuanYi Micro Hei" charset="0"/>
                <a:cs typeface="WenQuanYi Micro Hei" charset="0"/>
              </a:rPr>
              <a:t>construction costs and increases safety. </a:t>
            </a:r>
          </a:p>
          <a:p>
            <a:pPr marL="341313" indent="-341313" algn="just">
              <a:lnSpc>
                <a:spcPct val="90000"/>
              </a:lnSpc>
              <a:spcBef>
                <a:spcPts val="600"/>
              </a:spcBef>
              <a:buClr>
                <a:srgbClr val="0070C0"/>
              </a:buClr>
              <a:buSzPct val="90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70C0"/>
                </a:solidFill>
                <a:ea typeface="WenQuanYi Micro Hei" charset="0"/>
                <a:cs typeface="WenQuanYi Micro Hei" charset="0"/>
              </a:rPr>
              <a:t>Additional control rod power supply improves </a:t>
            </a:r>
            <a:r>
              <a:rPr lang="en-US" sz="2800" dirty="0" smtClean="0">
                <a:solidFill>
                  <a:srgbClr val="0070C0"/>
                </a:solidFill>
                <a:ea typeface="WenQuanYi Micro Hei" charset="0"/>
                <a:cs typeface="WenQuanYi Micro Hei" charset="0"/>
              </a:rPr>
              <a:t>reliability</a:t>
            </a:r>
            <a:r>
              <a:rPr lang="en-US" sz="2800" dirty="0" smtClean="0">
                <a:solidFill>
                  <a:srgbClr val="0070C0"/>
                </a:solidFill>
                <a:ea typeface="WenQuanYi Micro Hei" charset="0"/>
                <a:cs typeface="WenQuanYi Micro Hei" charset="0"/>
              </a:rPr>
              <a:t>;</a:t>
            </a:r>
            <a:endParaRPr lang="en-US" sz="2800" dirty="0">
              <a:solidFill>
                <a:srgbClr val="0070C0"/>
              </a:solidFill>
              <a:ea typeface="WenQuanYi Micro Hei" charset="0"/>
              <a:cs typeface="WenQuanYi Micro Hei" charset="0"/>
            </a:endParaRPr>
          </a:p>
          <a:p>
            <a:pPr marL="341313" indent="-341313" algn="just">
              <a:lnSpc>
                <a:spcPct val="90000"/>
              </a:lnSpc>
              <a:spcBef>
                <a:spcPts val="600"/>
              </a:spcBef>
              <a:buClr>
                <a:srgbClr val="0070C0"/>
              </a:buClr>
              <a:buSzPct val="90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70C0"/>
                </a:solidFill>
                <a:ea typeface="WenQuanYi Micro Hei" charset="0"/>
                <a:cs typeface="WenQuanYi Micro Hei" charset="0"/>
              </a:rPr>
              <a:t>Equipment and components designed for ease of maintenance. </a:t>
            </a:r>
          </a:p>
        </p:txBody>
      </p:sp>
      <p:sp>
        <p:nvSpPr>
          <p:cNvPr id="53253" name="Text Box 5"/>
          <p:cNvSpPr txBox="1">
            <a:spLocks noChangeArrowheads="1"/>
          </p:cNvSpPr>
          <p:nvPr/>
        </p:nvSpPr>
        <p:spPr bwMode="auto">
          <a:xfrm>
            <a:off x="4572000" y="1196752"/>
            <a:ext cx="4395788" cy="5400600"/>
          </a:xfrm>
          <a:prstGeom prst="rect">
            <a:avLst/>
          </a:prstGeom>
          <a:noFill/>
          <a:ln w="9525">
            <a:noFill/>
            <a:round/>
            <a:headEnd/>
            <a:tailEnd/>
          </a:ln>
          <a:effectLst/>
        </p:spPr>
        <p:txBody>
          <a:bodyPr wrap="none" anchor="ctr"/>
          <a:lstStyle/>
          <a:p>
            <a:endParaRPr lang="en-GB"/>
          </a:p>
        </p:txBody>
      </p:sp>
      <p:sp>
        <p:nvSpPr>
          <p:cNvPr id="7" name="TextBox 6"/>
          <p:cNvSpPr txBox="1"/>
          <p:nvPr/>
        </p:nvSpPr>
        <p:spPr>
          <a:xfrm>
            <a:off x="35496" y="36235"/>
            <a:ext cx="5803576" cy="584775"/>
          </a:xfrm>
          <a:prstGeom prst="rect">
            <a:avLst/>
          </a:prstGeom>
          <a:noFill/>
        </p:spPr>
        <p:txBody>
          <a:bodyPr wrap="none" rtlCol="0">
            <a:spAutoFit/>
          </a:bodyPr>
          <a:lstStyle/>
          <a:p>
            <a:r>
              <a:rPr lang="en-US" altLang="en-US" sz="3200" dirty="0" smtClean="0">
                <a:solidFill>
                  <a:schemeClr val="bg1"/>
                </a:solidFill>
              </a:rPr>
              <a:t>Selected Generation III+ Reactors </a:t>
            </a:r>
            <a:endParaRPr lang="en-GB" sz="3200" b="1" dirty="0">
              <a:solidFill>
                <a:schemeClr val="bg1"/>
              </a:solidFill>
            </a:endParaRPr>
          </a:p>
        </p:txBody>
      </p:sp>
      <p:pic>
        <p:nvPicPr>
          <p:cNvPr id="2052" name="Picture 4" descr="http://www.astroman.com.pl/img/magazyn/1052/o/GE_Hitachi__14_nuclear.jpg"/>
          <p:cNvPicPr>
            <a:picLocks noChangeAspect="1" noChangeArrowheads="1"/>
          </p:cNvPicPr>
          <p:nvPr/>
        </p:nvPicPr>
        <p:blipFill>
          <a:blip r:embed="rId3" cstate="print"/>
          <a:srcRect/>
          <a:stretch>
            <a:fillRect/>
          </a:stretch>
        </p:blipFill>
        <p:spPr bwMode="auto">
          <a:xfrm>
            <a:off x="5318244" y="3429000"/>
            <a:ext cx="3825755" cy="2952328"/>
          </a:xfrm>
          <a:prstGeom prst="rect">
            <a:avLst/>
          </a:prstGeom>
          <a:noFill/>
        </p:spPr>
      </p:pic>
      <p:pic>
        <p:nvPicPr>
          <p:cNvPr id="2054" name="Picture 6" descr="http://www.theengineer.co.uk/Pictures/web/t/u/s/ABWR-cutawa_472.jpg"/>
          <p:cNvPicPr>
            <a:picLocks noChangeAspect="1" noChangeArrowheads="1"/>
          </p:cNvPicPr>
          <p:nvPr/>
        </p:nvPicPr>
        <p:blipFill>
          <a:blip r:embed="rId4" cstate="print"/>
          <a:srcRect/>
          <a:stretch>
            <a:fillRect/>
          </a:stretch>
        </p:blipFill>
        <p:spPr bwMode="auto">
          <a:xfrm>
            <a:off x="0" y="3356992"/>
            <a:ext cx="3954880" cy="3158877"/>
          </a:xfrm>
          <a:prstGeom prst="rect">
            <a:avLst/>
          </a:prstGeom>
          <a:noFill/>
        </p:spPr>
      </p:pic>
      <p:pic>
        <p:nvPicPr>
          <p:cNvPr id="2056" name="Picture 8" descr="http://nuclearpoweringvision2020.files.wordpress.com/2010/09/abwr-advanced-boiling-water-reactor.jpg"/>
          <p:cNvPicPr>
            <a:picLocks noChangeAspect="1" noChangeArrowheads="1"/>
          </p:cNvPicPr>
          <p:nvPr/>
        </p:nvPicPr>
        <p:blipFill>
          <a:blip r:embed="rId5" cstate="print"/>
          <a:srcRect/>
          <a:stretch>
            <a:fillRect/>
          </a:stretch>
        </p:blipFill>
        <p:spPr bwMode="auto">
          <a:xfrm>
            <a:off x="4860032" y="3356992"/>
            <a:ext cx="1944216" cy="3125207"/>
          </a:xfrm>
          <a:prstGeom prst="rect">
            <a:avLst/>
          </a:prstGeom>
          <a:noFill/>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21088"/>
            <a:ext cx="6948264" cy="692696"/>
          </a:xfrm>
        </p:spPr>
        <p:txBody>
          <a:bodyPr/>
          <a:lstStyle/>
          <a:p>
            <a:r>
              <a:rPr lang="en-GB" dirty="0" smtClean="0"/>
              <a:t>Energy Consumption</a:t>
            </a:r>
            <a:endParaRPr lang="en-GB" dirty="0"/>
          </a:p>
        </p:txBody>
      </p:sp>
      <p:sp>
        <p:nvSpPr>
          <p:cNvPr id="5"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6" name="TextBox 5"/>
          <p:cNvSpPr txBox="1"/>
          <p:nvPr/>
        </p:nvSpPr>
        <p:spPr>
          <a:xfrm>
            <a:off x="35496" y="36235"/>
            <a:ext cx="5803576" cy="584775"/>
          </a:xfrm>
          <a:prstGeom prst="rect">
            <a:avLst/>
          </a:prstGeom>
          <a:noFill/>
        </p:spPr>
        <p:txBody>
          <a:bodyPr wrap="none" rtlCol="0">
            <a:spAutoFit/>
          </a:bodyPr>
          <a:lstStyle/>
          <a:p>
            <a:r>
              <a:rPr lang="en-US" altLang="en-US" sz="3200" dirty="0" smtClean="0">
                <a:solidFill>
                  <a:schemeClr val="bg1"/>
                </a:solidFill>
              </a:rPr>
              <a:t>Selected Generation III+ Reactors </a:t>
            </a:r>
            <a:endParaRPr lang="en-GB" sz="3200" b="1" dirty="0">
              <a:solidFill>
                <a:schemeClr val="bg1"/>
              </a:solidFill>
            </a:endParaRPr>
          </a:p>
        </p:txBody>
      </p:sp>
      <p:sp>
        <p:nvSpPr>
          <p:cNvPr id="4" name="TextBox 3"/>
          <p:cNvSpPr txBox="1"/>
          <p:nvPr/>
        </p:nvSpPr>
        <p:spPr>
          <a:xfrm>
            <a:off x="-36512" y="647392"/>
            <a:ext cx="9005718" cy="609397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GB" sz="2000" dirty="0" smtClean="0">
                <a:solidFill>
                  <a:schemeClr val="accent1"/>
                </a:solidFill>
              </a:rPr>
              <a:t>Advanced BWR </a:t>
            </a:r>
            <a:r>
              <a:rPr lang="en-GB" sz="2000" dirty="0" smtClean="0">
                <a:solidFill>
                  <a:srgbClr val="0070C0"/>
                </a:solidFill>
              </a:rPr>
              <a:t>-- Hitachi-GE </a:t>
            </a:r>
            <a:r>
              <a:rPr lang="en-GB" sz="2000" dirty="0">
                <a:solidFill>
                  <a:srgbClr val="0070C0"/>
                </a:solidFill>
              </a:rPr>
              <a:t>(Japan-USA) and </a:t>
            </a:r>
            <a:r>
              <a:rPr lang="en-GB" sz="2000" dirty="0" smtClean="0">
                <a:solidFill>
                  <a:srgbClr val="0070C0"/>
                </a:solidFill>
              </a:rPr>
              <a:t>Toshiba (only Generation </a:t>
            </a:r>
            <a:r>
              <a:rPr lang="en-GB" sz="2000" dirty="0">
                <a:solidFill>
                  <a:srgbClr val="0070C0"/>
                </a:solidFill>
              </a:rPr>
              <a:t>III+ reactor design already implemented in </a:t>
            </a:r>
            <a:r>
              <a:rPr lang="en-GB" sz="2000" dirty="0" smtClean="0">
                <a:solidFill>
                  <a:srgbClr val="0070C0"/>
                </a:solidFill>
              </a:rPr>
              <a:t>the industry): </a:t>
            </a:r>
            <a:r>
              <a:rPr lang="en-GB" sz="2000" b="1" dirty="0" err="1">
                <a:solidFill>
                  <a:srgbClr val="0070C0"/>
                </a:solidFill>
              </a:rPr>
              <a:t>Kashiwazaki-Kariwa</a:t>
            </a:r>
            <a:r>
              <a:rPr lang="en-GB" sz="2000" b="1" dirty="0">
                <a:solidFill>
                  <a:srgbClr val="0070C0"/>
                </a:solidFill>
              </a:rPr>
              <a:t> NPP</a:t>
            </a:r>
            <a:r>
              <a:rPr lang="en-GB" sz="2000" dirty="0">
                <a:solidFill>
                  <a:srgbClr val="0070C0"/>
                </a:solidFill>
              </a:rPr>
              <a:t> Units </a:t>
            </a:r>
            <a:r>
              <a:rPr lang="en-GB" sz="2000" dirty="0" smtClean="0">
                <a:solidFill>
                  <a:srgbClr val="0070C0"/>
                </a:solidFill>
              </a:rPr>
              <a:t>6 </a:t>
            </a:r>
            <a:r>
              <a:rPr lang="en-GB" sz="2000" dirty="0">
                <a:solidFill>
                  <a:srgbClr val="0070C0"/>
                </a:solidFill>
              </a:rPr>
              <a:t>&amp; </a:t>
            </a:r>
            <a:r>
              <a:rPr lang="en-GB" sz="2000" dirty="0" smtClean="0">
                <a:solidFill>
                  <a:srgbClr val="0070C0"/>
                </a:solidFill>
              </a:rPr>
              <a:t>7 (first ABWRs in the world, 1996 </a:t>
            </a:r>
            <a:r>
              <a:rPr lang="en-GB" sz="2000" dirty="0">
                <a:solidFill>
                  <a:srgbClr val="0070C0"/>
                </a:solidFill>
              </a:rPr>
              <a:t>&amp; 1997); </a:t>
            </a:r>
            <a:r>
              <a:rPr lang="en-GB" sz="2000" b="1" dirty="0" smtClean="0">
                <a:solidFill>
                  <a:srgbClr val="0070C0"/>
                </a:solidFill>
              </a:rPr>
              <a:t>Hamaoka</a:t>
            </a:r>
            <a:r>
              <a:rPr lang="en-GB" sz="2000" dirty="0" smtClean="0">
                <a:solidFill>
                  <a:srgbClr val="0070C0"/>
                </a:solidFill>
              </a:rPr>
              <a:t>#5 </a:t>
            </a:r>
            <a:r>
              <a:rPr lang="en-GB" sz="2000" dirty="0">
                <a:solidFill>
                  <a:srgbClr val="0070C0"/>
                </a:solidFill>
              </a:rPr>
              <a:t>(2005); </a:t>
            </a:r>
            <a:r>
              <a:rPr lang="en-GB" sz="2000" b="1" dirty="0" smtClean="0">
                <a:solidFill>
                  <a:srgbClr val="0070C0"/>
                </a:solidFill>
              </a:rPr>
              <a:t>Shika</a:t>
            </a:r>
            <a:r>
              <a:rPr lang="en-GB" sz="2000" dirty="0" smtClean="0">
                <a:solidFill>
                  <a:srgbClr val="0070C0"/>
                </a:solidFill>
              </a:rPr>
              <a:t>#2 </a:t>
            </a:r>
            <a:r>
              <a:rPr lang="en-GB" sz="2000" dirty="0">
                <a:solidFill>
                  <a:srgbClr val="0070C0"/>
                </a:solidFill>
              </a:rPr>
              <a:t>(2006</a:t>
            </a:r>
            <a:r>
              <a:rPr lang="en-GB" sz="2000" dirty="0" smtClean="0">
                <a:solidFill>
                  <a:srgbClr val="0070C0"/>
                </a:solidFill>
              </a:rPr>
              <a:t>); also 2 units planned to be built in USA and another 2 in Taiwan;</a:t>
            </a:r>
          </a:p>
          <a:p>
            <a:pPr marL="285750" indent="-285750" algn="just">
              <a:lnSpc>
                <a:spcPct val="150000"/>
              </a:lnSpc>
              <a:buFont typeface="Wingdings" panose="05000000000000000000" pitchFamily="2" charset="2"/>
              <a:buChar char="Ø"/>
            </a:pPr>
            <a:r>
              <a:rPr lang="en-GB" sz="2000" dirty="0" smtClean="0">
                <a:solidFill>
                  <a:schemeClr val="accent1"/>
                </a:solidFill>
              </a:rPr>
              <a:t>Advanced CANDU </a:t>
            </a:r>
            <a:r>
              <a:rPr lang="en-GB" sz="2000" dirty="0" smtClean="0">
                <a:solidFill>
                  <a:srgbClr val="0070C0"/>
                </a:solidFill>
              </a:rPr>
              <a:t>Reactor (ACR-1000);</a:t>
            </a:r>
          </a:p>
          <a:p>
            <a:pPr marL="285750" indent="-285750" algn="just">
              <a:lnSpc>
                <a:spcPct val="150000"/>
              </a:lnSpc>
              <a:buFont typeface="Wingdings" panose="05000000000000000000" pitchFamily="2" charset="2"/>
              <a:buChar char="Ø"/>
            </a:pPr>
            <a:r>
              <a:rPr lang="en-GB" sz="2000" dirty="0" smtClean="0">
                <a:solidFill>
                  <a:schemeClr val="accent1"/>
                </a:solidFill>
              </a:rPr>
              <a:t>Advanced  PWR</a:t>
            </a:r>
            <a:r>
              <a:rPr lang="en-GB" sz="2000" dirty="0" smtClean="0">
                <a:solidFill>
                  <a:srgbClr val="0070C0"/>
                </a:solidFill>
              </a:rPr>
              <a:t>: Toshiba-Westinghouse AP-1000, 6 are being constructed in China, another 12 are planned to be built in China and USA;</a:t>
            </a:r>
          </a:p>
          <a:p>
            <a:pPr marL="285750" indent="-285750" algn="just">
              <a:lnSpc>
                <a:spcPct val="150000"/>
              </a:lnSpc>
              <a:buFont typeface="Wingdings" panose="05000000000000000000" pitchFamily="2" charset="2"/>
              <a:buChar char="Ø"/>
            </a:pPr>
            <a:r>
              <a:rPr lang="en-GB" sz="2000" dirty="0" smtClean="0">
                <a:solidFill>
                  <a:schemeClr val="accent1"/>
                </a:solidFill>
              </a:rPr>
              <a:t>Advanced </a:t>
            </a:r>
            <a:r>
              <a:rPr lang="en-GB" sz="2000" dirty="0" smtClean="0">
                <a:solidFill>
                  <a:schemeClr val="accent1"/>
                </a:solidFill>
              </a:rPr>
              <a:t>PWR</a:t>
            </a:r>
            <a:r>
              <a:rPr lang="en-GB" sz="2000" dirty="0" smtClean="0">
                <a:solidFill>
                  <a:srgbClr val="0070C0"/>
                </a:solidFill>
              </a:rPr>
              <a:t>: 4 AP-1400 </a:t>
            </a:r>
            <a:r>
              <a:rPr lang="en-GB" sz="2000" dirty="0" smtClean="0">
                <a:solidFill>
                  <a:srgbClr val="0070C0"/>
                </a:solidFill>
              </a:rPr>
              <a:t>are being built in South Korea and another 4 in </a:t>
            </a:r>
            <a:r>
              <a:rPr lang="en-GB" sz="2000" dirty="0" smtClean="0">
                <a:solidFill>
                  <a:srgbClr val="0070C0"/>
                </a:solidFill>
              </a:rPr>
              <a:t>the United </a:t>
            </a:r>
            <a:r>
              <a:rPr lang="en-GB" sz="2000" dirty="0" smtClean="0">
                <a:solidFill>
                  <a:srgbClr val="0070C0"/>
                </a:solidFill>
              </a:rPr>
              <a:t>Arab Emirates;</a:t>
            </a:r>
          </a:p>
          <a:p>
            <a:pPr marL="285750" indent="-285750" algn="just">
              <a:lnSpc>
                <a:spcPct val="150000"/>
              </a:lnSpc>
              <a:buFont typeface="Wingdings" panose="05000000000000000000" pitchFamily="2" charset="2"/>
              <a:buChar char="Ø"/>
            </a:pPr>
            <a:r>
              <a:rPr lang="en-GB" sz="2000" dirty="0">
                <a:solidFill>
                  <a:schemeClr val="accent1"/>
                </a:solidFill>
              </a:rPr>
              <a:t>European Pressurized-water Reactor (EPR) </a:t>
            </a:r>
            <a:r>
              <a:rPr lang="en-GB" sz="2000" dirty="0">
                <a:solidFill>
                  <a:srgbClr val="0070C0"/>
                </a:solidFill>
              </a:rPr>
              <a:t>- AREVA, </a:t>
            </a:r>
            <a:r>
              <a:rPr lang="en-GB" sz="2000" dirty="0" smtClean="0">
                <a:solidFill>
                  <a:srgbClr val="0070C0"/>
                </a:solidFill>
              </a:rPr>
              <a:t>France: 1 will be in operation in </a:t>
            </a:r>
            <a:r>
              <a:rPr lang="en-GB" sz="2000" dirty="0">
                <a:solidFill>
                  <a:srgbClr val="0070C0"/>
                </a:solidFill>
              </a:rPr>
              <a:t>Finland </a:t>
            </a:r>
            <a:r>
              <a:rPr lang="en-GB" sz="2000" dirty="0" smtClean="0">
                <a:solidFill>
                  <a:srgbClr val="0070C0"/>
                </a:solidFill>
              </a:rPr>
              <a:t>(2014), 1 is </a:t>
            </a:r>
            <a:r>
              <a:rPr lang="en-GB" sz="2000" dirty="0">
                <a:solidFill>
                  <a:srgbClr val="0070C0"/>
                </a:solidFill>
              </a:rPr>
              <a:t>under construction in France and </a:t>
            </a:r>
            <a:r>
              <a:rPr lang="en-GB" sz="2000" dirty="0" smtClean="0">
                <a:solidFill>
                  <a:srgbClr val="0070C0"/>
                </a:solidFill>
              </a:rPr>
              <a:t>2 </a:t>
            </a:r>
            <a:r>
              <a:rPr lang="en-GB" sz="2000" dirty="0">
                <a:solidFill>
                  <a:srgbClr val="0070C0"/>
                </a:solidFill>
              </a:rPr>
              <a:t>in </a:t>
            </a:r>
            <a:r>
              <a:rPr lang="en-GB" sz="2000" dirty="0" smtClean="0">
                <a:solidFill>
                  <a:srgbClr val="0070C0"/>
                </a:solidFill>
              </a:rPr>
              <a:t>China;</a:t>
            </a:r>
          </a:p>
          <a:p>
            <a:pPr marL="285750" indent="-285750" algn="just">
              <a:lnSpc>
                <a:spcPct val="150000"/>
              </a:lnSpc>
              <a:buFont typeface="Wingdings" panose="05000000000000000000" pitchFamily="2" charset="2"/>
              <a:buChar char="Ø"/>
            </a:pPr>
            <a:r>
              <a:rPr lang="en-GB" sz="2000" dirty="0">
                <a:solidFill>
                  <a:schemeClr val="accent1"/>
                </a:solidFill>
              </a:rPr>
              <a:t>VVER</a:t>
            </a:r>
            <a:r>
              <a:rPr lang="en-GB" sz="2000" dirty="0">
                <a:solidFill>
                  <a:srgbClr val="0070C0"/>
                </a:solidFill>
              </a:rPr>
              <a:t> </a:t>
            </a:r>
            <a:r>
              <a:rPr lang="en-GB" sz="2000" dirty="0" smtClean="0">
                <a:solidFill>
                  <a:srgbClr val="0070C0"/>
                </a:solidFill>
              </a:rPr>
              <a:t>(Russian design PWR with </a:t>
            </a:r>
            <a:r>
              <a:rPr lang="en-GB" sz="2000" dirty="0">
                <a:solidFill>
                  <a:srgbClr val="0070C0"/>
                </a:solidFill>
              </a:rPr>
              <a:t>~1200 </a:t>
            </a:r>
            <a:r>
              <a:rPr lang="en-GB" sz="2000" dirty="0" err="1">
                <a:solidFill>
                  <a:srgbClr val="0070C0"/>
                </a:solidFill>
              </a:rPr>
              <a:t>MWel</a:t>
            </a:r>
            <a:r>
              <a:rPr lang="en-GB" sz="2000" dirty="0" smtClean="0">
                <a:solidFill>
                  <a:srgbClr val="0070C0"/>
                </a:solidFill>
              </a:rPr>
              <a:t>): </a:t>
            </a:r>
            <a:r>
              <a:rPr lang="en-GB" sz="2000" dirty="0" smtClean="0">
                <a:solidFill>
                  <a:srgbClr val="0070C0"/>
                </a:solidFill>
              </a:rPr>
              <a:t>6 </a:t>
            </a:r>
            <a:r>
              <a:rPr lang="en-GB" sz="2000" dirty="0">
                <a:solidFill>
                  <a:srgbClr val="0070C0"/>
                </a:solidFill>
              </a:rPr>
              <a:t>under construction in Russia and 4 planned to be built in </a:t>
            </a:r>
            <a:r>
              <a:rPr lang="en-GB" sz="2000" dirty="0" smtClean="0">
                <a:solidFill>
                  <a:srgbClr val="0070C0"/>
                </a:solidFill>
              </a:rPr>
              <a:t>Turkey. </a:t>
            </a:r>
            <a:endParaRPr lang="en-GB" sz="2000" dirty="0">
              <a:solidFill>
                <a:srgbClr val="0070C0"/>
              </a:solidFill>
            </a:endParaRPr>
          </a:p>
        </p:txBody>
      </p:sp>
    </p:spTree>
    <p:extLst>
      <p:ext uri="{BB962C8B-B14F-4D97-AF65-F5344CB8AC3E}">
        <p14:creationId xmlns:p14="http://schemas.microsoft.com/office/powerpoint/2010/main" xmlns="" val="38189254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21088"/>
            <a:ext cx="6948264" cy="692696"/>
          </a:xfrm>
        </p:spPr>
        <p:txBody>
          <a:bodyPr/>
          <a:lstStyle/>
          <a:p>
            <a:r>
              <a:rPr lang="en-GB" dirty="0" smtClean="0"/>
              <a:t>Energy Consumption</a:t>
            </a:r>
            <a:endParaRPr lang="en-GB" dirty="0"/>
          </a:p>
        </p:txBody>
      </p:sp>
      <p:sp>
        <p:nvSpPr>
          <p:cNvPr id="5"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4" name="TextBox 3"/>
          <p:cNvSpPr txBox="1"/>
          <p:nvPr/>
        </p:nvSpPr>
        <p:spPr>
          <a:xfrm>
            <a:off x="35496" y="36235"/>
            <a:ext cx="3238002" cy="584775"/>
          </a:xfrm>
          <a:prstGeom prst="rect">
            <a:avLst/>
          </a:prstGeom>
          <a:noFill/>
        </p:spPr>
        <p:txBody>
          <a:bodyPr wrap="none" rtlCol="0">
            <a:spAutoFit/>
          </a:bodyPr>
          <a:lstStyle/>
          <a:p>
            <a:r>
              <a:rPr lang="en-US" altLang="en-US" sz="3200" dirty="0" smtClean="0">
                <a:solidFill>
                  <a:schemeClr val="bg1"/>
                </a:solidFill>
              </a:rPr>
              <a:t>Nuclear Fuel Cycle</a:t>
            </a:r>
            <a:endParaRPr lang="en-GB" sz="3200" b="1" dirty="0">
              <a:solidFill>
                <a:schemeClr val="bg1"/>
              </a:solidFill>
            </a:endParaRPr>
          </a:p>
        </p:txBody>
      </p:sp>
      <p:sp>
        <p:nvSpPr>
          <p:cNvPr id="7" name="TextBox 6"/>
          <p:cNvSpPr txBox="1"/>
          <p:nvPr/>
        </p:nvSpPr>
        <p:spPr>
          <a:xfrm>
            <a:off x="0" y="755412"/>
            <a:ext cx="9143999" cy="646331"/>
          </a:xfrm>
          <a:prstGeom prst="rect">
            <a:avLst/>
          </a:prstGeom>
          <a:noFill/>
        </p:spPr>
        <p:txBody>
          <a:bodyPr wrap="square" rtlCol="0">
            <a:spAutoFit/>
          </a:bodyPr>
          <a:lstStyle/>
          <a:p>
            <a:pPr algn="ctr"/>
            <a:r>
              <a:rPr lang="en-GB" sz="3600" b="1" dirty="0" smtClean="0">
                <a:solidFill>
                  <a:srgbClr val="0070C0"/>
                </a:solidFill>
              </a:rPr>
              <a:t>Fuel Type and Assemblies</a:t>
            </a:r>
            <a:endParaRPr lang="en-GB" sz="3600" b="1" dirty="0">
              <a:solidFill>
                <a:srgbClr val="0070C0"/>
              </a:solidFill>
            </a:endParaRPr>
          </a:p>
        </p:txBody>
      </p:sp>
      <p:sp>
        <p:nvSpPr>
          <p:cNvPr id="8" name="TextBox 7"/>
          <p:cNvSpPr txBox="1"/>
          <p:nvPr/>
        </p:nvSpPr>
        <p:spPr>
          <a:xfrm>
            <a:off x="36694" y="2060848"/>
            <a:ext cx="5024261" cy="3046988"/>
          </a:xfrm>
          <a:prstGeom prst="rect">
            <a:avLst/>
          </a:prstGeom>
          <a:noFill/>
        </p:spPr>
        <p:txBody>
          <a:bodyPr wrap="none" rtlCol="0">
            <a:spAutoFit/>
          </a:bodyPr>
          <a:lstStyle/>
          <a:p>
            <a:pPr algn="just"/>
            <a:r>
              <a:rPr lang="en-GB" sz="3200" b="1" dirty="0" smtClean="0">
                <a:solidFill>
                  <a:srgbClr val="0070C0"/>
                </a:solidFill>
              </a:rPr>
              <a:t>Type of Reactor (% fraction):</a:t>
            </a:r>
          </a:p>
          <a:p>
            <a:pPr marL="285750" indent="-285750" algn="just">
              <a:buFont typeface="Arial" panose="020B0604020202020204" pitchFamily="34" charset="0"/>
              <a:buChar char="•"/>
            </a:pPr>
            <a:r>
              <a:rPr lang="en-GB" sz="3200" dirty="0" smtClean="0">
                <a:solidFill>
                  <a:srgbClr val="0070C0"/>
                </a:solidFill>
              </a:rPr>
              <a:t>PWR (66%)</a:t>
            </a:r>
          </a:p>
          <a:p>
            <a:pPr marL="285750" indent="-285750" algn="just">
              <a:buFont typeface="Arial" panose="020B0604020202020204" pitchFamily="34" charset="0"/>
              <a:buChar char="•"/>
            </a:pPr>
            <a:r>
              <a:rPr lang="en-GB" sz="3200" dirty="0" smtClean="0">
                <a:solidFill>
                  <a:srgbClr val="0070C0"/>
                </a:solidFill>
              </a:rPr>
              <a:t>BWR (22%)</a:t>
            </a:r>
          </a:p>
          <a:p>
            <a:pPr marL="285750" indent="-285750" algn="just">
              <a:buFont typeface="Arial" panose="020B0604020202020204" pitchFamily="34" charset="0"/>
              <a:buChar char="•"/>
            </a:pPr>
            <a:r>
              <a:rPr lang="en-GB" sz="3200" dirty="0" err="1" smtClean="0">
                <a:solidFill>
                  <a:srgbClr val="0070C0"/>
                </a:solidFill>
              </a:rPr>
              <a:t>Candu</a:t>
            </a:r>
            <a:r>
              <a:rPr lang="en-GB" sz="3200" dirty="0" smtClean="0">
                <a:solidFill>
                  <a:srgbClr val="0070C0"/>
                </a:solidFill>
              </a:rPr>
              <a:t> (6%)</a:t>
            </a:r>
          </a:p>
          <a:p>
            <a:pPr marL="285750" indent="-285750" algn="just">
              <a:buFont typeface="Arial" panose="020B0604020202020204" pitchFamily="34" charset="0"/>
              <a:buChar char="•"/>
            </a:pPr>
            <a:r>
              <a:rPr lang="en-GB" sz="3200" dirty="0" smtClean="0">
                <a:solidFill>
                  <a:srgbClr val="0070C0"/>
                </a:solidFill>
              </a:rPr>
              <a:t>RBMK (3%)</a:t>
            </a:r>
          </a:p>
          <a:p>
            <a:pPr marL="285750" indent="-285750" algn="just">
              <a:buFont typeface="Arial" panose="020B0604020202020204" pitchFamily="34" charset="0"/>
              <a:buChar char="•"/>
            </a:pPr>
            <a:r>
              <a:rPr lang="en-GB" sz="3200" dirty="0" smtClean="0">
                <a:solidFill>
                  <a:srgbClr val="0070C0"/>
                </a:solidFill>
              </a:rPr>
              <a:t>AGR (2.7%)</a:t>
            </a:r>
          </a:p>
        </p:txBody>
      </p:sp>
      <p:sp>
        <p:nvSpPr>
          <p:cNvPr id="9" name="TextBox 8"/>
          <p:cNvSpPr txBox="1"/>
          <p:nvPr/>
        </p:nvSpPr>
        <p:spPr>
          <a:xfrm>
            <a:off x="5436096" y="2060848"/>
            <a:ext cx="3684022" cy="3046988"/>
          </a:xfrm>
          <a:prstGeom prst="rect">
            <a:avLst/>
          </a:prstGeom>
          <a:noFill/>
        </p:spPr>
        <p:txBody>
          <a:bodyPr wrap="none" rtlCol="0">
            <a:spAutoFit/>
          </a:bodyPr>
          <a:lstStyle/>
          <a:p>
            <a:pPr algn="just"/>
            <a:r>
              <a:rPr lang="en-GB" sz="3200" b="1" dirty="0" smtClean="0">
                <a:solidFill>
                  <a:srgbClr val="0070C0"/>
                </a:solidFill>
              </a:rPr>
              <a:t>Type of Fuel:</a:t>
            </a:r>
          </a:p>
          <a:p>
            <a:pPr marL="285750" indent="-285750" algn="just">
              <a:buFont typeface="Arial" panose="020B0604020202020204" pitchFamily="34" charset="0"/>
              <a:buChar char="•"/>
            </a:pPr>
            <a:r>
              <a:rPr lang="en-GB" sz="3200" dirty="0" smtClean="0">
                <a:solidFill>
                  <a:srgbClr val="0070C0"/>
                </a:solidFill>
              </a:rPr>
              <a:t>UO</a:t>
            </a:r>
            <a:r>
              <a:rPr lang="en-GB" sz="3200" baseline="-25000" dirty="0" smtClean="0">
                <a:solidFill>
                  <a:srgbClr val="0070C0"/>
                </a:solidFill>
              </a:rPr>
              <a:t>2</a:t>
            </a:r>
          </a:p>
          <a:p>
            <a:pPr marL="285750" indent="-285750" algn="just">
              <a:buFont typeface="Arial" panose="020B0604020202020204" pitchFamily="34" charset="0"/>
              <a:buChar char="•"/>
            </a:pPr>
            <a:r>
              <a:rPr lang="en-GB" sz="3200" dirty="0" smtClean="0">
                <a:solidFill>
                  <a:srgbClr val="0070C0"/>
                </a:solidFill>
              </a:rPr>
              <a:t>MOX (UO</a:t>
            </a:r>
            <a:r>
              <a:rPr lang="en-GB" sz="3200" baseline="-25000" dirty="0">
                <a:solidFill>
                  <a:srgbClr val="0070C0"/>
                </a:solidFill>
              </a:rPr>
              <a:t>2</a:t>
            </a:r>
            <a:r>
              <a:rPr lang="en-GB" sz="3200" dirty="0" smtClean="0">
                <a:solidFill>
                  <a:srgbClr val="0070C0"/>
                </a:solidFill>
              </a:rPr>
              <a:t> + PuO</a:t>
            </a:r>
            <a:r>
              <a:rPr lang="en-GB" sz="3200" baseline="-25000" dirty="0">
                <a:solidFill>
                  <a:srgbClr val="0070C0"/>
                </a:solidFill>
              </a:rPr>
              <a:t>2</a:t>
            </a:r>
            <a:r>
              <a:rPr lang="en-GB" sz="3200" dirty="0" smtClean="0">
                <a:solidFill>
                  <a:srgbClr val="0070C0"/>
                </a:solidFill>
              </a:rPr>
              <a:t>)</a:t>
            </a:r>
          </a:p>
          <a:p>
            <a:pPr marL="285750" indent="-285750" algn="just">
              <a:buFont typeface="Arial" panose="020B0604020202020204" pitchFamily="34" charset="0"/>
              <a:buChar char="•"/>
            </a:pPr>
            <a:r>
              <a:rPr lang="en-GB" sz="3200" dirty="0" smtClean="0">
                <a:solidFill>
                  <a:srgbClr val="0070C0"/>
                </a:solidFill>
              </a:rPr>
              <a:t>U Metal</a:t>
            </a:r>
          </a:p>
          <a:p>
            <a:pPr marL="285750" indent="-285750" algn="just">
              <a:buFont typeface="Arial" panose="020B0604020202020204" pitchFamily="34" charset="0"/>
              <a:buChar char="•"/>
            </a:pPr>
            <a:r>
              <a:rPr lang="en-GB" sz="3200" dirty="0" smtClean="0">
                <a:solidFill>
                  <a:srgbClr val="0070C0"/>
                </a:solidFill>
              </a:rPr>
              <a:t>Thorium/Uranium</a:t>
            </a:r>
          </a:p>
          <a:p>
            <a:pPr marL="285750" indent="-285750" algn="just">
              <a:buFont typeface="Arial" panose="020B0604020202020204" pitchFamily="34" charset="0"/>
              <a:buChar char="•"/>
            </a:pPr>
            <a:r>
              <a:rPr lang="en-GB" sz="3200" dirty="0" smtClean="0">
                <a:solidFill>
                  <a:srgbClr val="0070C0"/>
                </a:solidFill>
              </a:rPr>
              <a:t>(enrichment levels)</a:t>
            </a:r>
            <a:endParaRPr lang="en-GB" sz="3200" dirty="0">
              <a:solidFill>
                <a:srgbClr val="0070C0"/>
              </a:solidFill>
            </a:endParaRPr>
          </a:p>
        </p:txBody>
      </p:sp>
    </p:spTree>
    <p:extLst>
      <p:ext uri="{BB962C8B-B14F-4D97-AF65-F5344CB8AC3E}">
        <p14:creationId xmlns:p14="http://schemas.microsoft.com/office/powerpoint/2010/main" xmlns="" val="13292595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21088"/>
            <a:ext cx="6948264" cy="692696"/>
          </a:xfrm>
        </p:spPr>
        <p:txBody>
          <a:bodyPr/>
          <a:lstStyle/>
          <a:p>
            <a:r>
              <a:rPr lang="en-GB" dirty="0" smtClean="0"/>
              <a:t>Energy Consumption</a:t>
            </a:r>
            <a:endParaRPr lang="en-GB" dirty="0"/>
          </a:p>
        </p:txBody>
      </p:sp>
      <p:sp>
        <p:nvSpPr>
          <p:cNvPr id="5"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4" name="Rectangle 3"/>
          <p:cNvSpPr/>
          <p:nvPr/>
        </p:nvSpPr>
        <p:spPr>
          <a:xfrm>
            <a:off x="0" y="692696"/>
            <a:ext cx="8892480" cy="5509200"/>
          </a:xfrm>
          <a:prstGeom prst="rect">
            <a:avLst/>
          </a:prstGeom>
        </p:spPr>
        <p:txBody>
          <a:bodyPr wrap="square">
            <a:spAutoFit/>
          </a:bodyPr>
          <a:lstStyle/>
          <a:p>
            <a:pPr marL="533400" indent="-533400" algn="just">
              <a:buFont typeface="Wingdings" pitchFamily="2" charset="2"/>
              <a:buChar char="Ø"/>
            </a:pPr>
            <a:r>
              <a:rPr lang="en-GB" sz="3200" dirty="0" smtClean="0">
                <a:solidFill>
                  <a:srgbClr val="0070C0"/>
                </a:solidFill>
              </a:rPr>
              <a:t>More </a:t>
            </a:r>
            <a:r>
              <a:rPr lang="en-GB" sz="3200" dirty="0" smtClean="0">
                <a:solidFill>
                  <a:srgbClr val="0070C0"/>
                </a:solidFill>
              </a:rPr>
              <a:t>efficient use of U and/or </a:t>
            </a:r>
            <a:r>
              <a:rPr lang="en-GB" sz="3200" dirty="0" err="1" smtClean="0">
                <a:solidFill>
                  <a:srgbClr val="0070C0"/>
                </a:solidFill>
              </a:rPr>
              <a:t>Th</a:t>
            </a:r>
            <a:r>
              <a:rPr lang="en-GB" sz="3200" dirty="0" smtClean="0">
                <a:solidFill>
                  <a:srgbClr val="0070C0"/>
                </a:solidFill>
              </a:rPr>
              <a:t> </a:t>
            </a:r>
            <a:r>
              <a:rPr lang="en-GB" sz="3200" dirty="0" smtClean="0">
                <a:solidFill>
                  <a:srgbClr val="0070C0"/>
                </a:solidFill>
                <a:sym typeface="Wingdings" pitchFamily="2" charset="2"/>
              </a:rPr>
              <a:t> long fuel cycle (refuelling 15-20 years);</a:t>
            </a:r>
            <a:endParaRPr lang="en-GB" sz="3200" dirty="0" smtClean="0">
              <a:solidFill>
                <a:srgbClr val="0070C0"/>
              </a:solidFill>
            </a:endParaRPr>
          </a:p>
          <a:p>
            <a:pPr marL="533400" indent="-533400" algn="just">
              <a:buFont typeface="Wingdings" pitchFamily="2" charset="2"/>
              <a:buChar char="Ø"/>
            </a:pPr>
            <a:r>
              <a:rPr lang="en-GB" sz="3200" dirty="0" smtClean="0">
                <a:solidFill>
                  <a:srgbClr val="0070C0"/>
                </a:solidFill>
              </a:rPr>
              <a:t>Higher </a:t>
            </a:r>
            <a:r>
              <a:rPr lang="en-GB" sz="3200" dirty="0" smtClean="0">
                <a:solidFill>
                  <a:srgbClr val="0070C0"/>
                </a:solidFill>
              </a:rPr>
              <a:t>burn </a:t>
            </a:r>
            <a:r>
              <a:rPr lang="en-GB" sz="3200" dirty="0" smtClean="0">
                <a:solidFill>
                  <a:srgbClr val="0070C0"/>
                </a:solidFill>
              </a:rPr>
              <a:t>up (i.e., Actinide burning);</a:t>
            </a:r>
            <a:endParaRPr lang="en-GB" sz="3200" dirty="0" smtClean="0">
              <a:solidFill>
                <a:srgbClr val="0070C0"/>
              </a:solidFill>
            </a:endParaRPr>
          </a:p>
          <a:p>
            <a:pPr marL="533400" indent="-533400" algn="just">
              <a:buFont typeface="Wingdings" pitchFamily="2" charset="2"/>
              <a:buChar char="Ø"/>
            </a:pPr>
            <a:r>
              <a:rPr lang="en-GB" sz="3200" dirty="0" smtClean="0">
                <a:solidFill>
                  <a:srgbClr val="0070C0"/>
                </a:solidFill>
              </a:rPr>
              <a:t>More economical (relative small capacity)  </a:t>
            </a:r>
            <a:r>
              <a:rPr lang="en-GB" sz="3200" dirty="0" smtClean="0">
                <a:solidFill>
                  <a:srgbClr val="0070C0"/>
                </a:solidFill>
                <a:sym typeface="Wingdings" pitchFamily="2" charset="2"/>
              </a:rPr>
              <a:t> production of H</a:t>
            </a:r>
            <a:r>
              <a:rPr lang="en-GB" sz="3200" baseline="-25000" dirty="0" smtClean="0">
                <a:solidFill>
                  <a:srgbClr val="0070C0"/>
                </a:solidFill>
                <a:sym typeface="Wingdings" pitchFamily="2" charset="2"/>
              </a:rPr>
              <a:t>2</a:t>
            </a:r>
            <a:r>
              <a:rPr lang="en-GB" sz="3200" dirty="0" smtClean="0">
                <a:solidFill>
                  <a:srgbClr val="0070C0"/>
                </a:solidFill>
                <a:sym typeface="Wingdings" pitchFamily="2" charset="2"/>
              </a:rPr>
              <a:t> as by-product</a:t>
            </a:r>
            <a:r>
              <a:rPr lang="en-GB" sz="3200" dirty="0" smtClean="0">
                <a:solidFill>
                  <a:srgbClr val="0070C0"/>
                </a:solidFill>
              </a:rPr>
              <a:t>;</a:t>
            </a:r>
            <a:endParaRPr lang="en-GB" sz="3200" dirty="0" smtClean="0">
              <a:solidFill>
                <a:srgbClr val="0070C0"/>
              </a:solidFill>
            </a:endParaRPr>
          </a:p>
          <a:p>
            <a:pPr marL="533400" indent="-533400" algn="just">
              <a:buFont typeface="Wingdings" pitchFamily="2" charset="2"/>
              <a:buChar char="Ø"/>
            </a:pPr>
            <a:r>
              <a:rPr lang="en-GB" sz="3200" dirty="0" smtClean="0">
                <a:solidFill>
                  <a:srgbClr val="0070C0"/>
                </a:solidFill>
              </a:rPr>
              <a:t>Production of minimal amount of waste;</a:t>
            </a:r>
            <a:endParaRPr lang="en-GB" sz="3200" dirty="0" smtClean="0">
              <a:solidFill>
                <a:srgbClr val="0070C0"/>
              </a:solidFill>
            </a:endParaRPr>
          </a:p>
          <a:p>
            <a:pPr marL="533400" indent="-533400" algn="just">
              <a:buFont typeface="Wingdings" pitchFamily="2" charset="2"/>
              <a:buChar char="Ø"/>
            </a:pPr>
            <a:r>
              <a:rPr lang="en-GB" sz="3200" dirty="0" smtClean="0">
                <a:solidFill>
                  <a:srgbClr val="0070C0"/>
                </a:solidFill>
              </a:rPr>
              <a:t>Less </a:t>
            </a:r>
            <a:r>
              <a:rPr lang="en-GB" sz="3200" dirty="0" smtClean="0">
                <a:solidFill>
                  <a:srgbClr val="0070C0"/>
                </a:solidFill>
              </a:rPr>
              <a:t>long-lived </a:t>
            </a:r>
            <a:r>
              <a:rPr lang="en-GB" sz="3200" dirty="0" smtClean="0">
                <a:solidFill>
                  <a:srgbClr val="0070C0"/>
                </a:solidFill>
              </a:rPr>
              <a:t>waste;</a:t>
            </a:r>
            <a:endParaRPr lang="en-GB" sz="3200" dirty="0" smtClean="0">
              <a:solidFill>
                <a:srgbClr val="0070C0"/>
              </a:solidFill>
            </a:endParaRPr>
          </a:p>
          <a:p>
            <a:pPr marL="533400" indent="-533400" algn="just">
              <a:buFont typeface="Wingdings" pitchFamily="2" charset="2"/>
              <a:buChar char="Ø"/>
            </a:pPr>
            <a:r>
              <a:rPr lang="en-GB" sz="3200" b="1" dirty="0" smtClean="0">
                <a:solidFill>
                  <a:srgbClr val="C00000"/>
                </a:solidFill>
              </a:rPr>
              <a:t>Inheritably safe;</a:t>
            </a:r>
            <a:endParaRPr lang="en-GB" sz="3200" b="1" dirty="0" smtClean="0">
              <a:solidFill>
                <a:srgbClr val="C00000"/>
              </a:solidFill>
            </a:endParaRPr>
          </a:p>
          <a:p>
            <a:pPr marL="533400" indent="-533400" algn="just">
              <a:buFont typeface="Wingdings" pitchFamily="2" charset="2"/>
              <a:buChar char="Ø"/>
            </a:pPr>
            <a:r>
              <a:rPr lang="en-GB" sz="3200" dirty="0" smtClean="0">
                <a:solidFill>
                  <a:srgbClr val="0070C0"/>
                </a:solidFill>
              </a:rPr>
              <a:t>More </a:t>
            </a:r>
            <a:r>
              <a:rPr lang="en-GB" sz="3200" dirty="0" smtClean="0">
                <a:solidFill>
                  <a:srgbClr val="0070C0"/>
                </a:solidFill>
              </a:rPr>
              <a:t>proliferation </a:t>
            </a:r>
            <a:r>
              <a:rPr lang="en-GB" sz="3200" dirty="0" smtClean="0">
                <a:solidFill>
                  <a:srgbClr val="0070C0"/>
                </a:solidFill>
              </a:rPr>
              <a:t>resistant (misuse of nuclear elements);</a:t>
            </a:r>
          </a:p>
          <a:p>
            <a:pPr marL="533400" indent="-533400" algn="just">
              <a:buFont typeface="Wingdings" pitchFamily="2" charset="2"/>
              <a:buChar char="Ø"/>
            </a:pPr>
            <a:r>
              <a:rPr lang="en-GB" sz="3200" dirty="0" smtClean="0">
                <a:solidFill>
                  <a:srgbClr val="0070C0"/>
                </a:solidFill>
              </a:rPr>
              <a:t>Ability to burn weapons grade fuel.</a:t>
            </a:r>
            <a:endParaRPr lang="en-GB" sz="3200" dirty="0">
              <a:solidFill>
                <a:srgbClr val="0070C0"/>
              </a:solidFill>
            </a:endParaRPr>
          </a:p>
        </p:txBody>
      </p:sp>
      <p:sp>
        <p:nvSpPr>
          <p:cNvPr id="6" name="TextBox 5"/>
          <p:cNvSpPr txBox="1"/>
          <p:nvPr/>
        </p:nvSpPr>
        <p:spPr>
          <a:xfrm>
            <a:off x="35496" y="36235"/>
            <a:ext cx="6648936" cy="584775"/>
          </a:xfrm>
          <a:prstGeom prst="rect">
            <a:avLst/>
          </a:prstGeom>
          <a:noFill/>
        </p:spPr>
        <p:txBody>
          <a:bodyPr wrap="none" rtlCol="0">
            <a:spAutoFit/>
          </a:bodyPr>
          <a:lstStyle/>
          <a:p>
            <a:r>
              <a:rPr lang="en-US" altLang="en-US" sz="3200" b="1" dirty="0" smtClean="0">
                <a:solidFill>
                  <a:schemeClr val="bg1"/>
                </a:solidFill>
              </a:rPr>
              <a:t>Generation IV (</a:t>
            </a:r>
            <a:r>
              <a:rPr lang="en-US" altLang="en-US" sz="3200" b="1" dirty="0" err="1" smtClean="0">
                <a:solidFill>
                  <a:schemeClr val="bg1"/>
                </a:solidFill>
              </a:rPr>
              <a:t>GenIV</a:t>
            </a:r>
            <a:r>
              <a:rPr lang="en-US" altLang="en-US" sz="3200" b="1" dirty="0" smtClean="0">
                <a:solidFill>
                  <a:schemeClr val="bg1"/>
                </a:solidFill>
              </a:rPr>
              <a:t>) Reactors: Goals</a:t>
            </a:r>
            <a:endParaRPr lang="en-GB" sz="3200" b="1" dirty="0">
              <a:solidFill>
                <a:schemeClr val="bg1"/>
              </a:solidFill>
            </a:endParaRPr>
          </a:p>
        </p:txBody>
      </p:sp>
    </p:spTree>
    <p:extLst>
      <p:ext uri="{BB962C8B-B14F-4D97-AF65-F5344CB8AC3E}">
        <p14:creationId xmlns:p14="http://schemas.microsoft.com/office/powerpoint/2010/main" xmlns="" val="13292595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21088"/>
            <a:ext cx="6948264" cy="692696"/>
          </a:xfrm>
        </p:spPr>
        <p:txBody>
          <a:bodyPr/>
          <a:lstStyle/>
          <a:p>
            <a:r>
              <a:rPr lang="en-GB" dirty="0" smtClean="0"/>
              <a:t>Energy Consumption</a:t>
            </a:r>
            <a:endParaRPr lang="en-GB" dirty="0"/>
          </a:p>
        </p:txBody>
      </p:sp>
      <p:sp>
        <p:nvSpPr>
          <p:cNvPr id="5"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4" name="TextBox 3"/>
          <p:cNvSpPr txBox="1"/>
          <p:nvPr/>
        </p:nvSpPr>
        <p:spPr>
          <a:xfrm>
            <a:off x="35496" y="36235"/>
            <a:ext cx="5493170" cy="584775"/>
          </a:xfrm>
          <a:prstGeom prst="rect">
            <a:avLst/>
          </a:prstGeom>
          <a:noFill/>
        </p:spPr>
        <p:txBody>
          <a:bodyPr wrap="none" rtlCol="0">
            <a:spAutoFit/>
          </a:bodyPr>
          <a:lstStyle/>
          <a:p>
            <a:r>
              <a:rPr lang="en-US" altLang="en-US" sz="3200" b="1" dirty="0" smtClean="0">
                <a:solidFill>
                  <a:schemeClr val="bg1"/>
                </a:solidFill>
              </a:rPr>
              <a:t>Generation IV (</a:t>
            </a:r>
            <a:r>
              <a:rPr lang="en-US" altLang="en-US" sz="3200" b="1" dirty="0" err="1" smtClean="0">
                <a:solidFill>
                  <a:schemeClr val="bg1"/>
                </a:solidFill>
              </a:rPr>
              <a:t>GenIV</a:t>
            </a:r>
            <a:r>
              <a:rPr lang="en-US" altLang="en-US" sz="3200" b="1" dirty="0" smtClean="0">
                <a:solidFill>
                  <a:schemeClr val="bg1"/>
                </a:solidFill>
              </a:rPr>
              <a:t>) Reactors</a:t>
            </a:r>
            <a:endParaRPr lang="en-GB" sz="3200" b="1" dirty="0">
              <a:solidFill>
                <a:schemeClr val="bg1"/>
              </a:solidFill>
            </a:endParaRPr>
          </a:p>
        </p:txBody>
      </p:sp>
      <p:sp>
        <p:nvSpPr>
          <p:cNvPr id="7" name="Text Box 2"/>
          <p:cNvSpPr txBox="1">
            <a:spLocks noChangeArrowheads="1"/>
          </p:cNvSpPr>
          <p:nvPr/>
        </p:nvSpPr>
        <p:spPr bwMode="auto">
          <a:xfrm>
            <a:off x="395536" y="1052736"/>
            <a:ext cx="8424936" cy="3960440"/>
          </a:xfrm>
          <a:prstGeom prst="rect">
            <a:avLst/>
          </a:prstGeom>
          <a:noFill/>
          <a:ln w="9525">
            <a:noFill/>
            <a:round/>
            <a:headEnd/>
            <a:tailEnd/>
          </a:ln>
          <a:effectLst/>
        </p:spPr>
        <p:txBody>
          <a:bodyPr/>
          <a:lstStyle/>
          <a:p>
            <a:pPr marL="342900" indent="-341313" algn="just">
              <a:spcBef>
                <a:spcPts val="600"/>
              </a:spcBef>
              <a:buClr>
                <a:srgbClr val="0070C0"/>
              </a:buClr>
              <a:buSzPct val="90000"/>
              <a:buFont typeface="Wingdings" pitchFamily="2" charset="2"/>
              <a:buChar char="Ø"/>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3200" dirty="0" smtClean="0">
                <a:solidFill>
                  <a:srgbClr val="0070C0"/>
                </a:solidFill>
                <a:ea typeface="WenQuanYi Micro Hei" charset="0"/>
                <a:cs typeface="WenQuanYi Micro Hei" charset="0"/>
              </a:rPr>
              <a:t>Gas </a:t>
            </a:r>
            <a:r>
              <a:rPr lang="en-US" sz="3200" dirty="0">
                <a:solidFill>
                  <a:srgbClr val="0070C0"/>
                </a:solidFill>
                <a:ea typeface="WenQuanYi Micro Hei" charset="0"/>
                <a:cs typeface="WenQuanYi Micro Hei" charset="0"/>
              </a:rPr>
              <a:t>Cooled Fast Reactor (GFR)</a:t>
            </a:r>
          </a:p>
          <a:p>
            <a:pPr marL="342900" indent="-341313" algn="just">
              <a:spcBef>
                <a:spcPts val="600"/>
              </a:spcBef>
              <a:buClr>
                <a:srgbClr val="0070C0"/>
              </a:buClr>
              <a:buSzPct val="90000"/>
              <a:buFont typeface="Wingdings" pitchFamily="2" charset="2"/>
              <a:buChar char="Ø"/>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3200" dirty="0">
                <a:solidFill>
                  <a:srgbClr val="0070C0"/>
                </a:solidFill>
                <a:ea typeface="WenQuanYi Micro Hei" charset="0"/>
                <a:cs typeface="WenQuanYi Micro Hei" charset="0"/>
              </a:rPr>
              <a:t>Very High Temperature Reactor (VHTR)</a:t>
            </a:r>
          </a:p>
          <a:p>
            <a:pPr marL="342900" indent="-341313" algn="just">
              <a:spcBef>
                <a:spcPts val="600"/>
              </a:spcBef>
              <a:buClr>
                <a:srgbClr val="0070C0"/>
              </a:buClr>
              <a:buSzPct val="90000"/>
              <a:buFont typeface="Wingdings" pitchFamily="2" charset="2"/>
              <a:buChar char="Ø"/>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3200" dirty="0">
                <a:solidFill>
                  <a:srgbClr val="0070C0"/>
                </a:solidFill>
                <a:ea typeface="WenQuanYi Micro Hei" charset="0"/>
                <a:cs typeface="WenQuanYi Micro Hei" charset="0"/>
              </a:rPr>
              <a:t>Supercritical Water Cooled Reactor (SCWR)</a:t>
            </a:r>
          </a:p>
          <a:p>
            <a:pPr marL="342900" indent="-341313" algn="just">
              <a:spcBef>
                <a:spcPts val="600"/>
              </a:spcBef>
              <a:buClr>
                <a:srgbClr val="0070C0"/>
              </a:buClr>
              <a:buSzPct val="90000"/>
              <a:buFont typeface="Wingdings" pitchFamily="2" charset="2"/>
              <a:buChar char="Ø"/>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3200" dirty="0">
                <a:solidFill>
                  <a:srgbClr val="0070C0"/>
                </a:solidFill>
                <a:ea typeface="WenQuanYi Micro Hei" charset="0"/>
                <a:cs typeface="WenQuanYi Micro Hei" charset="0"/>
              </a:rPr>
              <a:t>Sodium Cooled Fast Reactor (SFR)</a:t>
            </a:r>
          </a:p>
          <a:p>
            <a:pPr marL="342900" indent="-341313" algn="just">
              <a:spcBef>
                <a:spcPts val="600"/>
              </a:spcBef>
              <a:buClr>
                <a:srgbClr val="0070C0"/>
              </a:buClr>
              <a:buSzPct val="90000"/>
              <a:buFont typeface="Wingdings" pitchFamily="2" charset="2"/>
              <a:buChar char="Ø"/>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3200" dirty="0">
                <a:solidFill>
                  <a:srgbClr val="0070C0"/>
                </a:solidFill>
                <a:ea typeface="WenQuanYi Micro Hei" charset="0"/>
                <a:cs typeface="WenQuanYi Micro Hei" charset="0"/>
              </a:rPr>
              <a:t>Lead Cooled Fast Reactor (LFR)</a:t>
            </a:r>
          </a:p>
          <a:p>
            <a:pPr marL="342900" indent="-341313" algn="just">
              <a:spcBef>
                <a:spcPts val="600"/>
              </a:spcBef>
              <a:buClr>
                <a:srgbClr val="0070C0"/>
              </a:buClr>
              <a:buSzPct val="90000"/>
              <a:buFont typeface="Wingdings" pitchFamily="2" charset="2"/>
              <a:buChar char="Ø"/>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3200" dirty="0">
                <a:solidFill>
                  <a:srgbClr val="0070C0"/>
                </a:solidFill>
                <a:ea typeface="WenQuanYi Micro Hei" charset="0"/>
                <a:cs typeface="WenQuanYi Micro Hei" charset="0"/>
              </a:rPr>
              <a:t>Molten Salt Reactor (MSR)</a:t>
            </a:r>
          </a:p>
          <a:p>
            <a:pPr marL="342900" indent="-341313" algn="just">
              <a:spcBef>
                <a:spcPts val="600"/>
              </a:spcBef>
              <a:buClr>
                <a:srgbClr val="0070C0"/>
              </a:buClr>
              <a:buSzPct val="90000"/>
              <a:buFont typeface="Wingdings" pitchFamily="2" charset="2"/>
              <a:buChar char="Ø"/>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sz="3200" dirty="0">
              <a:solidFill>
                <a:srgbClr val="0070C0"/>
              </a:solidFill>
              <a:ea typeface="WenQuanYi Micro Hei" charset="0"/>
              <a:cs typeface="WenQuanYi Micro Hei" charset="0"/>
            </a:endParaRPr>
          </a:p>
        </p:txBody>
      </p:sp>
      <p:sp>
        <p:nvSpPr>
          <p:cNvPr id="8" name="TextBox 7"/>
          <p:cNvSpPr txBox="1"/>
          <p:nvPr/>
        </p:nvSpPr>
        <p:spPr>
          <a:xfrm>
            <a:off x="0" y="5949280"/>
            <a:ext cx="7759945" cy="584775"/>
          </a:xfrm>
          <a:prstGeom prst="rect">
            <a:avLst/>
          </a:prstGeom>
          <a:noFill/>
        </p:spPr>
        <p:txBody>
          <a:bodyPr wrap="none" rtlCol="0">
            <a:spAutoFit/>
          </a:bodyPr>
          <a:lstStyle/>
          <a:p>
            <a:pPr>
              <a:buFont typeface="Wingdings" pitchFamily="2" charset="2"/>
              <a:buChar char="v"/>
            </a:pPr>
            <a:r>
              <a:rPr lang="en-GB" sz="3200" b="1" dirty="0" smtClean="0">
                <a:solidFill>
                  <a:srgbClr val="C00000"/>
                </a:solidFill>
              </a:rPr>
              <a:t>Reactors planned to be deployed in 2030s.</a:t>
            </a:r>
            <a:endParaRPr lang="en-GB" sz="3200" b="1" dirty="0">
              <a:solidFill>
                <a:srgbClr val="C00000"/>
              </a:solidFill>
            </a:endParaRPr>
          </a:p>
        </p:txBody>
      </p:sp>
    </p:spTree>
    <p:extLst>
      <p:ext uri="{BB962C8B-B14F-4D97-AF65-F5344CB8AC3E}">
        <p14:creationId xmlns:p14="http://schemas.microsoft.com/office/powerpoint/2010/main" xmlns="" val="13292595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ext Box 1"/>
          <p:cNvSpPr txBox="1">
            <a:spLocks noChangeArrowheads="1"/>
          </p:cNvSpPr>
          <p:nvPr/>
        </p:nvSpPr>
        <p:spPr bwMode="auto">
          <a:xfrm>
            <a:off x="0" y="692696"/>
            <a:ext cx="4932040" cy="504056"/>
          </a:xfrm>
          <a:prstGeom prst="rect">
            <a:avLst/>
          </a:prstGeom>
          <a:noFill/>
          <a:ln w="9525">
            <a:noFill/>
            <a:round/>
            <a:headEnd/>
            <a:tailEnd/>
          </a:ln>
          <a:effectLst/>
        </p:spPr>
        <p:txBody>
          <a:bodyPr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1" dirty="0">
                <a:solidFill>
                  <a:srgbClr val="C00000"/>
                </a:solidFill>
                <a:ea typeface="WenQuanYi Micro Hei" charset="0"/>
                <a:cs typeface="WenQuanYi Micro Hei" charset="0"/>
              </a:rPr>
              <a:t>Gas Cooled Fast Reactor (GFR)</a:t>
            </a:r>
          </a:p>
        </p:txBody>
      </p:sp>
      <p:sp>
        <p:nvSpPr>
          <p:cNvPr id="63490" name="Text Box 2"/>
          <p:cNvSpPr txBox="1">
            <a:spLocks noChangeArrowheads="1"/>
          </p:cNvSpPr>
          <p:nvPr/>
        </p:nvSpPr>
        <p:spPr bwMode="auto">
          <a:xfrm>
            <a:off x="0" y="1124744"/>
            <a:ext cx="4572000" cy="5301208"/>
          </a:xfrm>
          <a:prstGeom prst="rect">
            <a:avLst/>
          </a:prstGeom>
          <a:noFill/>
          <a:ln w="9525">
            <a:noFill/>
            <a:round/>
            <a:headEnd/>
            <a:tailEnd/>
          </a:ln>
          <a:effectLst/>
        </p:spPr>
        <p:txBody>
          <a:bodyPr/>
          <a:lstStyle/>
          <a:p>
            <a:pPr marL="341313" indent="-341313">
              <a:spcBef>
                <a:spcPts val="600"/>
              </a:spcBef>
              <a:buClr>
                <a:srgbClr val="0070C0"/>
              </a:buClr>
              <a:buSzPct val="90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smtClean="0">
                <a:solidFill>
                  <a:srgbClr val="0070C0"/>
                </a:solidFill>
                <a:ea typeface="WenQuanYi Micro Hei" charset="0"/>
                <a:cs typeface="WenQuanYi Micro Hei" charset="0"/>
              </a:rPr>
              <a:t>Or High-Temperature Reactors (HTRs);</a:t>
            </a:r>
          </a:p>
          <a:p>
            <a:pPr marL="341313" indent="-341313">
              <a:spcBef>
                <a:spcPts val="600"/>
              </a:spcBef>
              <a:buClr>
                <a:srgbClr val="0070C0"/>
              </a:buClr>
              <a:buSzPct val="90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smtClean="0">
                <a:solidFill>
                  <a:srgbClr val="0070C0"/>
                </a:solidFill>
                <a:ea typeface="WenQuanYi Micro Hei" charset="0"/>
                <a:cs typeface="WenQuanYi Micro Hei" charset="0"/>
              </a:rPr>
              <a:t>Fast-neutron spectrum;</a:t>
            </a:r>
          </a:p>
          <a:p>
            <a:pPr marL="341313" indent="-341313">
              <a:spcBef>
                <a:spcPts val="600"/>
              </a:spcBef>
              <a:buClr>
                <a:srgbClr val="0070C0"/>
              </a:buClr>
              <a:buSzPct val="90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smtClean="0">
                <a:solidFill>
                  <a:srgbClr val="0070C0"/>
                </a:solidFill>
                <a:ea typeface="WenQuanYi Micro Hei" charset="0"/>
                <a:cs typeface="WenQuanYi Micro Hei" charset="0"/>
              </a:rPr>
              <a:t>Helium-cooled reactor (</a:t>
            </a:r>
            <a:r>
              <a:rPr lang="en-US" sz="2400" dirty="0" err="1" smtClean="0">
                <a:solidFill>
                  <a:srgbClr val="0070C0"/>
                </a:solidFill>
                <a:ea typeface="WenQuanYi Micro Hei" charset="0"/>
                <a:cs typeface="WenQuanYi Micro Hei" charset="0"/>
              </a:rPr>
              <a:t>Brayton</a:t>
            </a:r>
            <a:r>
              <a:rPr lang="en-US" sz="2400" dirty="0" smtClean="0">
                <a:solidFill>
                  <a:srgbClr val="0070C0"/>
                </a:solidFill>
                <a:ea typeface="WenQuanYi Micro Hei" charset="0"/>
                <a:cs typeface="WenQuanYi Micro Hei" charset="0"/>
              </a:rPr>
              <a:t> thermal cycle</a:t>
            </a:r>
            <a:r>
              <a:rPr lang="en-US" sz="2400" dirty="0" smtClean="0">
                <a:solidFill>
                  <a:srgbClr val="0070C0"/>
                </a:solidFill>
                <a:ea typeface="WenQuanYi Micro Hei" charset="0"/>
                <a:cs typeface="WenQuanYi Micro Hei" charset="0"/>
              </a:rPr>
              <a:t>);</a:t>
            </a:r>
          </a:p>
          <a:p>
            <a:pPr marL="341313" indent="-341313">
              <a:spcBef>
                <a:spcPts val="600"/>
              </a:spcBef>
              <a:buClr>
                <a:srgbClr val="0070C0"/>
              </a:buClr>
              <a:buSzPct val="90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smtClean="0">
                <a:solidFill>
                  <a:srgbClr val="0070C0"/>
                </a:solidFill>
                <a:ea typeface="WenQuanYi Micro Hei" charset="0"/>
                <a:cs typeface="WenQuanYi Micro Hei" charset="0"/>
              </a:rPr>
              <a:t>T</a:t>
            </a:r>
            <a:r>
              <a:rPr lang="en-US" sz="2400" dirty="0" smtClean="0">
                <a:solidFill>
                  <a:srgbClr val="0070C0"/>
                </a:solidFill>
                <a:ea typeface="WenQuanYi Micro Hei" charset="0"/>
                <a:cs typeface="WenQuanYi Micro Hei" charset="0"/>
              </a:rPr>
              <a:t>he </a:t>
            </a:r>
            <a:r>
              <a:rPr lang="en-US" sz="2400" dirty="0" smtClean="0">
                <a:solidFill>
                  <a:srgbClr val="0070C0"/>
                </a:solidFill>
                <a:ea typeface="WenQuanYi Micro Hei" charset="0"/>
                <a:cs typeface="WenQuanYi Micro Hei" charset="0"/>
              </a:rPr>
              <a:t>high </a:t>
            </a:r>
            <a:r>
              <a:rPr lang="en-US" sz="2400" dirty="0" smtClean="0">
                <a:solidFill>
                  <a:srgbClr val="0070C0"/>
                </a:solidFill>
                <a:ea typeface="WenQuanYi Micro Hei" charset="0"/>
                <a:cs typeface="WenQuanYi Micro Hei" charset="0"/>
              </a:rPr>
              <a:t>output </a:t>
            </a:r>
            <a:r>
              <a:rPr lang="en-US" sz="2400" dirty="0" smtClean="0">
                <a:solidFill>
                  <a:srgbClr val="0070C0"/>
                </a:solidFill>
                <a:ea typeface="WenQuanYi Micro Hei" charset="0"/>
                <a:cs typeface="WenQuanYi Micro Hei" charset="0"/>
              </a:rPr>
              <a:t>temperature of the helium coolant </a:t>
            </a:r>
            <a:r>
              <a:rPr lang="en-US" sz="2400" dirty="0" smtClean="0">
                <a:solidFill>
                  <a:srgbClr val="0070C0"/>
                </a:solidFill>
                <a:ea typeface="WenQuanYi Micro Hei" charset="0"/>
                <a:cs typeface="WenQuanYi Micro Hei" charset="0"/>
              </a:rPr>
              <a:t>(485-850</a:t>
            </a:r>
            <a:r>
              <a:rPr lang="en-US" sz="2400" baseline="30000" dirty="0" smtClean="0">
                <a:solidFill>
                  <a:srgbClr val="0070C0"/>
                </a:solidFill>
                <a:ea typeface="WenQuanYi Micro Hei" charset="0"/>
                <a:cs typeface="WenQuanYi Micro Hei" charset="0"/>
              </a:rPr>
              <a:t>o</a:t>
            </a:r>
            <a:r>
              <a:rPr lang="en-US" sz="2400" dirty="0" smtClean="0">
                <a:solidFill>
                  <a:srgbClr val="0070C0"/>
                </a:solidFill>
                <a:ea typeface="WenQuanYi Micro Hei" charset="0"/>
                <a:cs typeface="WenQuanYi Micro Hei" charset="0"/>
              </a:rPr>
              <a:t>C and 7MPa) makes </a:t>
            </a:r>
            <a:r>
              <a:rPr lang="en-US" sz="2400" dirty="0" smtClean="0">
                <a:solidFill>
                  <a:srgbClr val="0070C0"/>
                </a:solidFill>
                <a:ea typeface="WenQuanYi Micro Hei" charset="0"/>
                <a:cs typeface="WenQuanYi Micro Hei" charset="0"/>
              </a:rPr>
              <a:t>it possible to:</a:t>
            </a:r>
          </a:p>
          <a:p>
            <a:pPr marL="627063" lvl="1" indent="-169863">
              <a:spcBef>
                <a:spcPts val="550"/>
              </a:spcBef>
              <a:buClr>
                <a:srgbClr val="0070C0"/>
              </a:buClr>
              <a:buSzPct val="75000"/>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smtClean="0">
                <a:solidFill>
                  <a:srgbClr val="0070C0"/>
                </a:solidFill>
                <a:ea typeface="WenQuanYi Micro Hei" charset="0"/>
                <a:cs typeface="WenQuanYi Micro Hei" charset="0"/>
              </a:rPr>
              <a:t>deliver </a:t>
            </a:r>
            <a:r>
              <a:rPr lang="en-US" sz="2200" dirty="0" smtClean="0">
                <a:solidFill>
                  <a:srgbClr val="0070C0"/>
                </a:solidFill>
                <a:ea typeface="WenQuanYi Micro Hei" charset="0"/>
                <a:cs typeface="WenQuanYi Micro Hei" charset="0"/>
              </a:rPr>
              <a:t>electricity (288 </a:t>
            </a:r>
            <a:r>
              <a:rPr lang="en-US" sz="2200" dirty="0" err="1" smtClean="0">
                <a:solidFill>
                  <a:srgbClr val="0070C0"/>
                </a:solidFill>
                <a:ea typeface="WenQuanYi Micro Hei" charset="0"/>
                <a:cs typeface="WenQuanYi Micro Hei" charset="0"/>
              </a:rPr>
              <a:t>MWe</a:t>
            </a:r>
            <a:r>
              <a:rPr lang="en-US" sz="2200" dirty="0" smtClean="0">
                <a:solidFill>
                  <a:srgbClr val="0070C0"/>
                </a:solidFill>
                <a:ea typeface="WenQuanYi Micro Hei" charset="0"/>
                <a:cs typeface="WenQuanYi Micro Hei" charset="0"/>
              </a:rPr>
              <a:t>);</a:t>
            </a:r>
            <a:endParaRPr lang="en-US" sz="2200" dirty="0" smtClean="0">
              <a:solidFill>
                <a:srgbClr val="0070C0"/>
              </a:solidFill>
              <a:ea typeface="WenQuanYi Micro Hei" charset="0"/>
              <a:cs typeface="WenQuanYi Micro Hei" charset="0"/>
            </a:endParaRPr>
          </a:p>
          <a:p>
            <a:pPr marL="627063" lvl="1" indent="-169863">
              <a:spcBef>
                <a:spcPts val="550"/>
              </a:spcBef>
              <a:buClr>
                <a:srgbClr val="0070C0"/>
              </a:buClr>
              <a:buSzPct val="75000"/>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smtClean="0">
                <a:solidFill>
                  <a:srgbClr val="0070C0"/>
                </a:solidFill>
                <a:ea typeface="WenQuanYi Micro Hei" charset="0"/>
                <a:cs typeface="WenQuanYi Micro Hei" charset="0"/>
              </a:rPr>
              <a:t>produce </a:t>
            </a:r>
            <a:r>
              <a:rPr lang="en-US" sz="2200" dirty="0" smtClean="0">
                <a:solidFill>
                  <a:srgbClr val="0070C0"/>
                </a:solidFill>
                <a:ea typeface="WenQuanYi Micro Hei" charset="0"/>
                <a:cs typeface="WenQuanYi Micro Hei" charset="0"/>
              </a:rPr>
              <a:t>hydrogen;</a:t>
            </a:r>
            <a:endParaRPr lang="en-US" sz="2200" dirty="0" smtClean="0">
              <a:solidFill>
                <a:srgbClr val="0070C0"/>
              </a:solidFill>
              <a:ea typeface="WenQuanYi Micro Hei" charset="0"/>
              <a:cs typeface="WenQuanYi Micro Hei" charset="0"/>
            </a:endParaRPr>
          </a:p>
          <a:p>
            <a:pPr marL="627063" lvl="1" indent="-169863">
              <a:spcBef>
                <a:spcPts val="550"/>
              </a:spcBef>
              <a:buClr>
                <a:srgbClr val="0070C0"/>
              </a:buClr>
              <a:buSzPct val="75000"/>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smtClean="0">
                <a:solidFill>
                  <a:srgbClr val="0070C0"/>
                </a:solidFill>
                <a:ea typeface="WenQuanYi Micro Hei" charset="0"/>
                <a:cs typeface="WenQuanYi Micro Hei" charset="0"/>
              </a:rPr>
              <a:t>process heat with high efficiency. </a:t>
            </a:r>
          </a:p>
          <a:p>
            <a:pPr marL="341313" indent="-341313">
              <a:spcBef>
                <a:spcPts val="600"/>
              </a:spcBef>
              <a:buClr>
                <a:srgbClr val="0070C0"/>
              </a:buClr>
              <a:buSzPct val="90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smtClean="0">
                <a:solidFill>
                  <a:srgbClr val="0070C0"/>
                </a:solidFill>
                <a:ea typeface="WenQuanYi Micro Hei" charset="0"/>
                <a:cs typeface="WenQuanYi Micro Hei" charset="0"/>
              </a:rPr>
              <a:t>Closed fuel cycle;</a:t>
            </a:r>
          </a:p>
          <a:p>
            <a:pPr marL="341313" indent="-341313">
              <a:spcBef>
                <a:spcPts val="600"/>
              </a:spcBef>
              <a:buClr>
                <a:srgbClr val="0070C0"/>
              </a:buClr>
              <a:buSzPct val="90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smtClean="0">
                <a:solidFill>
                  <a:srgbClr val="0070C0"/>
                </a:solidFill>
                <a:ea typeface="WenQuanYi Micro Hei" charset="0"/>
                <a:cs typeface="WenQuanYi Micro Hei" charset="0"/>
              </a:rPr>
              <a:t>Robust refractory fuel.</a:t>
            </a:r>
          </a:p>
        </p:txBody>
      </p:sp>
      <p:pic>
        <p:nvPicPr>
          <p:cNvPr id="63491" name="Picture 3"/>
          <p:cNvPicPr>
            <a:picLocks noChangeAspect="1" noChangeArrowheads="1"/>
          </p:cNvPicPr>
          <p:nvPr/>
        </p:nvPicPr>
        <p:blipFill>
          <a:blip r:embed="rId3" cstate="print"/>
          <a:srcRect/>
          <a:stretch>
            <a:fillRect/>
          </a:stretch>
        </p:blipFill>
        <p:spPr bwMode="auto">
          <a:xfrm>
            <a:off x="4572000" y="1052736"/>
            <a:ext cx="4572000" cy="5544616"/>
          </a:xfrm>
          <a:prstGeom prst="rect">
            <a:avLst/>
          </a:prstGeom>
          <a:noFill/>
          <a:ln w="9525">
            <a:noFill/>
            <a:round/>
            <a:headEnd/>
            <a:tailEnd/>
          </a:ln>
          <a:effectLst/>
        </p:spPr>
      </p:pic>
      <p:sp>
        <p:nvSpPr>
          <p:cNvPr id="5"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6" name="TextBox 5"/>
          <p:cNvSpPr txBox="1"/>
          <p:nvPr/>
        </p:nvSpPr>
        <p:spPr>
          <a:xfrm>
            <a:off x="35496" y="36235"/>
            <a:ext cx="5493170" cy="584775"/>
          </a:xfrm>
          <a:prstGeom prst="rect">
            <a:avLst/>
          </a:prstGeom>
          <a:noFill/>
        </p:spPr>
        <p:txBody>
          <a:bodyPr wrap="none" rtlCol="0">
            <a:spAutoFit/>
          </a:bodyPr>
          <a:lstStyle/>
          <a:p>
            <a:r>
              <a:rPr lang="en-US" altLang="en-US" sz="3200" b="1" dirty="0" smtClean="0">
                <a:solidFill>
                  <a:schemeClr val="bg1"/>
                </a:solidFill>
              </a:rPr>
              <a:t>Generation IV (</a:t>
            </a:r>
            <a:r>
              <a:rPr lang="en-US" altLang="en-US" sz="3200" b="1" dirty="0" err="1" smtClean="0">
                <a:solidFill>
                  <a:schemeClr val="bg1"/>
                </a:solidFill>
              </a:rPr>
              <a:t>GenIV</a:t>
            </a:r>
            <a:r>
              <a:rPr lang="en-US" altLang="en-US" sz="3200" b="1" dirty="0" smtClean="0">
                <a:solidFill>
                  <a:schemeClr val="bg1"/>
                </a:solidFill>
              </a:rPr>
              <a:t>) Reactors</a:t>
            </a:r>
            <a:endParaRPr lang="en-GB" sz="3200" b="1" dirty="0">
              <a:solidFill>
                <a:schemeClr val="bg1"/>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3314700" y="692696"/>
            <a:ext cx="5829300" cy="820738"/>
          </a:xfrm>
          <a:prstGeom prst="rect">
            <a:avLst/>
          </a:prstGeom>
        </p:spPr>
        <p:txBody>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smtClean="0">
                <a:ln>
                  <a:noFill/>
                </a:ln>
                <a:solidFill>
                  <a:srgbClr val="0070C0"/>
                </a:solidFill>
                <a:effectLst/>
                <a:uLnTx/>
                <a:uFillTx/>
                <a:latin typeface="Arial" pitchFamily="34" charset="0"/>
                <a:ea typeface="+mj-ea"/>
                <a:cs typeface="Arial" pitchFamily="34" charset="0"/>
              </a:rPr>
              <a:t>Oil Production/Consumption</a:t>
            </a:r>
          </a:p>
        </p:txBody>
      </p:sp>
      <p:pic>
        <p:nvPicPr>
          <p:cNvPr id="9" name="Content Placeholder 6" descr="OILC.bmp"/>
          <p:cNvPicPr>
            <a:picLocks noChangeAspect="1"/>
          </p:cNvPicPr>
          <p:nvPr/>
        </p:nvPicPr>
        <p:blipFill>
          <a:blip r:embed="rId2" cstate="print"/>
          <a:stretch>
            <a:fillRect/>
          </a:stretch>
        </p:blipFill>
        <p:spPr>
          <a:xfrm>
            <a:off x="142785" y="1196752"/>
            <a:ext cx="8910156" cy="5112568"/>
          </a:xfrm>
          <a:prstGeom prst="rect">
            <a:avLst/>
          </a:prstGeom>
        </p:spPr>
      </p:pic>
      <p:sp>
        <p:nvSpPr>
          <p:cNvPr id="5" name="Title 1"/>
          <p:cNvSpPr txBox="1">
            <a:spLocks/>
          </p:cNvSpPr>
          <p:nvPr/>
        </p:nvSpPr>
        <p:spPr>
          <a:xfrm>
            <a:off x="0" y="0"/>
            <a:ext cx="6948264" cy="692696"/>
          </a:xfrm>
          <a:prstGeom prst="rect">
            <a:avLst/>
          </a:prstGeom>
        </p:spPr>
        <p:txBody>
          <a:bodyPr/>
          <a:lstStyle>
            <a:lvl1pPr algn="l" defTabSz="914400" rtl="0" eaLnBrk="1" fontAlgn="base" latinLnBrk="0" hangingPunct="1">
              <a:spcBef>
                <a:spcPct val="0"/>
              </a:spcBef>
              <a:spcAft>
                <a:spcPct val="0"/>
              </a:spcAft>
              <a:buNone/>
              <a:defRPr lang="en-GB" sz="3600" b="1" kern="1200" baseline="0" dirty="0" smtClean="0">
                <a:solidFill>
                  <a:srgbClr val="FFFFFF"/>
                </a:solidFill>
                <a:latin typeface="Arial" charset="0"/>
                <a:ea typeface="+mj-ea"/>
                <a:cs typeface="Arial" charset="0"/>
                <a:sym typeface="Arial" charset="0"/>
              </a:defRPr>
            </a:lvl1pPr>
          </a:lstStyle>
          <a:p>
            <a:r>
              <a:rPr lang="en-GB" dirty="0" smtClean="0"/>
              <a:t>Growth Trends (1985-2010):</a:t>
            </a:r>
            <a:endParaRPr lang="en-GB" dirty="0"/>
          </a:p>
        </p:txBody>
      </p:sp>
      <p:sp>
        <p:nvSpPr>
          <p:cNvPr id="6" name="Rectangle 15"/>
          <p:cNvSpPr txBox="1">
            <a:spLocks noChangeArrowheads="1"/>
          </p:cNvSpPr>
          <p:nvPr/>
        </p:nvSpPr>
        <p:spPr>
          <a:xfrm>
            <a:off x="0" y="6574027"/>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7" name="TextBox 6"/>
          <p:cNvSpPr txBox="1"/>
          <p:nvPr/>
        </p:nvSpPr>
        <p:spPr>
          <a:xfrm>
            <a:off x="5658458" y="6320353"/>
            <a:ext cx="3522054" cy="276999"/>
          </a:xfrm>
          <a:prstGeom prst="rect">
            <a:avLst/>
          </a:prstGeom>
          <a:noFill/>
        </p:spPr>
        <p:txBody>
          <a:bodyPr wrap="none" rtlCol="0">
            <a:spAutoFit/>
          </a:bodyPr>
          <a:lstStyle/>
          <a:p>
            <a:r>
              <a:rPr lang="en-GB" sz="1200" b="1" dirty="0" smtClean="0">
                <a:solidFill>
                  <a:srgbClr val="0070C0"/>
                </a:solidFill>
              </a:rPr>
              <a:t>Source: BP Statistical Review of World Energy (2012)</a:t>
            </a:r>
            <a:endParaRPr lang="en-GB" sz="1200" dirty="0"/>
          </a:p>
        </p:txBody>
      </p:sp>
    </p:spTree>
    <p:extLst>
      <p:ext uri="{BB962C8B-B14F-4D97-AF65-F5344CB8AC3E}">
        <p14:creationId xmlns:p14="http://schemas.microsoft.com/office/powerpoint/2010/main" xmlns="" val="3388788260"/>
      </p:ext>
    </p:extLst>
  </p:cSld>
  <p:clrMapOvr>
    <a:masterClrMapping/>
  </p:clrMapOvr>
  <p:transition spd="med">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ext Box 1"/>
          <p:cNvSpPr txBox="1">
            <a:spLocks noChangeArrowheads="1"/>
          </p:cNvSpPr>
          <p:nvPr/>
        </p:nvSpPr>
        <p:spPr bwMode="auto">
          <a:xfrm>
            <a:off x="0" y="692696"/>
            <a:ext cx="7772400" cy="576064"/>
          </a:xfrm>
          <a:prstGeom prst="rect">
            <a:avLst/>
          </a:prstGeom>
          <a:noFill/>
          <a:ln w="9525">
            <a:noFill/>
            <a:round/>
            <a:headEnd/>
            <a:tailEnd/>
          </a:ln>
          <a:effectLst/>
        </p:spPr>
        <p:txBody>
          <a:bodyPr anchor="ctr"/>
          <a:lstStyle/>
          <a:p>
            <a:pPr algn="l">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1" dirty="0">
                <a:solidFill>
                  <a:schemeClr val="accent1"/>
                </a:solidFill>
                <a:ea typeface="WenQuanYi Micro Hei" charset="0"/>
                <a:cs typeface="WenQuanYi Micro Hei" charset="0"/>
              </a:rPr>
              <a:t>Very High Temperature Reactor (VHTR)</a:t>
            </a:r>
          </a:p>
        </p:txBody>
      </p:sp>
      <p:sp>
        <p:nvSpPr>
          <p:cNvPr id="65538" name="Text Box 2"/>
          <p:cNvSpPr txBox="1">
            <a:spLocks noChangeArrowheads="1"/>
          </p:cNvSpPr>
          <p:nvPr/>
        </p:nvSpPr>
        <p:spPr bwMode="auto">
          <a:xfrm>
            <a:off x="0" y="1340768"/>
            <a:ext cx="4427984" cy="4896544"/>
          </a:xfrm>
          <a:prstGeom prst="rect">
            <a:avLst/>
          </a:prstGeom>
          <a:noFill/>
          <a:ln w="9525">
            <a:noFill/>
            <a:round/>
            <a:headEnd/>
            <a:tailEnd/>
          </a:ln>
          <a:effectLst/>
        </p:spPr>
        <p:txBody>
          <a:bodyPr/>
          <a:lstStyle/>
          <a:p>
            <a:pPr marL="533400" lvl="1" indent="-361950" algn="just">
              <a:spcBef>
                <a:spcPts val="550"/>
              </a:spcBef>
              <a:buClr>
                <a:srgbClr val="0070C0"/>
              </a:buClr>
              <a:buSzPct val="75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smtClean="0">
                <a:solidFill>
                  <a:srgbClr val="0070C0"/>
                </a:solidFill>
                <a:ea typeface="WenQuanYi Micro Hei" charset="0"/>
                <a:cs typeface="WenQuanYi Micro Hei" charset="0"/>
              </a:rPr>
              <a:t>G</a:t>
            </a:r>
            <a:r>
              <a:rPr lang="en-US" sz="2400" dirty="0" smtClean="0">
                <a:solidFill>
                  <a:srgbClr val="0070C0"/>
                </a:solidFill>
                <a:ea typeface="WenQuanYi Micro Hei" charset="0"/>
                <a:cs typeface="WenQuanYi Micro Hei" charset="0"/>
              </a:rPr>
              <a:t>raphite-moderated </a:t>
            </a:r>
            <a:r>
              <a:rPr lang="en-US" sz="2400" dirty="0">
                <a:solidFill>
                  <a:srgbClr val="0070C0"/>
                </a:solidFill>
                <a:ea typeface="WenQuanYi Micro Hei" charset="0"/>
                <a:cs typeface="WenQuanYi Micro Hei" charset="0"/>
              </a:rPr>
              <a:t>(thermal spectrum)</a:t>
            </a:r>
          </a:p>
          <a:p>
            <a:pPr marL="533400" lvl="1" indent="-361950" algn="just">
              <a:spcBef>
                <a:spcPts val="550"/>
              </a:spcBef>
              <a:buClr>
                <a:srgbClr val="0070C0"/>
              </a:buClr>
              <a:buSzPct val="75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smtClean="0">
                <a:solidFill>
                  <a:srgbClr val="0070C0"/>
                </a:solidFill>
                <a:ea typeface="WenQuanYi Micro Hei" charset="0"/>
                <a:cs typeface="WenQuanYi Micro Hei" charset="0"/>
              </a:rPr>
              <a:t>Helium-cooled </a:t>
            </a:r>
            <a:r>
              <a:rPr lang="en-US" sz="2400" dirty="0">
                <a:solidFill>
                  <a:srgbClr val="0070C0"/>
                </a:solidFill>
                <a:ea typeface="WenQuanYi Micro Hei" charset="0"/>
                <a:cs typeface="WenQuanYi Micro Hei" charset="0"/>
              </a:rPr>
              <a:t>reactor</a:t>
            </a:r>
          </a:p>
          <a:p>
            <a:pPr marL="533400" lvl="1" indent="-361950" algn="just">
              <a:spcBef>
                <a:spcPts val="550"/>
              </a:spcBef>
              <a:buClr>
                <a:srgbClr val="0070C0"/>
              </a:buClr>
              <a:buSzPct val="75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smtClean="0">
                <a:solidFill>
                  <a:srgbClr val="0070C0"/>
                </a:solidFill>
                <a:ea typeface="WenQuanYi Micro Hei" charset="0"/>
                <a:cs typeface="WenQuanYi Micro Hei" charset="0"/>
              </a:rPr>
              <a:t>No reprocessing;</a:t>
            </a:r>
            <a:endParaRPr lang="en-US" sz="2400" dirty="0">
              <a:solidFill>
                <a:srgbClr val="0070C0"/>
              </a:solidFill>
              <a:ea typeface="WenQuanYi Micro Hei" charset="0"/>
              <a:cs typeface="WenQuanYi Micro Hei" charset="0"/>
            </a:endParaRPr>
          </a:p>
          <a:p>
            <a:pPr marL="533400" lvl="1" indent="-361950" algn="just">
              <a:spcBef>
                <a:spcPts val="550"/>
              </a:spcBef>
              <a:buClr>
                <a:srgbClr val="0070C0"/>
              </a:buClr>
              <a:buSzPct val="75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smtClean="0">
                <a:solidFill>
                  <a:srgbClr val="0070C0"/>
                </a:solidFill>
                <a:ea typeface="WenQuanYi Micro Hei" charset="0"/>
                <a:cs typeface="WenQuanYi Micro Hei" charset="0"/>
              </a:rPr>
              <a:t>Core </a:t>
            </a:r>
            <a:r>
              <a:rPr lang="en-US" sz="2400" dirty="0">
                <a:solidFill>
                  <a:srgbClr val="0070C0"/>
                </a:solidFill>
                <a:ea typeface="WenQuanYi Micro Hei" charset="0"/>
                <a:cs typeface="WenQuanYi Micro Hei" charset="0"/>
              </a:rPr>
              <a:t>outlet temperatures of </a:t>
            </a:r>
            <a:r>
              <a:rPr lang="en-US" sz="2400" dirty="0" smtClean="0">
                <a:solidFill>
                  <a:srgbClr val="0070C0"/>
                </a:solidFill>
                <a:ea typeface="WenQuanYi Micro Hei" charset="0"/>
                <a:cs typeface="WenQuanYi Micro Hei" charset="0"/>
              </a:rPr>
              <a:t>coolant </a:t>
            </a:r>
            <a:r>
              <a:rPr lang="en-US" sz="2400" dirty="0" smtClean="0">
                <a:solidFill>
                  <a:srgbClr val="0070C0"/>
                </a:solidFill>
                <a:ea typeface="WenQuanYi Micro Hei" charset="0"/>
                <a:cs typeface="WenQuanYi Micro Hei" charset="0"/>
              </a:rPr>
              <a:t>(500-1000</a:t>
            </a:r>
            <a:r>
              <a:rPr lang="en-US" sz="2400" baseline="30000" dirty="0" smtClean="0">
                <a:solidFill>
                  <a:srgbClr val="0070C0"/>
                </a:solidFill>
                <a:ea typeface="WenQuanYi Micro Hei" charset="0"/>
                <a:cs typeface="WenQuanYi Micro Hei" charset="0"/>
              </a:rPr>
              <a:t>o</a:t>
            </a:r>
            <a:r>
              <a:rPr lang="en-US" sz="2400" dirty="0" smtClean="0">
                <a:solidFill>
                  <a:srgbClr val="0070C0"/>
                </a:solidFill>
                <a:ea typeface="WenQuanYi Micro Hei" charset="0"/>
                <a:cs typeface="WenQuanYi Micro Hei" charset="0"/>
              </a:rPr>
              <a:t>C and 9MPa);</a:t>
            </a:r>
          </a:p>
          <a:p>
            <a:pPr marL="533400" lvl="1" indent="-361950" algn="just">
              <a:spcBef>
                <a:spcPts val="550"/>
              </a:spcBef>
              <a:buClr>
                <a:srgbClr val="0070C0"/>
              </a:buClr>
              <a:buSzPct val="75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smtClean="0">
                <a:solidFill>
                  <a:srgbClr val="0070C0"/>
                </a:solidFill>
                <a:cs typeface="Times New Roman" pitchFamily="16" charset="0"/>
              </a:rPr>
              <a:t>The cycle is operated with a combined </a:t>
            </a:r>
            <a:r>
              <a:rPr lang="en-US" sz="2400" dirty="0" err="1" smtClean="0">
                <a:solidFill>
                  <a:srgbClr val="0070C0"/>
                </a:solidFill>
                <a:cs typeface="Times New Roman" pitchFamily="16" charset="0"/>
              </a:rPr>
              <a:t>Brayton</a:t>
            </a:r>
            <a:r>
              <a:rPr lang="en-US" sz="2400" dirty="0" smtClean="0">
                <a:solidFill>
                  <a:srgbClr val="0070C0"/>
                </a:solidFill>
                <a:cs typeface="Times New Roman" pitchFamily="16" charset="0"/>
              </a:rPr>
              <a:t> cycle (gas-turbine cycle) and a </a:t>
            </a:r>
            <a:r>
              <a:rPr lang="en-US" sz="2400" dirty="0" err="1" smtClean="0">
                <a:solidFill>
                  <a:srgbClr val="0070C0"/>
                </a:solidFill>
                <a:cs typeface="Times New Roman" pitchFamily="16" charset="0"/>
              </a:rPr>
              <a:t>Rankine</a:t>
            </a:r>
            <a:r>
              <a:rPr lang="en-US" sz="2400" dirty="0" smtClean="0">
                <a:solidFill>
                  <a:srgbClr val="0070C0"/>
                </a:solidFill>
                <a:cs typeface="Times New Roman" pitchFamily="16" charset="0"/>
              </a:rPr>
              <a:t> steam cycle through heat exchangers.</a:t>
            </a:r>
            <a:endParaRPr lang="en-US" sz="2400" dirty="0">
              <a:solidFill>
                <a:srgbClr val="0070C0"/>
              </a:solidFill>
              <a:cs typeface="Times New Roman" pitchFamily="16" charset="0"/>
            </a:endParaRPr>
          </a:p>
        </p:txBody>
      </p:sp>
      <p:pic>
        <p:nvPicPr>
          <p:cNvPr id="65539" name="Picture 3"/>
          <p:cNvPicPr>
            <a:picLocks noChangeAspect="1" noChangeArrowheads="1"/>
          </p:cNvPicPr>
          <p:nvPr/>
        </p:nvPicPr>
        <p:blipFill>
          <a:blip r:embed="rId3" cstate="print"/>
          <a:srcRect/>
          <a:stretch>
            <a:fillRect/>
          </a:stretch>
        </p:blipFill>
        <p:spPr bwMode="auto">
          <a:xfrm>
            <a:off x="4427985" y="1196752"/>
            <a:ext cx="4716016" cy="5112568"/>
          </a:xfrm>
          <a:prstGeom prst="rect">
            <a:avLst/>
          </a:prstGeom>
          <a:noFill/>
          <a:ln w="9525">
            <a:noFill/>
            <a:round/>
            <a:headEnd/>
            <a:tailEnd/>
          </a:ln>
          <a:effectLst/>
        </p:spPr>
      </p:pic>
      <p:sp>
        <p:nvSpPr>
          <p:cNvPr id="5" name="TextBox 4"/>
          <p:cNvSpPr txBox="1"/>
          <p:nvPr/>
        </p:nvSpPr>
        <p:spPr>
          <a:xfrm>
            <a:off x="35496" y="36235"/>
            <a:ext cx="5493170" cy="584775"/>
          </a:xfrm>
          <a:prstGeom prst="rect">
            <a:avLst/>
          </a:prstGeom>
          <a:noFill/>
        </p:spPr>
        <p:txBody>
          <a:bodyPr wrap="none" rtlCol="0">
            <a:spAutoFit/>
          </a:bodyPr>
          <a:lstStyle/>
          <a:p>
            <a:r>
              <a:rPr lang="en-US" altLang="en-US" sz="3200" b="1" dirty="0" smtClean="0">
                <a:solidFill>
                  <a:schemeClr val="bg1"/>
                </a:solidFill>
              </a:rPr>
              <a:t>Generation IV (</a:t>
            </a:r>
            <a:r>
              <a:rPr lang="en-US" altLang="en-US" sz="3200" b="1" dirty="0" err="1" smtClean="0">
                <a:solidFill>
                  <a:schemeClr val="bg1"/>
                </a:solidFill>
              </a:rPr>
              <a:t>GenIV</a:t>
            </a:r>
            <a:r>
              <a:rPr lang="en-US" altLang="en-US" sz="3200" b="1" dirty="0" smtClean="0">
                <a:solidFill>
                  <a:schemeClr val="bg1"/>
                </a:solidFill>
              </a:rPr>
              <a:t>) Reactors</a:t>
            </a:r>
            <a:endParaRPr lang="en-GB" sz="3200" b="1" dirty="0">
              <a:solidFill>
                <a:schemeClr val="bg1"/>
              </a:solidFill>
            </a:endParaRPr>
          </a:p>
        </p:txBody>
      </p:sp>
      <p:sp>
        <p:nvSpPr>
          <p:cNvPr id="7"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ext Box 1"/>
          <p:cNvSpPr txBox="1">
            <a:spLocks noChangeArrowheads="1"/>
          </p:cNvSpPr>
          <p:nvPr/>
        </p:nvSpPr>
        <p:spPr bwMode="auto">
          <a:xfrm>
            <a:off x="0" y="764704"/>
            <a:ext cx="4427984" cy="648072"/>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b="1" dirty="0">
                <a:solidFill>
                  <a:schemeClr val="accent1"/>
                </a:solidFill>
                <a:ea typeface="WenQuanYi Micro Hei" charset="0"/>
                <a:cs typeface="WenQuanYi Micro Hei" charset="0"/>
              </a:rPr>
              <a:t>Supercritical </a:t>
            </a:r>
            <a:r>
              <a:rPr lang="en-US" sz="2400" b="1" dirty="0" smtClean="0">
                <a:solidFill>
                  <a:schemeClr val="accent1"/>
                </a:solidFill>
                <a:ea typeface="WenQuanYi Micro Hei" charset="0"/>
                <a:cs typeface="WenQuanYi Micro Hei" charset="0"/>
              </a:rPr>
              <a:t>Water-Cooled </a:t>
            </a:r>
            <a:r>
              <a:rPr lang="en-US" sz="2400" b="1" dirty="0">
                <a:solidFill>
                  <a:schemeClr val="accent1"/>
                </a:solidFill>
                <a:ea typeface="WenQuanYi Micro Hei" charset="0"/>
                <a:cs typeface="WenQuanYi Micro Hei" charset="0"/>
              </a:rPr>
              <a:t>Reactor (SCWR)</a:t>
            </a:r>
          </a:p>
        </p:txBody>
      </p:sp>
      <p:sp>
        <p:nvSpPr>
          <p:cNvPr id="66562" name="Text Box 2"/>
          <p:cNvSpPr txBox="1">
            <a:spLocks noChangeArrowheads="1"/>
          </p:cNvSpPr>
          <p:nvPr/>
        </p:nvSpPr>
        <p:spPr bwMode="auto">
          <a:xfrm>
            <a:off x="0" y="1484784"/>
            <a:ext cx="4427984" cy="4530725"/>
          </a:xfrm>
          <a:prstGeom prst="rect">
            <a:avLst/>
          </a:prstGeom>
          <a:noFill/>
          <a:ln w="9525">
            <a:noFill/>
            <a:round/>
            <a:headEnd/>
            <a:tailEnd/>
          </a:ln>
          <a:effectLst/>
        </p:spPr>
        <p:txBody>
          <a:bodyPr/>
          <a:lstStyle/>
          <a:p>
            <a:pPr marL="284163" indent="-284163" algn="just">
              <a:spcBef>
                <a:spcPts val="550"/>
              </a:spcBef>
              <a:buClr>
                <a:srgbClr val="0070C0"/>
              </a:buClr>
              <a:buSzPct val="75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smtClean="0">
                <a:solidFill>
                  <a:srgbClr val="0070C0"/>
                </a:solidFill>
                <a:ea typeface="WenQuanYi Micro Hei" charset="0"/>
                <a:cs typeface="WenQuanYi Micro Hei" charset="0"/>
              </a:rPr>
              <a:t>High-temperature and high-pressure water-cooled reactor;</a:t>
            </a:r>
          </a:p>
          <a:p>
            <a:pPr marL="284163" indent="-284163" algn="just">
              <a:spcBef>
                <a:spcPts val="550"/>
              </a:spcBef>
              <a:buClr>
                <a:srgbClr val="0070C0"/>
              </a:buClr>
              <a:buSzPct val="75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smtClean="0">
                <a:solidFill>
                  <a:srgbClr val="0070C0"/>
                </a:solidFill>
                <a:ea typeface="WenQuanYi Micro Hei" charset="0"/>
                <a:cs typeface="WenQuanYi Micro Hei" charset="0"/>
              </a:rPr>
              <a:t>Reactor is operated above the thermodynamic critical point of water (&lt;625</a:t>
            </a:r>
            <a:r>
              <a:rPr lang="en-US" sz="2400" baseline="30000" dirty="0" smtClean="0">
                <a:solidFill>
                  <a:srgbClr val="0070C0"/>
                </a:solidFill>
                <a:ea typeface="WenQuanYi Micro Hei" charset="0"/>
                <a:cs typeface="WenQuanYi Micro Hei" charset="0"/>
              </a:rPr>
              <a:t>o</a:t>
            </a:r>
            <a:r>
              <a:rPr lang="en-US" sz="2400" dirty="0" smtClean="0">
                <a:solidFill>
                  <a:srgbClr val="0070C0"/>
                </a:solidFill>
                <a:ea typeface="WenQuanYi Micro Hei" charset="0"/>
                <a:cs typeface="WenQuanYi Micro Hei" charset="0"/>
              </a:rPr>
              <a:t>C and 25MPa);</a:t>
            </a:r>
            <a:endParaRPr lang="en-US" sz="2400" dirty="0">
              <a:solidFill>
                <a:srgbClr val="0070C0"/>
              </a:solidFill>
              <a:ea typeface="WenQuanYi Micro Hei" charset="0"/>
              <a:cs typeface="WenQuanYi Micro Hei" charset="0"/>
            </a:endParaRPr>
          </a:p>
          <a:p>
            <a:pPr marL="284163" indent="-284163" algn="just">
              <a:spcBef>
                <a:spcPts val="550"/>
              </a:spcBef>
              <a:buClr>
                <a:srgbClr val="0070C0"/>
              </a:buClr>
              <a:buSzPct val="75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smtClean="0">
                <a:solidFill>
                  <a:srgbClr val="0070C0"/>
                </a:solidFill>
                <a:ea typeface="WenQuanYi Micro Hei" charset="0"/>
                <a:cs typeface="WenQuanYi Micro Hei" charset="0"/>
              </a:rPr>
              <a:t>Built upon two proven-technologies: </a:t>
            </a:r>
          </a:p>
          <a:p>
            <a:pPr marL="741363" lvl="1" indent="-284163" algn="just">
              <a:spcBef>
                <a:spcPts val="550"/>
              </a:spcBef>
              <a:buClr>
                <a:srgbClr val="0070C0"/>
              </a:buClr>
              <a:buSzPct val="75000"/>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smtClean="0">
                <a:solidFill>
                  <a:srgbClr val="0070C0"/>
                </a:solidFill>
                <a:ea typeface="WenQuanYi Micro Hei" charset="0"/>
                <a:cs typeface="WenQuanYi Micro Hei" charset="0"/>
              </a:rPr>
              <a:t>Light water reactors (LWRS) and;</a:t>
            </a:r>
          </a:p>
          <a:p>
            <a:pPr marL="741363" lvl="1" indent="-284163" algn="just">
              <a:spcBef>
                <a:spcPts val="550"/>
              </a:spcBef>
              <a:buClr>
                <a:srgbClr val="0070C0"/>
              </a:buClr>
              <a:buSzPct val="75000"/>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smtClean="0">
                <a:solidFill>
                  <a:srgbClr val="0070C0"/>
                </a:solidFill>
                <a:ea typeface="WenQuanYi Micro Hei" charset="0"/>
                <a:cs typeface="WenQuanYi Micro Hei" charset="0"/>
              </a:rPr>
              <a:t>Supercritical fossil-fired boilers;</a:t>
            </a:r>
          </a:p>
          <a:p>
            <a:pPr marL="284163" indent="-284163" algn="just">
              <a:spcBef>
                <a:spcPts val="550"/>
              </a:spcBef>
              <a:buClr>
                <a:srgbClr val="0070C0"/>
              </a:buClr>
              <a:buSzPct val="75000"/>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rgbClr val="0070C0"/>
              </a:solidFill>
              <a:ea typeface="WenQuanYi Micro Hei" charset="0"/>
              <a:cs typeface="WenQuanYi Micro Hei" charset="0"/>
            </a:endParaRPr>
          </a:p>
        </p:txBody>
      </p:sp>
      <p:pic>
        <p:nvPicPr>
          <p:cNvPr id="66563" name="Picture 3"/>
          <p:cNvPicPr>
            <a:picLocks noChangeAspect="1" noChangeArrowheads="1"/>
          </p:cNvPicPr>
          <p:nvPr/>
        </p:nvPicPr>
        <p:blipFill>
          <a:blip r:embed="rId3" cstate="print"/>
          <a:srcRect/>
          <a:stretch>
            <a:fillRect/>
          </a:stretch>
        </p:blipFill>
        <p:spPr bwMode="auto">
          <a:xfrm>
            <a:off x="4481165" y="980728"/>
            <a:ext cx="4662835" cy="5256584"/>
          </a:xfrm>
          <a:prstGeom prst="rect">
            <a:avLst/>
          </a:prstGeom>
          <a:noFill/>
          <a:ln w="9525">
            <a:noFill/>
            <a:round/>
            <a:headEnd/>
            <a:tailEnd/>
          </a:ln>
          <a:effectLst/>
        </p:spPr>
      </p:pic>
      <p:sp>
        <p:nvSpPr>
          <p:cNvPr id="5" name="TextBox 4"/>
          <p:cNvSpPr txBox="1"/>
          <p:nvPr/>
        </p:nvSpPr>
        <p:spPr>
          <a:xfrm>
            <a:off x="35496" y="36235"/>
            <a:ext cx="5493170" cy="584775"/>
          </a:xfrm>
          <a:prstGeom prst="rect">
            <a:avLst/>
          </a:prstGeom>
          <a:noFill/>
        </p:spPr>
        <p:txBody>
          <a:bodyPr wrap="none" rtlCol="0">
            <a:spAutoFit/>
          </a:bodyPr>
          <a:lstStyle/>
          <a:p>
            <a:r>
              <a:rPr lang="en-US" altLang="en-US" sz="3200" b="1" dirty="0" smtClean="0">
                <a:solidFill>
                  <a:schemeClr val="bg1"/>
                </a:solidFill>
              </a:rPr>
              <a:t>Generation IV (</a:t>
            </a:r>
            <a:r>
              <a:rPr lang="en-US" altLang="en-US" sz="3200" b="1" dirty="0" err="1" smtClean="0">
                <a:solidFill>
                  <a:schemeClr val="bg1"/>
                </a:solidFill>
              </a:rPr>
              <a:t>GenIV</a:t>
            </a:r>
            <a:r>
              <a:rPr lang="en-US" altLang="en-US" sz="3200" b="1" dirty="0" smtClean="0">
                <a:solidFill>
                  <a:schemeClr val="bg1"/>
                </a:solidFill>
              </a:rPr>
              <a:t>) Reactors</a:t>
            </a:r>
            <a:endParaRPr lang="en-GB" sz="3200" b="1" dirty="0">
              <a:solidFill>
                <a:schemeClr val="bg1"/>
              </a:solidFill>
            </a:endParaRPr>
          </a:p>
        </p:txBody>
      </p:sp>
      <p:sp>
        <p:nvSpPr>
          <p:cNvPr id="8"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36235"/>
            <a:ext cx="5493170" cy="584775"/>
          </a:xfrm>
          <a:prstGeom prst="rect">
            <a:avLst/>
          </a:prstGeom>
          <a:noFill/>
        </p:spPr>
        <p:txBody>
          <a:bodyPr wrap="none" rtlCol="0">
            <a:spAutoFit/>
          </a:bodyPr>
          <a:lstStyle/>
          <a:p>
            <a:r>
              <a:rPr lang="en-US" altLang="en-US" sz="3200" b="1" dirty="0" smtClean="0">
                <a:solidFill>
                  <a:schemeClr val="bg1"/>
                </a:solidFill>
              </a:rPr>
              <a:t>Generation IV (</a:t>
            </a:r>
            <a:r>
              <a:rPr lang="en-US" altLang="en-US" sz="3200" b="1" dirty="0" err="1" smtClean="0">
                <a:solidFill>
                  <a:schemeClr val="bg1"/>
                </a:solidFill>
              </a:rPr>
              <a:t>GenIV</a:t>
            </a:r>
            <a:r>
              <a:rPr lang="en-US" altLang="en-US" sz="3200" b="1" dirty="0" smtClean="0">
                <a:solidFill>
                  <a:schemeClr val="bg1"/>
                </a:solidFill>
              </a:rPr>
              <a:t>) Reactors</a:t>
            </a:r>
            <a:endParaRPr lang="en-GB" sz="3200" b="1" dirty="0">
              <a:solidFill>
                <a:schemeClr val="bg1"/>
              </a:solidFill>
            </a:endParaRPr>
          </a:p>
        </p:txBody>
      </p:sp>
      <p:pic>
        <p:nvPicPr>
          <p:cNvPr id="101378" name="Picture 2"/>
          <p:cNvPicPr>
            <a:picLocks noChangeAspect="1" noChangeArrowheads="1"/>
          </p:cNvPicPr>
          <p:nvPr/>
        </p:nvPicPr>
        <p:blipFill>
          <a:blip r:embed="rId3" cstate="print"/>
          <a:srcRect/>
          <a:stretch>
            <a:fillRect/>
          </a:stretch>
        </p:blipFill>
        <p:spPr bwMode="auto">
          <a:xfrm>
            <a:off x="2195736" y="692696"/>
            <a:ext cx="6948264" cy="5832648"/>
          </a:xfrm>
          <a:prstGeom prst="rect">
            <a:avLst/>
          </a:prstGeom>
          <a:noFill/>
          <a:ln w="9525">
            <a:noFill/>
            <a:miter lim="800000"/>
            <a:headEnd/>
            <a:tailEnd/>
          </a:ln>
        </p:spPr>
      </p:pic>
      <p:sp>
        <p:nvSpPr>
          <p:cNvPr id="8" name="Text Box 1"/>
          <p:cNvSpPr txBox="1">
            <a:spLocks noChangeArrowheads="1"/>
          </p:cNvSpPr>
          <p:nvPr/>
        </p:nvSpPr>
        <p:spPr bwMode="auto">
          <a:xfrm>
            <a:off x="0" y="2564904"/>
            <a:ext cx="2195736" cy="2016224"/>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b="1" dirty="0">
                <a:solidFill>
                  <a:schemeClr val="accent1"/>
                </a:solidFill>
                <a:ea typeface="WenQuanYi Micro Hei" charset="0"/>
                <a:cs typeface="WenQuanYi Micro Hei" charset="0"/>
              </a:rPr>
              <a:t>Supercritical </a:t>
            </a:r>
            <a:r>
              <a:rPr lang="en-US" sz="2400" b="1" dirty="0" smtClean="0">
                <a:solidFill>
                  <a:schemeClr val="accent1"/>
                </a:solidFill>
                <a:ea typeface="WenQuanYi Micro Hei" charset="0"/>
                <a:cs typeface="WenQuanYi Micro Hei" charset="0"/>
              </a:rPr>
              <a:t>Water-Cooled </a:t>
            </a:r>
            <a:r>
              <a:rPr lang="en-US" sz="2400" b="1" dirty="0">
                <a:solidFill>
                  <a:schemeClr val="accent1"/>
                </a:solidFill>
                <a:ea typeface="WenQuanYi Micro Hei" charset="0"/>
                <a:cs typeface="WenQuanYi Micro Hei" charset="0"/>
              </a:rPr>
              <a:t>Reactor (SCWR)</a:t>
            </a:r>
          </a:p>
        </p:txBody>
      </p:sp>
      <p:sp>
        <p:nvSpPr>
          <p:cNvPr id="9"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ext Box 1"/>
          <p:cNvSpPr txBox="1">
            <a:spLocks noChangeArrowheads="1"/>
          </p:cNvSpPr>
          <p:nvPr/>
        </p:nvSpPr>
        <p:spPr bwMode="auto">
          <a:xfrm>
            <a:off x="0" y="764704"/>
            <a:ext cx="4788024" cy="432048"/>
          </a:xfrm>
          <a:prstGeom prst="rect">
            <a:avLst/>
          </a:prstGeom>
          <a:noFill/>
          <a:ln w="9525">
            <a:noFill/>
            <a:round/>
            <a:headEnd/>
            <a:tailEnd/>
          </a:ln>
          <a:effectLst/>
        </p:spPr>
        <p:txBody>
          <a:bodyPr anchor="ctr"/>
          <a:lstStyle/>
          <a:p>
            <a:pPr algn="l">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dirty="0">
                <a:solidFill>
                  <a:schemeClr val="accent1"/>
                </a:solidFill>
                <a:ea typeface="WenQuanYi Micro Hei" charset="0"/>
                <a:cs typeface="WenQuanYi Micro Hei" charset="0"/>
              </a:rPr>
              <a:t>Molten Salt Reactor (MSR)</a:t>
            </a:r>
          </a:p>
        </p:txBody>
      </p:sp>
      <p:sp>
        <p:nvSpPr>
          <p:cNvPr id="70658" name="Text Box 2"/>
          <p:cNvSpPr txBox="1">
            <a:spLocks noChangeArrowheads="1"/>
          </p:cNvSpPr>
          <p:nvPr/>
        </p:nvSpPr>
        <p:spPr bwMode="auto">
          <a:xfrm>
            <a:off x="0" y="1484784"/>
            <a:ext cx="4499992" cy="4824536"/>
          </a:xfrm>
          <a:prstGeom prst="rect">
            <a:avLst/>
          </a:prstGeom>
          <a:noFill/>
          <a:ln w="9525">
            <a:noFill/>
            <a:round/>
            <a:headEnd/>
            <a:tailEnd/>
          </a:ln>
          <a:effectLst/>
        </p:spPr>
        <p:txBody>
          <a:bodyPr/>
          <a:lstStyle/>
          <a:p>
            <a:pPr marL="341313" indent="-341313" algn="just">
              <a:lnSpc>
                <a:spcPct val="150000"/>
              </a:lnSpc>
              <a:spcBef>
                <a:spcPts val="500"/>
              </a:spcBef>
              <a:buClr>
                <a:srgbClr val="0070C0"/>
              </a:buClr>
              <a:buSzPct val="90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0070C0"/>
                </a:solidFill>
                <a:ea typeface="WenQuanYi Micro Hei" charset="0"/>
                <a:cs typeface="WenQuanYi Micro Hei" charset="0"/>
              </a:rPr>
              <a:t>Produces </a:t>
            </a:r>
            <a:r>
              <a:rPr lang="en-US" sz="2000" dirty="0">
                <a:solidFill>
                  <a:srgbClr val="0070C0"/>
                </a:solidFill>
                <a:ea typeface="WenQuanYi Micro Hei" charset="0"/>
                <a:cs typeface="WenQuanYi Micro Hei" charset="0"/>
              </a:rPr>
              <a:t>fission power in a circulating molten salt fuel </a:t>
            </a:r>
            <a:r>
              <a:rPr lang="en-US" sz="2000" dirty="0" smtClean="0">
                <a:solidFill>
                  <a:srgbClr val="0070C0"/>
                </a:solidFill>
                <a:ea typeface="WenQuanYi Micro Hei" charset="0"/>
                <a:cs typeface="WenQuanYi Micro Hei" charset="0"/>
              </a:rPr>
              <a:t>mixture:</a:t>
            </a:r>
            <a:endParaRPr lang="en-US" sz="2000" dirty="0">
              <a:solidFill>
                <a:srgbClr val="0070C0"/>
              </a:solidFill>
              <a:ea typeface="WenQuanYi Micro Hei" charset="0"/>
              <a:cs typeface="WenQuanYi Micro Hei" charset="0"/>
            </a:endParaRPr>
          </a:p>
          <a:p>
            <a:pPr marL="741363" lvl="1" indent="-284163" algn="just">
              <a:lnSpc>
                <a:spcPct val="150000"/>
              </a:lnSpc>
              <a:spcBef>
                <a:spcPts val="500"/>
              </a:spcBef>
              <a:buClr>
                <a:srgbClr val="0070C0"/>
              </a:buClr>
              <a:buSzPct val="75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srgbClr val="0070C0"/>
                </a:solidFill>
                <a:ea typeface="WenQuanYi Micro Hei" charset="0"/>
                <a:cs typeface="WenQuanYi Micro Hei" charset="0"/>
              </a:rPr>
              <a:t>epithermal-spectrum </a:t>
            </a:r>
            <a:r>
              <a:rPr lang="en-US" sz="2000" dirty="0" smtClean="0">
                <a:solidFill>
                  <a:srgbClr val="0070C0"/>
                </a:solidFill>
                <a:ea typeface="WenQuanYi Micro Hei" charset="0"/>
                <a:cs typeface="WenQuanYi Micro Hei" charset="0"/>
              </a:rPr>
              <a:t>reactor;</a:t>
            </a:r>
            <a:endParaRPr lang="en-US" sz="2000" dirty="0">
              <a:solidFill>
                <a:srgbClr val="0070C0"/>
              </a:solidFill>
              <a:ea typeface="WenQuanYi Micro Hei" charset="0"/>
              <a:cs typeface="WenQuanYi Micro Hei" charset="0"/>
            </a:endParaRPr>
          </a:p>
          <a:p>
            <a:pPr marL="741363" lvl="1" indent="-284163" algn="just">
              <a:lnSpc>
                <a:spcPct val="150000"/>
              </a:lnSpc>
              <a:spcBef>
                <a:spcPts val="500"/>
              </a:spcBef>
              <a:buClr>
                <a:srgbClr val="0070C0"/>
              </a:buClr>
              <a:buSzPct val="75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srgbClr val="0070C0"/>
                </a:solidFill>
                <a:ea typeface="WenQuanYi Micro Hei" charset="0"/>
                <a:cs typeface="WenQuanYi Micro Hei" charset="0"/>
              </a:rPr>
              <a:t>full actinide recycle fuel cycle. </a:t>
            </a:r>
          </a:p>
          <a:p>
            <a:pPr marL="741363" lvl="1" indent="-284163" algn="just">
              <a:lnSpc>
                <a:spcPct val="150000"/>
              </a:lnSpc>
              <a:spcBef>
                <a:spcPts val="500"/>
              </a:spcBef>
              <a:buClr>
                <a:srgbClr val="0070C0"/>
              </a:buClr>
              <a:buSzPct val="75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err="1">
                <a:solidFill>
                  <a:srgbClr val="0070C0"/>
                </a:solidFill>
                <a:ea typeface="WenQuanYi Micro Hei" charset="0"/>
                <a:cs typeface="WenQuanYi Micro Hei" charset="0"/>
              </a:rPr>
              <a:t>Brayton</a:t>
            </a:r>
            <a:r>
              <a:rPr lang="en-US" sz="2000" dirty="0">
                <a:solidFill>
                  <a:srgbClr val="0070C0"/>
                </a:solidFill>
                <a:ea typeface="WenQuanYi Micro Hei" charset="0"/>
                <a:cs typeface="WenQuanYi Micro Hei" charset="0"/>
              </a:rPr>
              <a:t> </a:t>
            </a:r>
            <a:r>
              <a:rPr lang="en-US" sz="2000" dirty="0" smtClean="0">
                <a:solidFill>
                  <a:srgbClr val="0070C0"/>
                </a:solidFill>
                <a:ea typeface="WenQuanYi Micro Hei" charset="0"/>
                <a:cs typeface="WenQuanYi Micro Hei" charset="0"/>
              </a:rPr>
              <a:t>cycle;</a:t>
            </a:r>
            <a:endParaRPr lang="en-US" sz="2000" dirty="0">
              <a:solidFill>
                <a:srgbClr val="0070C0"/>
              </a:solidFill>
              <a:ea typeface="WenQuanYi Micro Hei" charset="0"/>
              <a:cs typeface="WenQuanYi Micro Hei" charset="0"/>
            </a:endParaRPr>
          </a:p>
          <a:p>
            <a:pPr marL="341313" indent="-341313" algn="just">
              <a:lnSpc>
                <a:spcPct val="150000"/>
              </a:lnSpc>
              <a:spcBef>
                <a:spcPts val="500"/>
              </a:spcBef>
              <a:buClr>
                <a:srgbClr val="0070C0"/>
              </a:buClr>
              <a:buSzPct val="90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srgbClr val="0070C0"/>
                </a:solidFill>
                <a:ea typeface="WenQuanYi Micro Hei" charset="0"/>
                <a:cs typeface="WenQuanYi Micro Hei" charset="0"/>
              </a:rPr>
              <a:t>Molten fluoride salts have excellent heat transfer characteristics and a very low vapor pressure, which reduce stresses on the vessel and piping. </a:t>
            </a:r>
          </a:p>
        </p:txBody>
      </p:sp>
      <p:pic>
        <p:nvPicPr>
          <p:cNvPr id="70659" name="Picture 3"/>
          <p:cNvPicPr>
            <a:picLocks noChangeAspect="1" noChangeArrowheads="1"/>
          </p:cNvPicPr>
          <p:nvPr/>
        </p:nvPicPr>
        <p:blipFill>
          <a:blip r:embed="rId3" cstate="print"/>
          <a:srcRect/>
          <a:stretch>
            <a:fillRect/>
          </a:stretch>
        </p:blipFill>
        <p:spPr bwMode="auto">
          <a:xfrm>
            <a:off x="4572000" y="980728"/>
            <a:ext cx="4572000" cy="5256584"/>
          </a:xfrm>
          <a:prstGeom prst="rect">
            <a:avLst/>
          </a:prstGeom>
          <a:noFill/>
          <a:ln w="9525">
            <a:noFill/>
            <a:round/>
            <a:headEnd/>
            <a:tailEnd/>
          </a:ln>
          <a:effectLst/>
        </p:spPr>
      </p:pic>
      <p:sp>
        <p:nvSpPr>
          <p:cNvPr id="5" name="TextBox 4"/>
          <p:cNvSpPr txBox="1"/>
          <p:nvPr/>
        </p:nvSpPr>
        <p:spPr>
          <a:xfrm>
            <a:off x="35496" y="36235"/>
            <a:ext cx="5493170" cy="584775"/>
          </a:xfrm>
          <a:prstGeom prst="rect">
            <a:avLst/>
          </a:prstGeom>
          <a:noFill/>
        </p:spPr>
        <p:txBody>
          <a:bodyPr wrap="none" rtlCol="0">
            <a:spAutoFit/>
          </a:bodyPr>
          <a:lstStyle/>
          <a:p>
            <a:r>
              <a:rPr lang="en-US" altLang="en-US" sz="3200" b="1" dirty="0" smtClean="0">
                <a:solidFill>
                  <a:schemeClr val="bg1"/>
                </a:solidFill>
              </a:rPr>
              <a:t>Generation IV (</a:t>
            </a:r>
            <a:r>
              <a:rPr lang="en-US" altLang="en-US" sz="3200" b="1" dirty="0" err="1" smtClean="0">
                <a:solidFill>
                  <a:schemeClr val="bg1"/>
                </a:solidFill>
              </a:rPr>
              <a:t>GenIV</a:t>
            </a:r>
            <a:r>
              <a:rPr lang="en-US" altLang="en-US" sz="3200" b="1" dirty="0" smtClean="0">
                <a:solidFill>
                  <a:schemeClr val="bg1"/>
                </a:solidFill>
              </a:rPr>
              <a:t>) Reactors</a:t>
            </a:r>
            <a:endParaRPr lang="en-GB" sz="3200" b="1" dirty="0">
              <a:solidFill>
                <a:schemeClr val="bg1"/>
              </a:solidFill>
            </a:endParaRPr>
          </a:p>
        </p:txBody>
      </p:sp>
      <p:sp>
        <p:nvSpPr>
          <p:cNvPr id="7"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ext Box 1"/>
          <p:cNvSpPr txBox="1">
            <a:spLocks noChangeArrowheads="1"/>
          </p:cNvSpPr>
          <p:nvPr/>
        </p:nvSpPr>
        <p:spPr bwMode="auto">
          <a:xfrm>
            <a:off x="0" y="692696"/>
            <a:ext cx="4089648" cy="774923"/>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b="1" dirty="0">
                <a:solidFill>
                  <a:schemeClr val="accent1"/>
                </a:solidFill>
                <a:ea typeface="WenQuanYi Micro Hei" charset="0"/>
                <a:cs typeface="WenQuanYi Micro Hei" charset="0"/>
              </a:rPr>
              <a:t>Sodium Cooled Fast Reactor (SFR)</a:t>
            </a:r>
          </a:p>
        </p:txBody>
      </p:sp>
      <p:sp>
        <p:nvSpPr>
          <p:cNvPr id="68610" name="Text Box 2"/>
          <p:cNvSpPr txBox="1">
            <a:spLocks noChangeArrowheads="1"/>
          </p:cNvSpPr>
          <p:nvPr/>
        </p:nvSpPr>
        <p:spPr bwMode="auto">
          <a:xfrm>
            <a:off x="0" y="1600200"/>
            <a:ext cx="4499992" cy="4530725"/>
          </a:xfrm>
          <a:prstGeom prst="rect">
            <a:avLst/>
          </a:prstGeom>
          <a:noFill/>
          <a:ln w="9525">
            <a:noFill/>
            <a:round/>
            <a:headEnd/>
            <a:tailEnd/>
          </a:ln>
          <a:effectLst/>
        </p:spPr>
        <p:txBody>
          <a:bodyPr/>
          <a:lstStyle/>
          <a:p>
            <a:pPr marL="284163" indent="-284163" algn="just">
              <a:lnSpc>
                <a:spcPct val="150000"/>
              </a:lnSpc>
              <a:spcBef>
                <a:spcPts val="550"/>
              </a:spcBef>
              <a:buClr>
                <a:srgbClr val="0070C0"/>
              </a:buClr>
              <a:buSzPct val="75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smtClean="0">
                <a:solidFill>
                  <a:srgbClr val="0070C0"/>
                </a:solidFill>
                <a:ea typeface="WenQuanYi Micro Hei" charset="0"/>
                <a:cs typeface="WenQuanYi Micro Hei" charset="0"/>
              </a:rPr>
              <a:t>F</a:t>
            </a:r>
            <a:r>
              <a:rPr lang="en-US" sz="2200" dirty="0" smtClean="0">
                <a:solidFill>
                  <a:srgbClr val="0070C0"/>
                </a:solidFill>
                <a:ea typeface="WenQuanYi Micro Hei" charset="0"/>
                <a:cs typeface="WenQuanYi Micro Hei" charset="0"/>
              </a:rPr>
              <a:t>ast-spectrum </a:t>
            </a:r>
            <a:r>
              <a:rPr lang="en-US" sz="2200" dirty="0">
                <a:solidFill>
                  <a:srgbClr val="0070C0"/>
                </a:solidFill>
                <a:ea typeface="WenQuanYi Micro Hei" charset="0"/>
                <a:cs typeface="WenQuanYi Micro Hei" charset="0"/>
              </a:rPr>
              <a:t>(facilitates breeding</a:t>
            </a:r>
            <a:r>
              <a:rPr lang="en-US" sz="2200" dirty="0" smtClean="0">
                <a:solidFill>
                  <a:srgbClr val="0070C0"/>
                </a:solidFill>
                <a:ea typeface="WenQuanYi Micro Hei" charset="0"/>
                <a:cs typeface="WenQuanYi Micro Hei" charset="0"/>
              </a:rPr>
              <a:t>) </a:t>
            </a:r>
            <a:r>
              <a:rPr lang="en-US" sz="2200" dirty="0" smtClean="0">
                <a:solidFill>
                  <a:srgbClr val="0070C0"/>
                </a:solidFill>
                <a:ea typeface="WenQuanYi Micro Hei" charset="0"/>
                <a:cs typeface="WenQuanYi Micro Hei" charset="0"/>
                <a:sym typeface="Wingdings" pitchFamily="2" charset="2"/>
              </a:rPr>
              <a:t> sodium does not moderate neutrons as water does!</a:t>
            </a:r>
            <a:endParaRPr lang="en-US" sz="2200" dirty="0">
              <a:solidFill>
                <a:srgbClr val="0070C0"/>
              </a:solidFill>
              <a:ea typeface="WenQuanYi Micro Hei" charset="0"/>
              <a:cs typeface="WenQuanYi Micro Hei" charset="0"/>
            </a:endParaRPr>
          </a:p>
          <a:p>
            <a:pPr marL="284163" indent="-284163" algn="just">
              <a:lnSpc>
                <a:spcPct val="150000"/>
              </a:lnSpc>
              <a:spcBef>
                <a:spcPts val="550"/>
              </a:spcBef>
              <a:buClr>
                <a:srgbClr val="0070C0"/>
              </a:buClr>
              <a:buSzPct val="75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smtClean="0">
                <a:solidFill>
                  <a:srgbClr val="0070C0"/>
                </a:solidFill>
                <a:ea typeface="WenQuanYi Micro Hei" charset="0"/>
                <a:cs typeface="WenQuanYi Micro Hei" charset="0"/>
              </a:rPr>
              <a:t>Sodium-cooled reactor;</a:t>
            </a:r>
            <a:endParaRPr lang="en-US" sz="2200" dirty="0">
              <a:solidFill>
                <a:srgbClr val="0070C0"/>
              </a:solidFill>
              <a:ea typeface="WenQuanYi Micro Hei" charset="0"/>
              <a:cs typeface="WenQuanYi Micro Hei" charset="0"/>
            </a:endParaRPr>
          </a:p>
          <a:p>
            <a:pPr marL="284163" indent="-284163" algn="just">
              <a:lnSpc>
                <a:spcPct val="150000"/>
              </a:lnSpc>
              <a:spcBef>
                <a:spcPts val="550"/>
              </a:spcBef>
              <a:buClr>
                <a:srgbClr val="0070C0"/>
              </a:buClr>
              <a:buSzPct val="75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smtClean="0">
                <a:solidFill>
                  <a:srgbClr val="0070C0"/>
                </a:solidFill>
                <a:ea typeface="WenQuanYi Micro Hei" charset="0"/>
                <a:cs typeface="WenQuanYi Micro Hei" charset="0"/>
              </a:rPr>
              <a:t>Closed </a:t>
            </a:r>
            <a:r>
              <a:rPr lang="en-US" sz="2200" dirty="0">
                <a:solidFill>
                  <a:srgbClr val="0070C0"/>
                </a:solidFill>
                <a:ea typeface="WenQuanYi Micro Hei" charset="0"/>
                <a:cs typeface="WenQuanYi Micro Hei" charset="0"/>
              </a:rPr>
              <a:t>fuel cycle (reprocessing) for efficient management of actinides and conversion of fertile uranium</a:t>
            </a:r>
            <a:r>
              <a:rPr lang="en-US" sz="2200" dirty="0" smtClean="0">
                <a:solidFill>
                  <a:srgbClr val="0070C0"/>
                </a:solidFill>
                <a:ea typeface="WenQuanYi Micro Hei" charset="0"/>
                <a:cs typeface="WenQuanYi Micro Hei" charset="0"/>
              </a:rPr>
              <a:t>.;</a:t>
            </a:r>
            <a:endParaRPr lang="en-US" sz="2200" dirty="0">
              <a:solidFill>
                <a:srgbClr val="0070C0"/>
              </a:solidFill>
              <a:ea typeface="WenQuanYi Micro Hei" charset="0"/>
              <a:cs typeface="WenQuanYi Micro Hei" charset="0"/>
            </a:endParaRPr>
          </a:p>
          <a:p>
            <a:pPr marL="284163" indent="-284163" algn="just">
              <a:lnSpc>
                <a:spcPct val="150000"/>
              </a:lnSpc>
              <a:spcBef>
                <a:spcPts val="550"/>
              </a:spcBef>
              <a:buClr>
                <a:srgbClr val="0070C0"/>
              </a:buClr>
              <a:buSzPct val="75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err="1">
                <a:solidFill>
                  <a:srgbClr val="0070C0"/>
                </a:solidFill>
                <a:ea typeface="WenQuanYi Micro Hei" charset="0"/>
                <a:cs typeface="WenQuanYi Micro Hei" charset="0"/>
              </a:rPr>
              <a:t>Rankine</a:t>
            </a:r>
            <a:r>
              <a:rPr lang="en-US" sz="2200" dirty="0">
                <a:solidFill>
                  <a:srgbClr val="0070C0"/>
                </a:solidFill>
                <a:ea typeface="WenQuanYi Micro Hei" charset="0"/>
                <a:cs typeface="WenQuanYi Micro Hei" charset="0"/>
              </a:rPr>
              <a:t> </a:t>
            </a:r>
            <a:r>
              <a:rPr lang="en-US" sz="2200" dirty="0" smtClean="0">
                <a:solidFill>
                  <a:srgbClr val="0070C0"/>
                </a:solidFill>
                <a:ea typeface="WenQuanYi Micro Hei" charset="0"/>
                <a:cs typeface="WenQuanYi Micro Hei" charset="0"/>
              </a:rPr>
              <a:t>Cycle with power output of 500-1500 </a:t>
            </a:r>
            <a:r>
              <a:rPr lang="en-US" sz="2200" dirty="0" err="1" smtClean="0">
                <a:solidFill>
                  <a:srgbClr val="0070C0"/>
                </a:solidFill>
                <a:ea typeface="WenQuanYi Micro Hei" charset="0"/>
                <a:cs typeface="WenQuanYi Micro Hei" charset="0"/>
              </a:rPr>
              <a:t>MWe</a:t>
            </a:r>
            <a:r>
              <a:rPr lang="en-US" sz="2200" dirty="0" smtClean="0">
                <a:solidFill>
                  <a:srgbClr val="0070C0"/>
                </a:solidFill>
                <a:ea typeface="WenQuanYi Micro Hei" charset="0"/>
                <a:cs typeface="WenQuanYi Micro Hei" charset="0"/>
              </a:rPr>
              <a:t> (~550</a:t>
            </a:r>
            <a:r>
              <a:rPr lang="en-US" sz="2200" baseline="30000" dirty="0" smtClean="0">
                <a:solidFill>
                  <a:srgbClr val="0070C0"/>
                </a:solidFill>
                <a:ea typeface="WenQuanYi Micro Hei" charset="0"/>
                <a:cs typeface="WenQuanYi Micro Hei" charset="0"/>
              </a:rPr>
              <a:t>o</a:t>
            </a:r>
            <a:r>
              <a:rPr lang="en-US" sz="2200" dirty="0" smtClean="0">
                <a:solidFill>
                  <a:srgbClr val="0070C0"/>
                </a:solidFill>
                <a:ea typeface="WenQuanYi Micro Hei" charset="0"/>
                <a:cs typeface="WenQuanYi Micro Hei" charset="0"/>
              </a:rPr>
              <a:t>C).</a:t>
            </a:r>
            <a:endParaRPr lang="en-US" sz="2200" dirty="0">
              <a:solidFill>
                <a:srgbClr val="0070C0"/>
              </a:solidFill>
              <a:ea typeface="WenQuanYi Micro Hei" charset="0"/>
              <a:cs typeface="WenQuanYi Micro Hei" charset="0"/>
            </a:endParaRPr>
          </a:p>
        </p:txBody>
      </p:sp>
      <p:pic>
        <p:nvPicPr>
          <p:cNvPr id="68611" name="Picture 3"/>
          <p:cNvPicPr>
            <a:picLocks noChangeAspect="1" noChangeArrowheads="1"/>
          </p:cNvPicPr>
          <p:nvPr/>
        </p:nvPicPr>
        <p:blipFill>
          <a:blip r:embed="rId3" cstate="print"/>
          <a:srcRect/>
          <a:stretch>
            <a:fillRect/>
          </a:stretch>
        </p:blipFill>
        <p:spPr bwMode="auto">
          <a:xfrm>
            <a:off x="4529221" y="1268760"/>
            <a:ext cx="4579283" cy="4373215"/>
          </a:xfrm>
          <a:prstGeom prst="rect">
            <a:avLst/>
          </a:prstGeom>
          <a:noFill/>
          <a:ln w="9525">
            <a:noFill/>
            <a:round/>
            <a:headEnd/>
            <a:tailEnd/>
          </a:ln>
          <a:effectLst/>
        </p:spPr>
      </p:pic>
      <p:sp>
        <p:nvSpPr>
          <p:cNvPr id="5" name="TextBox 4"/>
          <p:cNvSpPr txBox="1"/>
          <p:nvPr/>
        </p:nvSpPr>
        <p:spPr>
          <a:xfrm>
            <a:off x="35496" y="36235"/>
            <a:ext cx="5493170" cy="584775"/>
          </a:xfrm>
          <a:prstGeom prst="rect">
            <a:avLst/>
          </a:prstGeom>
          <a:noFill/>
        </p:spPr>
        <p:txBody>
          <a:bodyPr wrap="none" rtlCol="0">
            <a:spAutoFit/>
          </a:bodyPr>
          <a:lstStyle/>
          <a:p>
            <a:r>
              <a:rPr lang="en-US" altLang="en-US" sz="3200" b="1" dirty="0" smtClean="0">
                <a:solidFill>
                  <a:schemeClr val="bg1"/>
                </a:solidFill>
              </a:rPr>
              <a:t>Generation IV (</a:t>
            </a:r>
            <a:r>
              <a:rPr lang="en-US" altLang="en-US" sz="3200" b="1" dirty="0" err="1" smtClean="0">
                <a:solidFill>
                  <a:schemeClr val="bg1"/>
                </a:solidFill>
              </a:rPr>
              <a:t>GenIV</a:t>
            </a:r>
            <a:r>
              <a:rPr lang="en-US" altLang="en-US" sz="3200" b="1" dirty="0" smtClean="0">
                <a:solidFill>
                  <a:schemeClr val="bg1"/>
                </a:solidFill>
              </a:rPr>
              <a:t>) Reactors</a:t>
            </a:r>
            <a:endParaRPr lang="en-GB" sz="3200" b="1" dirty="0">
              <a:solidFill>
                <a:schemeClr val="bg1"/>
              </a:solidFill>
            </a:endParaRPr>
          </a:p>
        </p:txBody>
      </p:sp>
      <p:sp>
        <p:nvSpPr>
          <p:cNvPr id="7"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ext Box 1"/>
          <p:cNvSpPr txBox="1">
            <a:spLocks noChangeArrowheads="1"/>
          </p:cNvSpPr>
          <p:nvPr/>
        </p:nvSpPr>
        <p:spPr bwMode="auto">
          <a:xfrm>
            <a:off x="0" y="980728"/>
            <a:ext cx="4499992" cy="864096"/>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1" dirty="0">
                <a:solidFill>
                  <a:srgbClr val="C00000"/>
                </a:solidFill>
                <a:ea typeface="WenQuanYi Micro Hei" charset="0"/>
                <a:cs typeface="WenQuanYi Micro Hei" charset="0"/>
              </a:rPr>
              <a:t>Lead Cooled Fast Reactor (LFR)</a:t>
            </a:r>
          </a:p>
        </p:txBody>
      </p:sp>
      <p:sp>
        <p:nvSpPr>
          <p:cNvPr id="69634" name="Text Box 2"/>
          <p:cNvSpPr txBox="1">
            <a:spLocks noChangeArrowheads="1"/>
          </p:cNvSpPr>
          <p:nvPr/>
        </p:nvSpPr>
        <p:spPr bwMode="auto">
          <a:xfrm>
            <a:off x="0" y="2420888"/>
            <a:ext cx="4355976" cy="4177680"/>
          </a:xfrm>
          <a:prstGeom prst="rect">
            <a:avLst/>
          </a:prstGeom>
          <a:noFill/>
          <a:ln w="9525">
            <a:noFill/>
            <a:round/>
            <a:headEnd/>
            <a:tailEnd/>
          </a:ln>
          <a:effectLst/>
        </p:spPr>
        <p:txBody>
          <a:bodyPr/>
          <a:lstStyle/>
          <a:p>
            <a:pPr marL="284163" indent="-284163" algn="just">
              <a:lnSpc>
                <a:spcPct val="90000"/>
              </a:lnSpc>
              <a:spcBef>
                <a:spcPts val="450"/>
              </a:spcBef>
              <a:buClr>
                <a:srgbClr val="0070C0"/>
              </a:buClr>
              <a:buSzPct val="75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smtClean="0">
                <a:solidFill>
                  <a:srgbClr val="0070C0"/>
                </a:solidFill>
                <a:ea typeface="WenQuanYi Micro Hei" charset="0"/>
                <a:cs typeface="WenQuanYi Micro Hei" charset="0"/>
              </a:rPr>
              <a:t>F</a:t>
            </a:r>
            <a:r>
              <a:rPr lang="en-US" dirty="0" smtClean="0">
                <a:solidFill>
                  <a:srgbClr val="0070C0"/>
                </a:solidFill>
                <a:ea typeface="WenQuanYi Micro Hei" charset="0"/>
                <a:cs typeface="WenQuanYi Micro Hei" charset="0"/>
              </a:rPr>
              <a:t>ast-spectrum </a:t>
            </a:r>
            <a:r>
              <a:rPr lang="en-US" dirty="0">
                <a:solidFill>
                  <a:srgbClr val="0070C0"/>
                </a:solidFill>
                <a:ea typeface="WenQuanYi Micro Hei" charset="0"/>
                <a:cs typeface="WenQuanYi Micro Hei" charset="0"/>
              </a:rPr>
              <a:t>lead or lead/bismuth eutectic liquid metal-cooled reactor</a:t>
            </a:r>
          </a:p>
          <a:p>
            <a:pPr marL="284163" indent="-284163" algn="just">
              <a:lnSpc>
                <a:spcPct val="90000"/>
              </a:lnSpc>
              <a:spcBef>
                <a:spcPts val="450"/>
              </a:spcBef>
              <a:buClr>
                <a:srgbClr val="0070C0"/>
              </a:buClr>
              <a:buSzPct val="75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smtClean="0">
                <a:solidFill>
                  <a:srgbClr val="0070C0"/>
                </a:solidFill>
                <a:ea typeface="WenQuanYi Micro Hei" charset="0"/>
                <a:cs typeface="WenQuanYi Micro Hei" charset="0"/>
              </a:rPr>
              <a:t>Closed </a:t>
            </a:r>
            <a:r>
              <a:rPr lang="en-US" dirty="0">
                <a:solidFill>
                  <a:srgbClr val="0070C0"/>
                </a:solidFill>
                <a:ea typeface="WenQuanYi Micro Hei" charset="0"/>
                <a:cs typeface="WenQuanYi Micro Hei" charset="0"/>
              </a:rPr>
              <a:t>fuel cycle (reprocessing) for efficient conversion of fertile uranium and management of actinides</a:t>
            </a:r>
            <a:r>
              <a:rPr lang="en-US" dirty="0" smtClean="0">
                <a:solidFill>
                  <a:srgbClr val="0070C0"/>
                </a:solidFill>
                <a:ea typeface="WenQuanYi Micro Hei" charset="0"/>
                <a:cs typeface="WenQuanYi Micro Hei" charset="0"/>
              </a:rPr>
              <a:t>.;</a:t>
            </a:r>
            <a:endParaRPr lang="en-US" dirty="0">
              <a:solidFill>
                <a:srgbClr val="0070C0"/>
              </a:solidFill>
              <a:ea typeface="WenQuanYi Micro Hei" charset="0"/>
              <a:cs typeface="WenQuanYi Micro Hei" charset="0"/>
            </a:endParaRPr>
          </a:p>
          <a:p>
            <a:pPr marL="284163" indent="-284163" algn="just">
              <a:lnSpc>
                <a:spcPct val="90000"/>
              </a:lnSpc>
              <a:spcBef>
                <a:spcPts val="450"/>
              </a:spcBef>
              <a:buClr>
                <a:srgbClr val="0070C0"/>
              </a:buClr>
              <a:buSzPct val="75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err="1">
                <a:solidFill>
                  <a:srgbClr val="0070C0"/>
                </a:solidFill>
                <a:ea typeface="WenQuanYi Micro Hei" charset="0"/>
                <a:cs typeface="WenQuanYi Micro Hei" charset="0"/>
              </a:rPr>
              <a:t>Brayton</a:t>
            </a:r>
            <a:r>
              <a:rPr lang="en-US" dirty="0">
                <a:solidFill>
                  <a:srgbClr val="0070C0"/>
                </a:solidFill>
                <a:ea typeface="WenQuanYi Micro Hei" charset="0"/>
                <a:cs typeface="WenQuanYi Micro Hei" charset="0"/>
              </a:rPr>
              <a:t> </a:t>
            </a:r>
            <a:r>
              <a:rPr lang="en-US" dirty="0" smtClean="0">
                <a:solidFill>
                  <a:srgbClr val="0070C0"/>
                </a:solidFill>
                <a:ea typeface="WenQuanYi Micro Hei" charset="0"/>
                <a:cs typeface="WenQuanYi Micro Hei" charset="0"/>
              </a:rPr>
              <a:t>Cycle;</a:t>
            </a:r>
            <a:endParaRPr lang="en-US" dirty="0">
              <a:solidFill>
                <a:srgbClr val="0070C0"/>
              </a:solidFill>
              <a:ea typeface="WenQuanYi Micro Hei" charset="0"/>
              <a:cs typeface="WenQuanYi Micro Hei" charset="0"/>
            </a:endParaRPr>
          </a:p>
          <a:p>
            <a:pPr marL="284163" indent="-284163" algn="just">
              <a:lnSpc>
                <a:spcPct val="90000"/>
              </a:lnSpc>
              <a:spcBef>
                <a:spcPts val="450"/>
              </a:spcBef>
              <a:buClr>
                <a:srgbClr val="0070C0"/>
              </a:buClr>
              <a:buSzPct val="75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smtClean="0">
                <a:solidFill>
                  <a:srgbClr val="0070C0"/>
                </a:solidFill>
                <a:ea typeface="WenQuanYi Micro Hei" charset="0"/>
                <a:cs typeface="WenQuanYi Micro Hei" charset="0"/>
              </a:rPr>
              <a:t>Higher </a:t>
            </a:r>
            <a:r>
              <a:rPr lang="en-US" dirty="0">
                <a:solidFill>
                  <a:srgbClr val="0070C0"/>
                </a:solidFill>
                <a:ea typeface="WenQuanYi Micro Hei" charset="0"/>
                <a:cs typeface="WenQuanYi Micro Hei" charset="0"/>
              </a:rPr>
              <a:t>temperature </a:t>
            </a:r>
            <a:r>
              <a:rPr lang="en-US" dirty="0" smtClean="0">
                <a:solidFill>
                  <a:srgbClr val="0070C0"/>
                </a:solidFill>
                <a:ea typeface="WenQuanYi Micro Hei" charset="0"/>
                <a:cs typeface="WenQuanYi Micro Hei" charset="0"/>
              </a:rPr>
              <a:t>(550-800</a:t>
            </a:r>
            <a:r>
              <a:rPr lang="en-US" baseline="30000" dirty="0" smtClean="0">
                <a:solidFill>
                  <a:srgbClr val="0070C0"/>
                </a:solidFill>
                <a:ea typeface="WenQuanYi Micro Hei" charset="0"/>
                <a:cs typeface="WenQuanYi Micro Hei" charset="0"/>
              </a:rPr>
              <a:t>o</a:t>
            </a:r>
            <a:r>
              <a:rPr lang="en-US" dirty="0" smtClean="0">
                <a:solidFill>
                  <a:srgbClr val="0070C0"/>
                </a:solidFill>
                <a:ea typeface="WenQuanYi Micro Hei" charset="0"/>
                <a:cs typeface="WenQuanYi Micro Hei" charset="0"/>
              </a:rPr>
              <a:t>C) enables </a:t>
            </a:r>
            <a:r>
              <a:rPr lang="en-US" dirty="0">
                <a:solidFill>
                  <a:srgbClr val="0070C0"/>
                </a:solidFill>
                <a:ea typeface="WenQuanYi Micro Hei" charset="0"/>
                <a:cs typeface="WenQuanYi Micro Hei" charset="0"/>
              </a:rPr>
              <a:t>the production of hydrogen by </a:t>
            </a:r>
            <a:r>
              <a:rPr lang="en-US" dirty="0" err="1">
                <a:solidFill>
                  <a:srgbClr val="0070C0"/>
                </a:solidFill>
                <a:ea typeface="WenQuanYi Micro Hei" charset="0"/>
                <a:cs typeface="WenQuanYi Micro Hei" charset="0"/>
              </a:rPr>
              <a:t>thermochemical</a:t>
            </a:r>
            <a:r>
              <a:rPr lang="en-US" dirty="0">
                <a:solidFill>
                  <a:srgbClr val="0070C0"/>
                </a:solidFill>
                <a:ea typeface="WenQuanYi Micro Hei" charset="0"/>
                <a:cs typeface="WenQuanYi Micro Hei" charset="0"/>
              </a:rPr>
              <a:t> processes.</a:t>
            </a:r>
          </a:p>
          <a:p>
            <a:pPr marL="284163" indent="-284163" algn="just">
              <a:lnSpc>
                <a:spcPct val="90000"/>
              </a:lnSpc>
              <a:spcBef>
                <a:spcPts val="450"/>
              </a:spcBef>
              <a:buClr>
                <a:srgbClr val="0070C0"/>
              </a:buClr>
              <a:buSzPct val="75000"/>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smtClean="0">
                <a:solidFill>
                  <a:srgbClr val="0070C0"/>
                </a:solidFill>
                <a:ea typeface="WenQuanYi Micro Hei" charset="0"/>
                <a:cs typeface="WenQuanYi Micro Hei" charset="0"/>
              </a:rPr>
              <a:t>Very </a:t>
            </a:r>
            <a:r>
              <a:rPr lang="en-US" dirty="0">
                <a:solidFill>
                  <a:srgbClr val="0070C0"/>
                </a:solidFill>
                <a:ea typeface="WenQuanYi Micro Hei" charset="0"/>
                <a:cs typeface="WenQuanYi Micro Hei" charset="0"/>
              </a:rPr>
              <a:t>long refueling interval (15 to 20 years) (proliferation resistant) </a:t>
            </a:r>
            <a:r>
              <a:rPr lang="en-US" dirty="0" smtClean="0">
                <a:solidFill>
                  <a:srgbClr val="0070C0"/>
                </a:solidFill>
                <a:ea typeface="WenQuanYi Micro Hei" charset="0"/>
                <a:cs typeface="WenQuanYi Micro Hei" charset="0"/>
              </a:rPr>
              <a:t>;</a:t>
            </a:r>
          </a:p>
          <a:p>
            <a:pPr marL="284163" indent="-284163" algn="just">
              <a:lnSpc>
                <a:spcPct val="90000"/>
              </a:lnSpc>
              <a:spcBef>
                <a:spcPts val="450"/>
              </a:spcBef>
              <a:buClr>
                <a:srgbClr val="0070C0"/>
              </a:buClr>
              <a:buSzPct val="750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smtClean="0">
                <a:solidFill>
                  <a:srgbClr val="0070C0"/>
                </a:solidFill>
                <a:ea typeface="WenQuanYi Micro Hei" charset="0"/>
                <a:cs typeface="WenQuanYi Micro Hei" charset="0"/>
              </a:rPr>
              <a:t> </a:t>
            </a:r>
            <a:endParaRPr lang="en-US" dirty="0">
              <a:solidFill>
                <a:srgbClr val="0070C0"/>
              </a:solidFill>
              <a:ea typeface="WenQuanYi Micro Hei" charset="0"/>
              <a:cs typeface="WenQuanYi Micro Hei" charset="0"/>
            </a:endParaRPr>
          </a:p>
        </p:txBody>
      </p:sp>
      <p:pic>
        <p:nvPicPr>
          <p:cNvPr id="69635" name="Picture 3"/>
          <p:cNvPicPr>
            <a:picLocks noChangeAspect="1" noChangeArrowheads="1"/>
          </p:cNvPicPr>
          <p:nvPr/>
        </p:nvPicPr>
        <p:blipFill>
          <a:blip r:embed="rId3" cstate="print"/>
          <a:srcRect/>
          <a:stretch>
            <a:fillRect/>
          </a:stretch>
        </p:blipFill>
        <p:spPr bwMode="auto">
          <a:xfrm>
            <a:off x="4486052" y="908720"/>
            <a:ext cx="4657948" cy="5184576"/>
          </a:xfrm>
          <a:prstGeom prst="rect">
            <a:avLst/>
          </a:prstGeom>
          <a:noFill/>
          <a:ln w="9525">
            <a:noFill/>
            <a:round/>
            <a:headEnd/>
            <a:tailEnd/>
          </a:ln>
          <a:effectLst/>
        </p:spPr>
      </p:pic>
      <p:sp>
        <p:nvSpPr>
          <p:cNvPr id="5" name="TextBox 4"/>
          <p:cNvSpPr txBox="1"/>
          <p:nvPr/>
        </p:nvSpPr>
        <p:spPr>
          <a:xfrm>
            <a:off x="35496" y="36235"/>
            <a:ext cx="5493170" cy="584775"/>
          </a:xfrm>
          <a:prstGeom prst="rect">
            <a:avLst/>
          </a:prstGeom>
          <a:noFill/>
        </p:spPr>
        <p:txBody>
          <a:bodyPr wrap="none" rtlCol="0">
            <a:spAutoFit/>
          </a:bodyPr>
          <a:lstStyle/>
          <a:p>
            <a:r>
              <a:rPr lang="en-US" altLang="en-US" sz="3200" b="1" dirty="0" smtClean="0">
                <a:solidFill>
                  <a:schemeClr val="bg1"/>
                </a:solidFill>
              </a:rPr>
              <a:t>Generation IV (</a:t>
            </a:r>
            <a:r>
              <a:rPr lang="en-US" altLang="en-US" sz="3200" b="1" dirty="0" err="1" smtClean="0">
                <a:solidFill>
                  <a:schemeClr val="bg1"/>
                </a:solidFill>
              </a:rPr>
              <a:t>GenIV</a:t>
            </a:r>
            <a:r>
              <a:rPr lang="en-US" altLang="en-US" sz="3200" b="1" dirty="0" smtClean="0">
                <a:solidFill>
                  <a:schemeClr val="bg1"/>
                </a:solidFill>
              </a:rPr>
              <a:t>) Reactors</a:t>
            </a:r>
            <a:endParaRPr lang="en-GB" sz="3200" b="1" dirty="0">
              <a:solidFill>
                <a:schemeClr val="bg1"/>
              </a:solidFill>
            </a:endParaRPr>
          </a:p>
        </p:txBody>
      </p:sp>
      <p:sp>
        <p:nvSpPr>
          <p:cNvPr id="7"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descr="http://www.earthmagazine.org/sites/earthmagazine.org/files/1324689371/i-13a-7d9-2-6.jpg"/>
          <p:cNvPicPr>
            <a:picLocks noChangeAspect="1" noChangeArrowheads="1"/>
          </p:cNvPicPr>
          <p:nvPr/>
        </p:nvPicPr>
        <p:blipFill>
          <a:blip r:embed="rId2" cstate="print"/>
          <a:srcRect/>
          <a:stretch>
            <a:fillRect/>
          </a:stretch>
        </p:blipFill>
        <p:spPr bwMode="auto">
          <a:xfrm>
            <a:off x="0" y="692696"/>
            <a:ext cx="3419871" cy="2304256"/>
          </a:xfrm>
          <a:prstGeom prst="rect">
            <a:avLst/>
          </a:prstGeom>
          <a:noFill/>
        </p:spPr>
      </p:pic>
      <p:pic>
        <p:nvPicPr>
          <p:cNvPr id="124932" name="Picture 4" descr="http://www.kernenergie.de/kernenergie-wAssets/img/themen/jb06-morsleben.jpg"/>
          <p:cNvPicPr>
            <a:picLocks noChangeAspect="1" noChangeArrowheads="1"/>
          </p:cNvPicPr>
          <p:nvPr/>
        </p:nvPicPr>
        <p:blipFill>
          <a:blip r:embed="rId3" cstate="print"/>
          <a:srcRect/>
          <a:stretch>
            <a:fillRect/>
          </a:stretch>
        </p:blipFill>
        <p:spPr bwMode="auto">
          <a:xfrm>
            <a:off x="5940152" y="4099587"/>
            <a:ext cx="3203848" cy="2461088"/>
          </a:xfrm>
          <a:prstGeom prst="rect">
            <a:avLst/>
          </a:prstGeom>
          <a:noFill/>
        </p:spPr>
      </p:pic>
      <p:pic>
        <p:nvPicPr>
          <p:cNvPr id="124934" name="Picture 6" descr="http://koebergalert.files.wordpress.com/2011/10/nuclear-waste.png"/>
          <p:cNvPicPr>
            <a:picLocks noChangeAspect="1" noChangeArrowheads="1"/>
          </p:cNvPicPr>
          <p:nvPr/>
        </p:nvPicPr>
        <p:blipFill>
          <a:blip r:embed="rId4" cstate="print"/>
          <a:srcRect/>
          <a:stretch>
            <a:fillRect/>
          </a:stretch>
        </p:blipFill>
        <p:spPr bwMode="auto">
          <a:xfrm>
            <a:off x="1" y="4299896"/>
            <a:ext cx="3419872" cy="2312977"/>
          </a:xfrm>
          <a:prstGeom prst="rect">
            <a:avLst/>
          </a:prstGeom>
          <a:noFill/>
        </p:spPr>
      </p:pic>
      <p:pic>
        <p:nvPicPr>
          <p:cNvPr id="124936" name="Picture 8" descr="http://gibssblogergy.files.wordpress.com/2012/11/np.png"/>
          <p:cNvPicPr>
            <a:picLocks noChangeAspect="1" noChangeArrowheads="1"/>
          </p:cNvPicPr>
          <p:nvPr/>
        </p:nvPicPr>
        <p:blipFill>
          <a:blip r:embed="rId5" cstate="print"/>
          <a:srcRect/>
          <a:stretch>
            <a:fillRect/>
          </a:stretch>
        </p:blipFill>
        <p:spPr bwMode="auto">
          <a:xfrm>
            <a:off x="5940152" y="692696"/>
            <a:ext cx="3203849" cy="2304256"/>
          </a:xfrm>
          <a:prstGeom prst="rect">
            <a:avLst/>
          </a:prstGeom>
          <a:noFill/>
        </p:spPr>
      </p:pic>
      <p:pic>
        <p:nvPicPr>
          <p:cNvPr id="124938" name="Picture 10" descr="http://1.bp.blogspot.com/_QXuhC9k6e8A/TFbvZniuMaI/AAAAAAAACu0/Lysyho9rcJQ/s1600/Situ-Uranium-Mining-Process.jpg"/>
          <p:cNvPicPr>
            <a:picLocks noChangeAspect="1" noChangeArrowheads="1"/>
          </p:cNvPicPr>
          <p:nvPr/>
        </p:nvPicPr>
        <p:blipFill>
          <a:blip r:embed="rId6" cstate="print"/>
          <a:srcRect/>
          <a:stretch>
            <a:fillRect/>
          </a:stretch>
        </p:blipFill>
        <p:spPr bwMode="auto">
          <a:xfrm>
            <a:off x="2771800" y="2388127"/>
            <a:ext cx="3888432" cy="2193001"/>
          </a:xfrm>
          <a:prstGeom prst="rect">
            <a:avLst/>
          </a:prstGeom>
          <a:noFill/>
        </p:spPr>
      </p:pic>
      <p:sp>
        <p:nvSpPr>
          <p:cNvPr id="7" name="TextBox 6"/>
          <p:cNvSpPr txBox="1"/>
          <p:nvPr/>
        </p:nvSpPr>
        <p:spPr>
          <a:xfrm>
            <a:off x="3419872" y="5013176"/>
            <a:ext cx="2520280" cy="1384995"/>
          </a:xfrm>
          <a:prstGeom prst="rect">
            <a:avLst/>
          </a:prstGeom>
          <a:noFill/>
        </p:spPr>
        <p:txBody>
          <a:bodyPr wrap="square" rtlCol="0">
            <a:spAutoFit/>
          </a:bodyPr>
          <a:lstStyle/>
          <a:p>
            <a:pPr algn="ctr"/>
            <a:r>
              <a:rPr lang="en-GB" sz="2800" b="1" dirty="0" smtClean="0">
                <a:solidFill>
                  <a:schemeClr val="accent1"/>
                </a:solidFill>
                <a:latin typeface="Arial" pitchFamily="34" charset="0"/>
                <a:cs typeface="Arial" pitchFamily="34" charset="0"/>
              </a:rPr>
              <a:t>Issues for Nuclear Power</a:t>
            </a:r>
            <a:endParaRPr lang="en-US" sz="2800" b="1" dirty="0">
              <a:solidFill>
                <a:schemeClr val="accent1"/>
              </a:solidFill>
              <a:latin typeface="Arial" pitchFamily="34" charset="0"/>
              <a:cs typeface="Arial" pitchFamily="34" charset="0"/>
            </a:endParaRPr>
          </a:p>
        </p:txBody>
      </p:sp>
    </p:spTree>
  </p:cSld>
  <p:clrMapOvr>
    <a:masterClrMapping/>
  </p:clrMapOvr>
  <p:transition spd="med">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4479111" cy="523220"/>
          </a:xfrm>
          <a:prstGeom prst="rect">
            <a:avLst/>
          </a:prstGeom>
          <a:noFill/>
        </p:spPr>
        <p:txBody>
          <a:bodyPr wrap="none" rtlCol="0">
            <a:spAutoFit/>
          </a:bodyPr>
          <a:lstStyle/>
          <a:p>
            <a:pPr algn="r"/>
            <a:r>
              <a:rPr lang="en-GB" sz="2800" b="1" dirty="0" smtClean="0">
                <a:solidFill>
                  <a:schemeClr val="bg1"/>
                </a:solidFill>
                <a:latin typeface="Arial" pitchFamily="34" charset="0"/>
                <a:cs typeface="Arial" pitchFamily="34" charset="0"/>
              </a:rPr>
              <a:t>Issues for Nuclear Power</a:t>
            </a:r>
            <a:endParaRPr lang="en-US" sz="2800" b="1" dirty="0">
              <a:solidFill>
                <a:schemeClr val="bg1"/>
              </a:solidFill>
              <a:latin typeface="Arial" pitchFamily="34" charset="0"/>
              <a:cs typeface="Arial" pitchFamily="34" charset="0"/>
            </a:endParaRPr>
          </a:p>
        </p:txBody>
      </p:sp>
      <p:grpSp>
        <p:nvGrpSpPr>
          <p:cNvPr id="12" name="Group 15"/>
          <p:cNvGrpSpPr/>
          <p:nvPr/>
        </p:nvGrpSpPr>
        <p:grpSpPr>
          <a:xfrm>
            <a:off x="214282" y="957188"/>
            <a:ext cx="3714776" cy="2757564"/>
            <a:chOff x="571472" y="814312"/>
            <a:chExt cx="3714776" cy="2757564"/>
          </a:xfrm>
        </p:grpSpPr>
        <p:sp>
          <p:nvSpPr>
            <p:cNvPr id="3" name="TextBox 2"/>
            <p:cNvSpPr txBox="1"/>
            <p:nvPr/>
          </p:nvSpPr>
          <p:spPr>
            <a:xfrm>
              <a:off x="571472" y="814312"/>
              <a:ext cx="954107" cy="400110"/>
            </a:xfrm>
            <a:prstGeom prst="rect">
              <a:avLst/>
            </a:prstGeom>
            <a:noFill/>
          </p:spPr>
          <p:txBody>
            <a:bodyPr wrap="none" rtlCol="0">
              <a:spAutoFit/>
            </a:bodyPr>
            <a:lstStyle/>
            <a:p>
              <a:r>
                <a:rPr lang="en-GB" sz="2000" b="1" dirty="0" smtClean="0">
                  <a:solidFill>
                    <a:schemeClr val="accent1"/>
                  </a:solidFill>
                  <a:latin typeface="Arial" pitchFamily="34" charset="0"/>
                  <a:cs typeface="Arial" pitchFamily="34" charset="0"/>
                </a:rPr>
                <a:t>Safety</a:t>
              </a:r>
              <a:endParaRPr lang="en-US" sz="2000" b="1" dirty="0">
                <a:solidFill>
                  <a:schemeClr val="accent1"/>
                </a:solidFill>
                <a:latin typeface="Arial" pitchFamily="34" charset="0"/>
                <a:cs typeface="Arial" pitchFamily="34" charset="0"/>
              </a:endParaRPr>
            </a:p>
          </p:txBody>
        </p:sp>
        <p:sp>
          <p:nvSpPr>
            <p:cNvPr id="4" name="TextBox 3"/>
            <p:cNvSpPr txBox="1"/>
            <p:nvPr/>
          </p:nvSpPr>
          <p:spPr>
            <a:xfrm>
              <a:off x="571472" y="1263552"/>
              <a:ext cx="3714776" cy="2308324"/>
            </a:xfrm>
            <a:prstGeom prst="rect">
              <a:avLst/>
            </a:prstGeom>
            <a:noFill/>
          </p:spPr>
          <p:txBody>
            <a:bodyPr wrap="square" rtlCol="0">
              <a:spAutoFit/>
            </a:bodyPr>
            <a:lstStyle/>
            <a:p>
              <a:pPr marL="268288" indent="-268288">
                <a:lnSpc>
                  <a:spcPct val="200000"/>
                </a:lnSpc>
                <a:buFont typeface="Wingdings" pitchFamily="2" charset="2"/>
                <a:buChar char="Ø"/>
              </a:pPr>
              <a:r>
                <a:rPr lang="en-GB" dirty="0" err="1" smtClean="0">
                  <a:solidFill>
                    <a:srgbClr val="0070C0"/>
                  </a:solidFill>
                  <a:latin typeface="Arial" pitchFamily="34" charset="0"/>
                  <a:cs typeface="Arial" pitchFamily="34" charset="0"/>
                </a:rPr>
                <a:t>Windscale</a:t>
              </a:r>
              <a:r>
                <a:rPr lang="en-GB" dirty="0" smtClean="0">
                  <a:solidFill>
                    <a:srgbClr val="0070C0"/>
                  </a:solidFill>
                  <a:latin typeface="Arial" pitchFamily="34" charset="0"/>
                  <a:cs typeface="Arial" pitchFamily="34" charset="0"/>
                </a:rPr>
                <a:t> , UK 1957 </a:t>
              </a:r>
            </a:p>
            <a:p>
              <a:pPr marL="268288" indent="-268288">
                <a:lnSpc>
                  <a:spcPct val="200000"/>
                </a:lnSpc>
                <a:buFont typeface="Wingdings" pitchFamily="2" charset="2"/>
                <a:buChar char="Ø"/>
              </a:pPr>
              <a:r>
                <a:rPr lang="en-GB" dirty="0" smtClean="0">
                  <a:solidFill>
                    <a:srgbClr val="0070C0"/>
                  </a:solidFill>
                  <a:latin typeface="Arial" pitchFamily="34" charset="0"/>
                  <a:cs typeface="Arial" pitchFamily="34" charset="0"/>
                </a:rPr>
                <a:t>Three Mile Island, USA, 1979</a:t>
              </a:r>
            </a:p>
            <a:p>
              <a:pPr marL="268288" indent="-268288">
                <a:lnSpc>
                  <a:spcPct val="200000"/>
                </a:lnSpc>
                <a:buFont typeface="Wingdings" pitchFamily="2" charset="2"/>
                <a:buChar char="Ø"/>
              </a:pPr>
              <a:r>
                <a:rPr lang="en-GB" dirty="0" smtClean="0">
                  <a:solidFill>
                    <a:srgbClr val="0070C0"/>
                  </a:solidFill>
                  <a:latin typeface="Arial" pitchFamily="34" charset="0"/>
                  <a:cs typeface="Arial" pitchFamily="34" charset="0"/>
                </a:rPr>
                <a:t>Chernobyl, Ukraine, 1986</a:t>
              </a:r>
            </a:p>
            <a:p>
              <a:pPr marL="268288" indent="-268288">
                <a:lnSpc>
                  <a:spcPct val="200000"/>
                </a:lnSpc>
                <a:buFont typeface="Wingdings" pitchFamily="2" charset="2"/>
                <a:buChar char="Ø"/>
              </a:pPr>
              <a:r>
                <a:rPr lang="en-GB" dirty="0" smtClean="0">
                  <a:solidFill>
                    <a:srgbClr val="0070C0"/>
                  </a:solidFill>
                  <a:latin typeface="Arial" pitchFamily="34" charset="0"/>
                  <a:cs typeface="Arial" pitchFamily="34" charset="0"/>
                </a:rPr>
                <a:t>Fukushima-Daiichi, Japan, 2011</a:t>
              </a:r>
              <a:endParaRPr lang="en-US" dirty="0">
                <a:solidFill>
                  <a:srgbClr val="0070C0"/>
                </a:solidFill>
                <a:latin typeface="Arial" pitchFamily="34" charset="0"/>
                <a:cs typeface="Arial" pitchFamily="34" charset="0"/>
              </a:endParaRPr>
            </a:p>
          </p:txBody>
        </p:sp>
      </p:grpSp>
      <p:grpSp>
        <p:nvGrpSpPr>
          <p:cNvPr id="13" name="Group 18"/>
          <p:cNvGrpSpPr/>
          <p:nvPr/>
        </p:nvGrpSpPr>
        <p:grpSpPr>
          <a:xfrm>
            <a:off x="214282" y="3717032"/>
            <a:ext cx="4286281" cy="2598453"/>
            <a:chOff x="214282" y="3786190"/>
            <a:chExt cx="4286281" cy="2598453"/>
          </a:xfrm>
        </p:grpSpPr>
        <p:sp>
          <p:nvSpPr>
            <p:cNvPr id="5" name="TextBox 4"/>
            <p:cNvSpPr txBox="1"/>
            <p:nvPr/>
          </p:nvSpPr>
          <p:spPr>
            <a:xfrm>
              <a:off x="214282" y="3786190"/>
              <a:ext cx="1000131" cy="496996"/>
            </a:xfrm>
            <a:prstGeom prst="rect">
              <a:avLst/>
            </a:prstGeom>
            <a:noFill/>
          </p:spPr>
          <p:txBody>
            <a:bodyPr wrap="square" rtlCol="0">
              <a:spAutoFit/>
            </a:bodyPr>
            <a:lstStyle/>
            <a:p>
              <a:pPr>
                <a:lnSpc>
                  <a:spcPct val="150000"/>
                </a:lnSpc>
              </a:pPr>
              <a:r>
                <a:rPr lang="en-GB" sz="2000" b="1" dirty="0" smtClean="0">
                  <a:solidFill>
                    <a:schemeClr val="accent1"/>
                  </a:solidFill>
                  <a:latin typeface="Arial" pitchFamily="34" charset="0"/>
                  <a:cs typeface="Arial" pitchFamily="34" charset="0"/>
                </a:rPr>
                <a:t>Costs</a:t>
              </a:r>
              <a:endParaRPr lang="en-US" sz="2000" b="1" dirty="0">
                <a:solidFill>
                  <a:schemeClr val="accent1"/>
                </a:solidFill>
                <a:latin typeface="Arial" pitchFamily="34" charset="0"/>
                <a:cs typeface="Arial" pitchFamily="34" charset="0"/>
              </a:endParaRPr>
            </a:p>
          </p:txBody>
        </p:sp>
        <p:sp>
          <p:nvSpPr>
            <p:cNvPr id="6" name="TextBox 5"/>
            <p:cNvSpPr txBox="1"/>
            <p:nvPr/>
          </p:nvSpPr>
          <p:spPr>
            <a:xfrm>
              <a:off x="214282" y="4214818"/>
              <a:ext cx="4286281" cy="2169825"/>
            </a:xfrm>
            <a:prstGeom prst="rect">
              <a:avLst/>
            </a:prstGeom>
            <a:noFill/>
          </p:spPr>
          <p:txBody>
            <a:bodyPr wrap="square" rtlCol="0">
              <a:spAutoFit/>
            </a:bodyPr>
            <a:lstStyle/>
            <a:p>
              <a:pPr marL="268288" indent="-268288">
                <a:lnSpc>
                  <a:spcPct val="150000"/>
                </a:lnSpc>
                <a:buFont typeface="Wingdings" pitchFamily="2" charset="2"/>
                <a:buChar char="Ø"/>
              </a:pPr>
              <a:r>
                <a:rPr lang="en-GB" dirty="0" smtClean="0">
                  <a:solidFill>
                    <a:srgbClr val="0070C0"/>
                  </a:solidFill>
                  <a:latin typeface="Arial" pitchFamily="34" charset="0"/>
                  <a:cs typeface="Arial" pitchFamily="34" charset="0"/>
                </a:rPr>
                <a:t>More expensive than gas-fired power stations</a:t>
              </a:r>
            </a:p>
            <a:p>
              <a:pPr marL="268288" indent="-268288">
                <a:lnSpc>
                  <a:spcPct val="150000"/>
                </a:lnSpc>
                <a:buFont typeface="Wingdings" pitchFamily="2" charset="2"/>
                <a:buChar char="Ø"/>
              </a:pPr>
              <a:r>
                <a:rPr lang="en-GB" dirty="0" smtClean="0">
                  <a:solidFill>
                    <a:srgbClr val="0070C0"/>
                  </a:solidFill>
                  <a:latin typeface="Arial" pitchFamily="34" charset="0"/>
                  <a:cs typeface="Arial" pitchFamily="34" charset="0"/>
                </a:rPr>
                <a:t>Not “too cheap to meter”</a:t>
              </a:r>
            </a:p>
            <a:p>
              <a:pPr marL="268288" indent="-268288">
                <a:lnSpc>
                  <a:spcPct val="150000"/>
                </a:lnSpc>
                <a:buFont typeface="Wingdings" pitchFamily="2" charset="2"/>
                <a:buChar char="Ø"/>
              </a:pPr>
              <a:r>
                <a:rPr lang="en-GB" dirty="0" smtClean="0">
                  <a:solidFill>
                    <a:srgbClr val="0070C0"/>
                  </a:solidFill>
                  <a:latin typeface="Arial" pitchFamily="34" charset="0"/>
                  <a:cs typeface="Arial" pitchFamily="34" charset="0"/>
                </a:rPr>
                <a:t>Increasing in response to concerns over safety</a:t>
              </a:r>
              <a:endParaRPr lang="en-US" dirty="0">
                <a:solidFill>
                  <a:srgbClr val="0070C0"/>
                </a:solidFill>
                <a:latin typeface="Arial" pitchFamily="34" charset="0"/>
                <a:cs typeface="Arial" pitchFamily="34" charset="0"/>
              </a:endParaRPr>
            </a:p>
          </p:txBody>
        </p:sp>
      </p:grpSp>
      <p:sp>
        <p:nvSpPr>
          <p:cNvPr id="8" name="TextBox 7"/>
          <p:cNvSpPr txBox="1"/>
          <p:nvPr/>
        </p:nvSpPr>
        <p:spPr>
          <a:xfrm>
            <a:off x="4643438" y="957188"/>
            <a:ext cx="4080156" cy="400110"/>
          </a:xfrm>
          <a:prstGeom prst="rect">
            <a:avLst/>
          </a:prstGeom>
          <a:noFill/>
        </p:spPr>
        <p:txBody>
          <a:bodyPr wrap="none" rtlCol="0">
            <a:spAutoFit/>
          </a:bodyPr>
          <a:lstStyle/>
          <a:p>
            <a:r>
              <a:rPr lang="en-GB" sz="2000" b="1" dirty="0" smtClean="0">
                <a:solidFill>
                  <a:schemeClr val="accent1"/>
                </a:solidFill>
                <a:latin typeface="Arial" pitchFamily="34" charset="0"/>
                <a:cs typeface="Arial" pitchFamily="34" charset="0"/>
              </a:rPr>
              <a:t>Weapons proliferation/terrorism</a:t>
            </a:r>
            <a:endParaRPr lang="en-US" sz="2000" b="1" dirty="0">
              <a:solidFill>
                <a:schemeClr val="accent1"/>
              </a:solidFill>
              <a:latin typeface="Arial" pitchFamily="34" charset="0"/>
              <a:cs typeface="Arial" pitchFamily="34" charset="0"/>
            </a:endParaRPr>
          </a:p>
        </p:txBody>
      </p:sp>
      <p:grpSp>
        <p:nvGrpSpPr>
          <p:cNvPr id="14" name="Group 16"/>
          <p:cNvGrpSpPr/>
          <p:nvPr/>
        </p:nvGrpSpPr>
        <p:grpSpPr>
          <a:xfrm>
            <a:off x="4643438" y="1798068"/>
            <a:ext cx="4286279" cy="1339816"/>
            <a:chOff x="4643438" y="1655192"/>
            <a:chExt cx="4286279" cy="1339816"/>
          </a:xfrm>
        </p:grpSpPr>
        <p:sp>
          <p:nvSpPr>
            <p:cNvPr id="7" name="TextBox 6"/>
            <p:cNvSpPr txBox="1"/>
            <p:nvPr/>
          </p:nvSpPr>
          <p:spPr>
            <a:xfrm>
              <a:off x="4643438" y="1655192"/>
              <a:ext cx="1072858" cy="400110"/>
            </a:xfrm>
            <a:prstGeom prst="rect">
              <a:avLst/>
            </a:prstGeom>
            <a:noFill/>
          </p:spPr>
          <p:txBody>
            <a:bodyPr wrap="none" rtlCol="0">
              <a:spAutoFit/>
            </a:bodyPr>
            <a:lstStyle/>
            <a:p>
              <a:r>
                <a:rPr lang="en-GB" sz="2000" b="1" dirty="0" smtClean="0">
                  <a:solidFill>
                    <a:schemeClr val="accent1"/>
                  </a:solidFill>
                  <a:latin typeface="Arial" pitchFamily="34" charset="0"/>
                  <a:cs typeface="Arial" pitchFamily="34" charset="0"/>
                </a:rPr>
                <a:t>Wastes</a:t>
              </a:r>
              <a:endParaRPr lang="en-US" sz="2000" b="1" dirty="0">
                <a:solidFill>
                  <a:schemeClr val="accent1"/>
                </a:solidFill>
                <a:latin typeface="Arial" pitchFamily="34" charset="0"/>
                <a:cs typeface="Arial" pitchFamily="34" charset="0"/>
              </a:endParaRPr>
            </a:p>
          </p:txBody>
        </p:sp>
        <p:sp>
          <p:nvSpPr>
            <p:cNvPr id="9" name="TextBox 8"/>
            <p:cNvSpPr txBox="1"/>
            <p:nvPr/>
          </p:nvSpPr>
          <p:spPr>
            <a:xfrm>
              <a:off x="4643438" y="2071678"/>
              <a:ext cx="4286279" cy="923330"/>
            </a:xfrm>
            <a:prstGeom prst="rect">
              <a:avLst/>
            </a:prstGeom>
            <a:noFill/>
          </p:spPr>
          <p:txBody>
            <a:bodyPr wrap="square" rtlCol="0">
              <a:spAutoFit/>
            </a:bodyPr>
            <a:lstStyle/>
            <a:p>
              <a:pPr marL="268288" indent="-268288">
                <a:buFont typeface="Wingdings" pitchFamily="2" charset="2"/>
                <a:buChar char="Ø"/>
              </a:pPr>
              <a:r>
                <a:rPr lang="en-GB" dirty="0" smtClean="0">
                  <a:solidFill>
                    <a:srgbClr val="0070C0"/>
                  </a:solidFill>
                  <a:latin typeface="Arial" pitchFamily="34" charset="0"/>
                  <a:cs typeface="Arial" pitchFamily="34" charset="0"/>
                </a:rPr>
                <a:t>Need to find long-term storage solution that satisfies concerns of public</a:t>
              </a:r>
              <a:endParaRPr lang="en-US" dirty="0">
                <a:solidFill>
                  <a:srgbClr val="0070C0"/>
                </a:solidFill>
                <a:latin typeface="Arial" pitchFamily="34" charset="0"/>
                <a:cs typeface="Arial" pitchFamily="34" charset="0"/>
              </a:endParaRPr>
            </a:p>
          </p:txBody>
        </p:sp>
      </p:grpSp>
      <p:grpSp>
        <p:nvGrpSpPr>
          <p:cNvPr id="15" name="Group 17"/>
          <p:cNvGrpSpPr/>
          <p:nvPr/>
        </p:nvGrpSpPr>
        <p:grpSpPr>
          <a:xfrm>
            <a:off x="4643439" y="4259348"/>
            <a:ext cx="4508285" cy="769442"/>
            <a:chOff x="4643438" y="3929066"/>
            <a:chExt cx="4741790" cy="769442"/>
          </a:xfrm>
        </p:grpSpPr>
        <p:sp>
          <p:nvSpPr>
            <p:cNvPr id="10" name="TextBox 9"/>
            <p:cNvSpPr txBox="1"/>
            <p:nvPr/>
          </p:nvSpPr>
          <p:spPr>
            <a:xfrm>
              <a:off x="4643438" y="3929066"/>
              <a:ext cx="3102768" cy="400110"/>
            </a:xfrm>
            <a:prstGeom prst="rect">
              <a:avLst/>
            </a:prstGeom>
            <a:noFill/>
          </p:spPr>
          <p:txBody>
            <a:bodyPr wrap="none" rtlCol="0">
              <a:spAutoFit/>
            </a:bodyPr>
            <a:lstStyle/>
            <a:p>
              <a:r>
                <a:rPr lang="en-GB" sz="2000" b="1" dirty="0" smtClean="0">
                  <a:solidFill>
                    <a:schemeClr val="accent1"/>
                  </a:solidFill>
                  <a:latin typeface="Arial" pitchFamily="34" charset="0"/>
                  <a:cs typeface="Arial" pitchFamily="34" charset="0"/>
                </a:rPr>
                <a:t>Availability of Uranium</a:t>
              </a:r>
              <a:endParaRPr lang="en-US" sz="2000" b="1" dirty="0">
                <a:solidFill>
                  <a:schemeClr val="accent1"/>
                </a:solidFill>
                <a:latin typeface="Arial" pitchFamily="34" charset="0"/>
                <a:cs typeface="Arial" pitchFamily="34" charset="0"/>
              </a:endParaRPr>
            </a:p>
          </p:txBody>
        </p:sp>
        <p:sp>
          <p:nvSpPr>
            <p:cNvPr id="11" name="TextBox 10"/>
            <p:cNvSpPr txBox="1"/>
            <p:nvPr/>
          </p:nvSpPr>
          <p:spPr>
            <a:xfrm>
              <a:off x="4643438" y="4329176"/>
              <a:ext cx="4741790" cy="369332"/>
            </a:xfrm>
            <a:prstGeom prst="rect">
              <a:avLst/>
            </a:prstGeom>
            <a:noFill/>
          </p:spPr>
          <p:txBody>
            <a:bodyPr wrap="none" rtlCol="0">
              <a:spAutoFit/>
            </a:bodyPr>
            <a:lstStyle/>
            <a:p>
              <a:pPr marL="268288" indent="-268288">
                <a:buFont typeface="Wingdings" pitchFamily="2" charset="2"/>
                <a:buChar char="Ø"/>
              </a:pPr>
              <a:r>
                <a:rPr lang="en-GB" dirty="0" smtClean="0">
                  <a:solidFill>
                    <a:srgbClr val="0070C0"/>
                  </a:solidFill>
                  <a:latin typeface="Arial" pitchFamily="34" charset="0"/>
                  <a:cs typeface="Arial" pitchFamily="34" charset="0"/>
                </a:rPr>
                <a:t>Is there more than 50 years supply left?</a:t>
              </a:r>
              <a:endParaRPr lang="en-US" dirty="0">
                <a:solidFill>
                  <a:srgbClr val="0070C0"/>
                </a:solidFill>
                <a:latin typeface="Arial" pitchFamily="34" charset="0"/>
                <a:cs typeface="Arial" pitchFamily="34" charset="0"/>
              </a:endParaRPr>
            </a:p>
          </p:txBody>
        </p:sp>
      </p:grpSp>
      <p:pic>
        <p:nvPicPr>
          <p:cNvPr id="20" name="Picture 6" descr="http://upload.wikimedia.org/wikipedia/commons/thumb/e/e9/WIPP-04.jpeg/250px-WIPP-04.jpeg"/>
          <p:cNvPicPr>
            <a:picLocks noChangeAspect="1" noChangeArrowheads="1"/>
          </p:cNvPicPr>
          <p:nvPr/>
        </p:nvPicPr>
        <p:blipFill>
          <a:blip r:embed="rId2" cstate="print"/>
          <a:srcRect/>
          <a:stretch>
            <a:fillRect/>
          </a:stretch>
        </p:blipFill>
        <p:spPr bwMode="auto">
          <a:xfrm>
            <a:off x="6980515" y="2852936"/>
            <a:ext cx="1949202" cy="1302067"/>
          </a:xfrm>
          <a:prstGeom prst="rect">
            <a:avLst/>
          </a:prstGeom>
          <a:noFill/>
        </p:spPr>
      </p:pic>
      <p:sp>
        <p:nvSpPr>
          <p:cNvPr id="17"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Tree>
  </p:cSld>
  <p:clrMapOvr>
    <a:masterClrMapping/>
  </p:clrMapOvr>
  <p:transition spd="med">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4282" y="957188"/>
            <a:ext cx="1300273" cy="461665"/>
          </a:xfrm>
          <a:prstGeom prst="rect">
            <a:avLst/>
          </a:prstGeom>
          <a:noFill/>
        </p:spPr>
        <p:txBody>
          <a:bodyPr wrap="square" rtlCol="0">
            <a:spAutoFit/>
          </a:bodyPr>
          <a:lstStyle/>
          <a:p>
            <a:r>
              <a:rPr lang="en-GB" sz="2400" b="1" dirty="0" smtClean="0">
                <a:solidFill>
                  <a:schemeClr val="accent1"/>
                </a:solidFill>
                <a:latin typeface="Arial" pitchFamily="34" charset="0"/>
                <a:cs typeface="Arial" pitchFamily="34" charset="0"/>
              </a:rPr>
              <a:t>Safety</a:t>
            </a:r>
            <a:endParaRPr lang="en-US" sz="2400" b="1" dirty="0">
              <a:solidFill>
                <a:schemeClr val="accent1"/>
              </a:solidFill>
              <a:latin typeface="Arial" pitchFamily="34" charset="0"/>
              <a:cs typeface="Arial" pitchFamily="34" charset="0"/>
            </a:endParaRPr>
          </a:p>
        </p:txBody>
      </p:sp>
      <p:sp>
        <p:nvSpPr>
          <p:cNvPr id="6" name="TextBox 5"/>
          <p:cNvSpPr txBox="1"/>
          <p:nvPr/>
        </p:nvSpPr>
        <p:spPr>
          <a:xfrm>
            <a:off x="179512" y="2420888"/>
            <a:ext cx="4032448" cy="3030684"/>
          </a:xfrm>
          <a:prstGeom prst="rect">
            <a:avLst/>
          </a:prstGeom>
          <a:noFill/>
        </p:spPr>
        <p:txBody>
          <a:bodyPr wrap="square" rtlCol="0">
            <a:spAutoFit/>
          </a:bodyPr>
          <a:lstStyle/>
          <a:p>
            <a:pPr marL="268288" indent="-268288" algn="just">
              <a:lnSpc>
                <a:spcPct val="150000"/>
              </a:lnSpc>
              <a:buFont typeface="Wingdings" pitchFamily="2" charset="2"/>
              <a:buChar char="Ø"/>
            </a:pPr>
            <a:r>
              <a:rPr lang="en-GB" dirty="0" err="1" smtClean="0">
                <a:solidFill>
                  <a:srgbClr val="0070C0"/>
                </a:solidFill>
                <a:latin typeface="Arial" pitchFamily="34" charset="0"/>
                <a:cs typeface="Arial" pitchFamily="34" charset="0"/>
              </a:rPr>
              <a:t>Windscale</a:t>
            </a:r>
            <a:r>
              <a:rPr lang="en-GB" dirty="0" smtClean="0">
                <a:solidFill>
                  <a:srgbClr val="0070C0"/>
                </a:solidFill>
                <a:latin typeface="Arial" pitchFamily="34" charset="0"/>
                <a:cs typeface="Arial" pitchFamily="34" charset="0"/>
              </a:rPr>
              <a:t> , UK 1957 - fire at plutonium production pile releases 1000TBq of radioactive iodine</a:t>
            </a:r>
          </a:p>
          <a:p>
            <a:pPr marL="268288" indent="-268288" algn="just">
              <a:lnSpc>
                <a:spcPct val="150000"/>
              </a:lnSpc>
              <a:buFont typeface="Wingdings" pitchFamily="2" charset="2"/>
              <a:buChar char="Ø"/>
            </a:pPr>
            <a:endParaRPr lang="en-GB" dirty="0" smtClean="0">
              <a:solidFill>
                <a:srgbClr val="0070C0"/>
              </a:solidFill>
              <a:latin typeface="Arial" pitchFamily="34" charset="0"/>
              <a:cs typeface="Arial" pitchFamily="34" charset="0"/>
            </a:endParaRPr>
          </a:p>
          <a:p>
            <a:pPr marL="268288" indent="-268288" algn="just">
              <a:lnSpc>
                <a:spcPct val="150000"/>
              </a:lnSpc>
              <a:buFont typeface="Wingdings" pitchFamily="2" charset="2"/>
              <a:buChar char="Ø"/>
            </a:pPr>
            <a:r>
              <a:rPr lang="en-GB" dirty="0" smtClean="0">
                <a:solidFill>
                  <a:srgbClr val="0070C0"/>
                </a:solidFill>
                <a:latin typeface="Arial" pitchFamily="34" charset="0"/>
                <a:cs typeface="Arial" pitchFamily="34" charset="0"/>
              </a:rPr>
              <a:t>Three Mile Island, USA, 1979 – loss of coolant, partial meltdown of the fuel in the reactor core</a:t>
            </a:r>
          </a:p>
        </p:txBody>
      </p:sp>
      <p:grpSp>
        <p:nvGrpSpPr>
          <p:cNvPr id="3" name="Group 21"/>
          <p:cNvGrpSpPr/>
          <p:nvPr/>
        </p:nvGrpSpPr>
        <p:grpSpPr>
          <a:xfrm>
            <a:off x="4355976" y="881562"/>
            <a:ext cx="4464496" cy="5571774"/>
            <a:chOff x="4355976" y="809554"/>
            <a:chExt cx="3966797" cy="5355750"/>
          </a:xfrm>
        </p:grpSpPr>
        <p:grpSp>
          <p:nvGrpSpPr>
            <p:cNvPr id="4" name="Group 16"/>
            <p:cNvGrpSpPr/>
            <p:nvPr/>
          </p:nvGrpSpPr>
          <p:grpSpPr>
            <a:xfrm>
              <a:off x="4355976" y="3943897"/>
              <a:ext cx="3966797" cy="2221407"/>
              <a:chOff x="3419872" y="908720"/>
              <a:chExt cx="2814669" cy="1576215"/>
            </a:xfrm>
          </p:grpSpPr>
          <p:pic>
            <p:nvPicPr>
              <p:cNvPr id="15" name="Picture 2" descr="http://img.timeinc.net/time/daily/2009/0903/3mile_island_0326.jpg"/>
              <p:cNvPicPr>
                <a:picLocks noChangeAspect="1" noChangeArrowheads="1"/>
              </p:cNvPicPr>
              <p:nvPr/>
            </p:nvPicPr>
            <p:blipFill>
              <a:blip r:embed="rId2" cstate="print"/>
              <a:srcRect/>
              <a:stretch>
                <a:fillRect/>
              </a:stretch>
            </p:blipFill>
            <p:spPr bwMode="auto">
              <a:xfrm>
                <a:off x="3419872" y="908720"/>
                <a:ext cx="2814669" cy="1576215"/>
              </a:xfrm>
              <a:prstGeom prst="rect">
                <a:avLst/>
              </a:prstGeom>
              <a:noFill/>
            </p:spPr>
          </p:pic>
          <p:sp>
            <p:nvSpPr>
              <p:cNvPr id="16" name="TextBox 15"/>
              <p:cNvSpPr txBox="1"/>
              <p:nvPr/>
            </p:nvSpPr>
            <p:spPr>
              <a:xfrm>
                <a:off x="4048788" y="2132856"/>
                <a:ext cx="1556836" cy="307777"/>
              </a:xfrm>
              <a:prstGeom prst="rect">
                <a:avLst/>
              </a:prstGeom>
              <a:noFill/>
            </p:spPr>
            <p:txBody>
              <a:bodyPr wrap="none" rtlCol="0">
                <a:spAutoFit/>
              </a:bodyPr>
              <a:lstStyle/>
              <a:p>
                <a:r>
                  <a:rPr lang="en-GB" sz="1400" dirty="0" smtClean="0">
                    <a:solidFill>
                      <a:schemeClr val="bg1"/>
                    </a:solidFill>
                    <a:latin typeface="Arial" pitchFamily="34" charset="0"/>
                    <a:cs typeface="Arial" pitchFamily="34" charset="0"/>
                  </a:rPr>
                  <a:t>Three Mile Island</a:t>
                </a:r>
                <a:endParaRPr lang="en-GB" sz="1400" dirty="0">
                  <a:solidFill>
                    <a:schemeClr val="bg1"/>
                  </a:solidFill>
                  <a:latin typeface="Arial" pitchFamily="34" charset="0"/>
                  <a:cs typeface="Arial" pitchFamily="34" charset="0"/>
                </a:endParaRPr>
              </a:p>
            </p:txBody>
          </p:sp>
        </p:grpSp>
        <p:grpSp>
          <p:nvGrpSpPr>
            <p:cNvPr id="7" name="Group 19"/>
            <p:cNvGrpSpPr/>
            <p:nvPr/>
          </p:nvGrpSpPr>
          <p:grpSpPr>
            <a:xfrm>
              <a:off x="4611182" y="809554"/>
              <a:ext cx="3456384" cy="3051494"/>
              <a:chOff x="3131840" y="980728"/>
              <a:chExt cx="2773123" cy="2448272"/>
            </a:xfrm>
          </p:grpSpPr>
          <p:pic>
            <p:nvPicPr>
              <p:cNvPr id="18" name="Picture 2" descr="http://aipetcher.files.wordpress.com/2011/05/chernobyl.jpg"/>
              <p:cNvPicPr>
                <a:picLocks noChangeAspect="1" noChangeArrowheads="1"/>
              </p:cNvPicPr>
              <p:nvPr/>
            </p:nvPicPr>
            <p:blipFill>
              <a:blip r:embed="rId3" cstate="print"/>
              <a:srcRect/>
              <a:stretch>
                <a:fillRect/>
              </a:stretch>
            </p:blipFill>
            <p:spPr bwMode="auto">
              <a:xfrm>
                <a:off x="3131840" y="980728"/>
                <a:ext cx="2773123" cy="2448272"/>
              </a:xfrm>
              <a:prstGeom prst="rect">
                <a:avLst/>
              </a:prstGeom>
              <a:noFill/>
            </p:spPr>
          </p:pic>
          <p:sp>
            <p:nvSpPr>
              <p:cNvPr id="19" name="TextBox 18"/>
              <p:cNvSpPr txBox="1"/>
              <p:nvPr/>
            </p:nvSpPr>
            <p:spPr>
              <a:xfrm>
                <a:off x="3833758" y="3121223"/>
                <a:ext cx="1369286" cy="307777"/>
              </a:xfrm>
              <a:prstGeom prst="rect">
                <a:avLst/>
              </a:prstGeom>
              <a:noFill/>
            </p:spPr>
            <p:txBody>
              <a:bodyPr wrap="none" rtlCol="0">
                <a:spAutoFit/>
              </a:bodyPr>
              <a:lstStyle/>
              <a:p>
                <a:r>
                  <a:rPr lang="en-GB" sz="1400" dirty="0" err="1" smtClean="0">
                    <a:solidFill>
                      <a:schemeClr val="bg1"/>
                    </a:solidFill>
                    <a:latin typeface="Arial" pitchFamily="34" charset="0"/>
                    <a:cs typeface="Arial" pitchFamily="34" charset="0"/>
                  </a:rPr>
                  <a:t>Windscale</a:t>
                </a:r>
                <a:r>
                  <a:rPr lang="en-GB" sz="1400" dirty="0" smtClean="0">
                    <a:solidFill>
                      <a:schemeClr val="bg1"/>
                    </a:solidFill>
                    <a:latin typeface="Arial" pitchFamily="34" charset="0"/>
                    <a:cs typeface="Arial" pitchFamily="34" charset="0"/>
                  </a:rPr>
                  <a:t> Fire</a:t>
                </a:r>
                <a:endParaRPr lang="en-GB" sz="1400" dirty="0">
                  <a:solidFill>
                    <a:schemeClr val="bg1"/>
                  </a:solidFill>
                  <a:latin typeface="Arial" pitchFamily="34" charset="0"/>
                  <a:cs typeface="Arial" pitchFamily="34" charset="0"/>
                </a:endParaRPr>
              </a:p>
            </p:txBody>
          </p:sp>
        </p:grpSp>
      </p:grpSp>
      <p:sp>
        <p:nvSpPr>
          <p:cNvPr id="12" name="TextBox 11"/>
          <p:cNvSpPr txBox="1"/>
          <p:nvPr/>
        </p:nvSpPr>
        <p:spPr>
          <a:xfrm>
            <a:off x="0" y="0"/>
            <a:ext cx="4479111" cy="523220"/>
          </a:xfrm>
          <a:prstGeom prst="rect">
            <a:avLst/>
          </a:prstGeom>
          <a:noFill/>
        </p:spPr>
        <p:txBody>
          <a:bodyPr wrap="none" rtlCol="0">
            <a:spAutoFit/>
          </a:bodyPr>
          <a:lstStyle/>
          <a:p>
            <a:pPr algn="r"/>
            <a:r>
              <a:rPr lang="en-GB" sz="2800" b="1" dirty="0" smtClean="0">
                <a:solidFill>
                  <a:schemeClr val="bg1"/>
                </a:solidFill>
                <a:latin typeface="Arial" pitchFamily="34" charset="0"/>
                <a:cs typeface="Arial" pitchFamily="34" charset="0"/>
              </a:rPr>
              <a:t>Issues for Nuclear Power</a:t>
            </a:r>
            <a:endParaRPr lang="en-US" sz="2800" b="1" dirty="0">
              <a:solidFill>
                <a:schemeClr val="bg1"/>
              </a:solidFill>
              <a:latin typeface="Arial" pitchFamily="34" charset="0"/>
              <a:cs typeface="Arial" pitchFamily="34" charset="0"/>
            </a:endParaRPr>
          </a:p>
        </p:txBody>
      </p:sp>
      <p:sp>
        <p:nvSpPr>
          <p:cNvPr id="13"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Tree>
  </p:cSld>
  <p:clrMapOvr>
    <a:masterClrMapping/>
  </p:clrMapOvr>
  <p:transition spd="med">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282" y="764704"/>
            <a:ext cx="1109599" cy="461665"/>
          </a:xfrm>
          <a:prstGeom prst="rect">
            <a:avLst/>
          </a:prstGeom>
          <a:noFill/>
        </p:spPr>
        <p:txBody>
          <a:bodyPr wrap="none" rtlCol="0">
            <a:spAutoFit/>
          </a:bodyPr>
          <a:lstStyle/>
          <a:p>
            <a:r>
              <a:rPr lang="en-GB" sz="2400" b="1" dirty="0" smtClean="0">
                <a:solidFill>
                  <a:schemeClr val="accent1"/>
                </a:solidFill>
                <a:latin typeface="Arial" pitchFamily="34" charset="0"/>
                <a:cs typeface="Arial" pitchFamily="34" charset="0"/>
              </a:rPr>
              <a:t>Safety</a:t>
            </a:r>
            <a:endParaRPr lang="en-US" sz="2400" b="1" dirty="0">
              <a:solidFill>
                <a:schemeClr val="accent1"/>
              </a:solidFill>
              <a:latin typeface="Arial" pitchFamily="34" charset="0"/>
              <a:cs typeface="Arial" pitchFamily="34" charset="0"/>
            </a:endParaRPr>
          </a:p>
        </p:txBody>
      </p:sp>
      <p:sp>
        <p:nvSpPr>
          <p:cNvPr id="4" name="TextBox 3"/>
          <p:cNvSpPr txBox="1"/>
          <p:nvPr/>
        </p:nvSpPr>
        <p:spPr>
          <a:xfrm>
            <a:off x="107504" y="1213944"/>
            <a:ext cx="3744416" cy="923330"/>
          </a:xfrm>
          <a:prstGeom prst="rect">
            <a:avLst/>
          </a:prstGeom>
          <a:noFill/>
        </p:spPr>
        <p:txBody>
          <a:bodyPr wrap="square" rtlCol="0">
            <a:spAutoFit/>
          </a:bodyPr>
          <a:lstStyle/>
          <a:p>
            <a:pPr marL="268288" indent="-268288">
              <a:lnSpc>
                <a:spcPct val="150000"/>
              </a:lnSpc>
              <a:buFont typeface="Wingdings" pitchFamily="2" charset="2"/>
              <a:buChar char="Ø"/>
            </a:pPr>
            <a:r>
              <a:rPr lang="en-GB" dirty="0" smtClean="0">
                <a:solidFill>
                  <a:srgbClr val="0070C0"/>
                </a:solidFill>
                <a:latin typeface="Arial" pitchFamily="34" charset="0"/>
                <a:cs typeface="Arial" pitchFamily="34" charset="0"/>
              </a:rPr>
              <a:t>Chernobyl, Ukraine, 1986</a:t>
            </a:r>
          </a:p>
          <a:p>
            <a:pPr marL="268288" indent="-268288">
              <a:lnSpc>
                <a:spcPct val="150000"/>
              </a:lnSpc>
              <a:buFont typeface="Wingdings" pitchFamily="2" charset="2"/>
              <a:buChar char="Ø"/>
            </a:pPr>
            <a:r>
              <a:rPr lang="en-GB" dirty="0" smtClean="0">
                <a:solidFill>
                  <a:srgbClr val="0070C0"/>
                </a:solidFill>
                <a:latin typeface="Arial" pitchFamily="34" charset="0"/>
                <a:cs typeface="Arial" pitchFamily="34" charset="0"/>
              </a:rPr>
              <a:t>Fukushima-Daiichi, Japan, 2011</a:t>
            </a:r>
            <a:endParaRPr lang="en-US" dirty="0">
              <a:solidFill>
                <a:srgbClr val="0070C0"/>
              </a:solidFill>
              <a:latin typeface="Arial" pitchFamily="34" charset="0"/>
              <a:cs typeface="Arial" pitchFamily="34" charset="0"/>
            </a:endParaRPr>
          </a:p>
        </p:txBody>
      </p:sp>
      <p:grpSp>
        <p:nvGrpSpPr>
          <p:cNvPr id="5" name="Group 4"/>
          <p:cNvGrpSpPr/>
          <p:nvPr/>
        </p:nvGrpSpPr>
        <p:grpSpPr>
          <a:xfrm>
            <a:off x="395536" y="2132856"/>
            <a:ext cx="6054791" cy="4104456"/>
            <a:chOff x="5868144" y="908720"/>
            <a:chExt cx="4323862" cy="2931084"/>
          </a:xfrm>
        </p:grpSpPr>
        <p:pic>
          <p:nvPicPr>
            <p:cNvPr id="6" name="Picture 2" descr="File:Chernobyl Disaster.jpg">
              <a:hlinkClick r:id="rId2"/>
            </p:cNvPr>
            <p:cNvPicPr>
              <a:picLocks noChangeAspect="1" noChangeArrowheads="1"/>
            </p:cNvPicPr>
            <p:nvPr/>
          </p:nvPicPr>
          <p:blipFill>
            <a:blip r:embed="rId3" cstate="print"/>
            <a:srcRect/>
            <a:stretch>
              <a:fillRect/>
            </a:stretch>
          </p:blipFill>
          <p:spPr bwMode="auto">
            <a:xfrm>
              <a:off x="5868144" y="908720"/>
              <a:ext cx="2592288" cy="2931084"/>
            </a:xfrm>
            <a:prstGeom prst="rect">
              <a:avLst/>
            </a:prstGeom>
            <a:noFill/>
          </p:spPr>
        </p:pic>
        <p:sp>
          <p:nvSpPr>
            <p:cNvPr id="7" name="TextBox 6"/>
            <p:cNvSpPr txBox="1"/>
            <p:nvPr/>
          </p:nvSpPr>
          <p:spPr>
            <a:xfrm>
              <a:off x="8490693" y="3582691"/>
              <a:ext cx="1701313" cy="219790"/>
            </a:xfrm>
            <a:prstGeom prst="rect">
              <a:avLst/>
            </a:prstGeom>
            <a:noFill/>
          </p:spPr>
          <p:txBody>
            <a:bodyPr wrap="none" rtlCol="0">
              <a:spAutoFit/>
            </a:bodyPr>
            <a:lstStyle/>
            <a:p>
              <a:r>
                <a:rPr lang="en-GB" sz="1400" dirty="0" smtClean="0">
                  <a:solidFill>
                    <a:srgbClr val="0070C0"/>
                  </a:solidFill>
                  <a:latin typeface="Arial" pitchFamily="34" charset="0"/>
                  <a:cs typeface="Arial" pitchFamily="34" charset="0"/>
                </a:rPr>
                <a:t>Chernobyl after the disaster</a:t>
              </a:r>
              <a:endParaRPr lang="en-GB" sz="1400" dirty="0">
                <a:solidFill>
                  <a:srgbClr val="0070C0"/>
                </a:solidFill>
                <a:latin typeface="Arial" pitchFamily="34" charset="0"/>
                <a:cs typeface="Arial" pitchFamily="34" charset="0"/>
              </a:endParaRPr>
            </a:p>
          </p:txBody>
        </p:sp>
      </p:grpSp>
      <p:grpSp>
        <p:nvGrpSpPr>
          <p:cNvPr id="8" name="Group 7"/>
          <p:cNvGrpSpPr/>
          <p:nvPr/>
        </p:nvGrpSpPr>
        <p:grpSpPr>
          <a:xfrm>
            <a:off x="4133104" y="2492896"/>
            <a:ext cx="4831384" cy="3096309"/>
            <a:chOff x="5764391" y="4100177"/>
            <a:chExt cx="3235593" cy="2073608"/>
          </a:xfrm>
        </p:grpSpPr>
        <p:pic>
          <p:nvPicPr>
            <p:cNvPr id="9" name="Picture 4" descr="File:Fukushima I by Digital Globe.jpg">
              <a:hlinkClick r:id="rId4"/>
            </p:cNvPr>
            <p:cNvPicPr>
              <a:picLocks noChangeAspect="1" noChangeArrowheads="1"/>
            </p:cNvPicPr>
            <p:nvPr/>
          </p:nvPicPr>
          <p:blipFill>
            <a:blip r:embed="rId5" cstate="print"/>
            <a:srcRect/>
            <a:stretch>
              <a:fillRect/>
            </a:stretch>
          </p:blipFill>
          <p:spPr bwMode="auto">
            <a:xfrm>
              <a:off x="5764391" y="4293096"/>
              <a:ext cx="3235593" cy="1880689"/>
            </a:xfrm>
            <a:prstGeom prst="rect">
              <a:avLst/>
            </a:prstGeom>
            <a:noFill/>
          </p:spPr>
        </p:pic>
        <p:sp>
          <p:nvSpPr>
            <p:cNvPr id="10" name="TextBox 9"/>
            <p:cNvSpPr txBox="1"/>
            <p:nvPr/>
          </p:nvSpPr>
          <p:spPr>
            <a:xfrm>
              <a:off x="6829905" y="4100177"/>
              <a:ext cx="2057110" cy="206119"/>
            </a:xfrm>
            <a:prstGeom prst="rect">
              <a:avLst/>
            </a:prstGeom>
            <a:noFill/>
          </p:spPr>
          <p:txBody>
            <a:bodyPr wrap="none" rtlCol="0">
              <a:spAutoFit/>
            </a:bodyPr>
            <a:lstStyle/>
            <a:p>
              <a:r>
                <a:rPr lang="en-GB" sz="1400" dirty="0" smtClean="0">
                  <a:solidFill>
                    <a:srgbClr val="0070C0"/>
                  </a:solidFill>
                  <a:latin typeface="Arial" pitchFamily="34" charset="0"/>
                  <a:cs typeface="Arial" pitchFamily="34" charset="0"/>
                </a:rPr>
                <a:t>Fukushima Daiichi Nuclear Disaster </a:t>
              </a:r>
              <a:endParaRPr lang="en-GB" sz="1400" dirty="0">
                <a:solidFill>
                  <a:srgbClr val="0070C0"/>
                </a:solidFill>
                <a:latin typeface="Arial" pitchFamily="34" charset="0"/>
                <a:cs typeface="Arial" pitchFamily="34" charset="0"/>
              </a:endParaRPr>
            </a:p>
          </p:txBody>
        </p:sp>
      </p:grpSp>
      <p:sp>
        <p:nvSpPr>
          <p:cNvPr id="11" name="TextBox 10"/>
          <p:cNvSpPr txBox="1"/>
          <p:nvPr/>
        </p:nvSpPr>
        <p:spPr>
          <a:xfrm>
            <a:off x="0" y="0"/>
            <a:ext cx="4479111" cy="523220"/>
          </a:xfrm>
          <a:prstGeom prst="rect">
            <a:avLst/>
          </a:prstGeom>
          <a:noFill/>
        </p:spPr>
        <p:txBody>
          <a:bodyPr wrap="none" rtlCol="0">
            <a:spAutoFit/>
          </a:bodyPr>
          <a:lstStyle/>
          <a:p>
            <a:pPr algn="r"/>
            <a:r>
              <a:rPr lang="en-GB" sz="2800" b="1" dirty="0" smtClean="0">
                <a:solidFill>
                  <a:schemeClr val="bg1"/>
                </a:solidFill>
                <a:latin typeface="Arial" pitchFamily="34" charset="0"/>
                <a:cs typeface="Arial" pitchFamily="34" charset="0"/>
              </a:rPr>
              <a:t>Issues for Nuclear Power</a:t>
            </a:r>
            <a:endParaRPr lang="en-US" sz="2800" b="1" dirty="0">
              <a:solidFill>
                <a:schemeClr val="bg1"/>
              </a:solidFill>
              <a:latin typeface="Arial" pitchFamily="34" charset="0"/>
              <a:cs typeface="Arial" pitchFamily="34" charset="0"/>
            </a:endParaRPr>
          </a:p>
        </p:txBody>
      </p:sp>
      <p:sp>
        <p:nvSpPr>
          <p:cNvPr id="12"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Tree>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3314700" y="692696"/>
            <a:ext cx="5829300" cy="820738"/>
          </a:xfrm>
          <a:prstGeom prst="rect">
            <a:avLst/>
          </a:prstGeom>
        </p:spPr>
        <p:txBody>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smtClean="0">
                <a:ln>
                  <a:noFill/>
                </a:ln>
                <a:solidFill>
                  <a:srgbClr val="0070C0"/>
                </a:solidFill>
                <a:effectLst/>
                <a:uLnTx/>
                <a:uFillTx/>
                <a:latin typeface="Arial" pitchFamily="34" charset="0"/>
                <a:ea typeface="+mj-ea"/>
                <a:cs typeface="Arial" pitchFamily="34" charset="0"/>
              </a:rPr>
              <a:t>Natural Gas Production/Consumption</a:t>
            </a:r>
          </a:p>
        </p:txBody>
      </p:sp>
      <p:sp>
        <p:nvSpPr>
          <p:cNvPr id="5" name="Title 1"/>
          <p:cNvSpPr txBox="1">
            <a:spLocks/>
          </p:cNvSpPr>
          <p:nvPr/>
        </p:nvSpPr>
        <p:spPr>
          <a:xfrm>
            <a:off x="0" y="0"/>
            <a:ext cx="6948264" cy="692696"/>
          </a:xfrm>
          <a:prstGeom prst="rect">
            <a:avLst/>
          </a:prstGeom>
        </p:spPr>
        <p:txBody>
          <a:bodyPr/>
          <a:lstStyle>
            <a:lvl1pPr algn="l" defTabSz="914400" rtl="0" eaLnBrk="1" fontAlgn="base" latinLnBrk="0" hangingPunct="1">
              <a:spcBef>
                <a:spcPct val="0"/>
              </a:spcBef>
              <a:spcAft>
                <a:spcPct val="0"/>
              </a:spcAft>
              <a:buNone/>
              <a:defRPr lang="en-GB" sz="3600" b="1" kern="1200" baseline="0" dirty="0" smtClean="0">
                <a:solidFill>
                  <a:srgbClr val="FFFFFF"/>
                </a:solidFill>
                <a:latin typeface="Arial" charset="0"/>
                <a:ea typeface="+mj-ea"/>
                <a:cs typeface="Arial" charset="0"/>
                <a:sym typeface="Arial" charset="0"/>
              </a:defRPr>
            </a:lvl1pPr>
          </a:lstStyle>
          <a:p>
            <a:r>
              <a:rPr lang="en-GB" dirty="0" smtClean="0"/>
              <a:t>Growth Trends (1985-2010):</a:t>
            </a:r>
            <a:endParaRPr lang="en-GB" dirty="0"/>
          </a:p>
        </p:txBody>
      </p:sp>
      <p:sp>
        <p:nvSpPr>
          <p:cNvPr id="6"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pic>
        <p:nvPicPr>
          <p:cNvPr id="7" name="Content Placeholder 6" descr="NGC.bmp"/>
          <p:cNvPicPr>
            <a:picLocks noChangeAspect="1"/>
          </p:cNvPicPr>
          <p:nvPr/>
        </p:nvPicPr>
        <p:blipFill>
          <a:blip r:embed="rId2" cstate="print"/>
          <a:stretch>
            <a:fillRect/>
          </a:stretch>
        </p:blipFill>
        <p:spPr>
          <a:xfrm>
            <a:off x="232066" y="1095845"/>
            <a:ext cx="8675759" cy="5213475"/>
          </a:xfrm>
          <a:prstGeom prst="rect">
            <a:avLst/>
          </a:prstGeom>
        </p:spPr>
      </p:pic>
      <p:sp>
        <p:nvSpPr>
          <p:cNvPr id="10" name="TextBox 9"/>
          <p:cNvSpPr txBox="1"/>
          <p:nvPr/>
        </p:nvSpPr>
        <p:spPr>
          <a:xfrm>
            <a:off x="5658458" y="6320353"/>
            <a:ext cx="3522054" cy="276999"/>
          </a:xfrm>
          <a:prstGeom prst="rect">
            <a:avLst/>
          </a:prstGeom>
          <a:noFill/>
        </p:spPr>
        <p:txBody>
          <a:bodyPr wrap="none" rtlCol="0">
            <a:spAutoFit/>
          </a:bodyPr>
          <a:lstStyle/>
          <a:p>
            <a:r>
              <a:rPr lang="en-GB" sz="1200" b="1" dirty="0" smtClean="0">
                <a:solidFill>
                  <a:srgbClr val="0070C0"/>
                </a:solidFill>
              </a:rPr>
              <a:t>Source: BP Statistical Review of World Energy (2012)</a:t>
            </a:r>
            <a:endParaRPr lang="en-GB" sz="1200" dirty="0"/>
          </a:p>
        </p:txBody>
      </p:sp>
    </p:spTree>
    <p:extLst>
      <p:ext uri="{BB962C8B-B14F-4D97-AF65-F5344CB8AC3E}">
        <p14:creationId xmlns:p14="http://schemas.microsoft.com/office/powerpoint/2010/main" xmlns="" val="3930826440"/>
      </p:ext>
    </p:extLst>
  </p:cSld>
  <p:clrMapOvr>
    <a:masterClrMapping/>
  </p:clrMapOvr>
  <p:transition spd="med">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692696"/>
            <a:ext cx="1072858" cy="400110"/>
          </a:xfrm>
          <a:prstGeom prst="rect">
            <a:avLst/>
          </a:prstGeom>
          <a:noFill/>
        </p:spPr>
        <p:txBody>
          <a:bodyPr wrap="none" rtlCol="0">
            <a:spAutoFit/>
          </a:bodyPr>
          <a:lstStyle/>
          <a:p>
            <a:r>
              <a:rPr lang="en-GB" sz="2000" b="1" dirty="0" smtClean="0">
                <a:solidFill>
                  <a:schemeClr val="accent1"/>
                </a:solidFill>
                <a:latin typeface="Arial" pitchFamily="34" charset="0"/>
                <a:cs typeface="Arial" pitchFamily="34" charset="0"/>
              </a:rPr>
              <a:t>Wastes</a:t>
            </a:r>
            <a:endParaRPr lang="en-US" sz="2000" b="1" dirty="0">
              <a:solidFill>
                <a:schemeClr val="accent1"/>
              </a:solidFill>
              <a:latin typeface="Arial" pitchFamily="34" charset="0"/>
              <a:cs typeface="Arial" pitchFamily="34" charset="0"/>
            </a:endParaRPr>
          </a:p>
        </p:txBody>
      </p:sp>
      <p:sp>
        <p:nvSpPr>
          <p:cNvPr id="12" name="TextBox 11"/>
          <p:cNvSpPr txBox="1"/>
          <p:nvPr/>
        </p:nvSpPr>
        <p:spPr>
          <a:xfrm>
            <a:off x="0" y="1556792"/>
            <a:ext cx="4427984" cy="646331"/>
          </a:xfrm>
          <a:prstGeom prst="rect">
            <a:avLst/>
          </a:prstGeom>
          <a:noFill/>
        </p:spPr>
        <p:txBody>
          <a:bodyPr wrap="square" rtlCol="0">
            <a:spAutoFit/>
          </a:bodyPr>
          <a:lstStyle/>
          <a:p>
            <a:pPr marL="268288" indent="-268288" algn="just">
              <a:buFont typeface="Wingdings" pitchFamily="2" charset="2"/>
              <a:buChar char="Ø"/>
            </a:pPr>
            <a:r>
              <a:rPr lang="en-GB" dirty="0" smtClean="0">
                <a:solidFill>
                  <a:srgbClr val="0070C0"/>
                </a:solidFill>
                <a:latin typeface="Arial" pitchFamily="34" charset="0"/>
                <a:cs typeface="Arial" pitchFamily="34" charset="0"/>
              </a:rPr>
              <a:t>Need to find long-term storage solution that satisfies concerns of public</a:t>
            </a:r>
            <a:endParaRPr lang="en-US" dirty="0">
              <a:solidFill>
                <a:srgbClr val="0070C0"/>
              </a:solidFill>
              <a:latin typeface="Arial" pitchFamily="34" charset="0"/>
              <a:cs typeface="Arial" pitchFamily="34" charset="0"/>
            </a:endParaRPr>
          </a:p>
        </p:txBody>
      </p:sp>
      <p:grpSp>
        <p:nvGrpSpPr>
          <p:cNvPr id="3" name="Group 12"/>
          <p:cNvGrpSpPr/>
          <p:nvPr/>
        </p:nvGrpSpPr>
        <p:grpSpPr>
          <a:xfrm>
            <a:off x="323528" y="2780928"/>
            <a:ext cx="4098879" cy="2889612"/>
            <a:chOff x="323528" y="2492896"/>
            <a:chExt cx="4098879" cy="2889612"/>
          </a:xfrm>
        </p:grpSpPr>
        <p:pic>
          <p:nvPicPr>
            <p:cNvPr id="16" name="Picture 2" descr="File:Loppusijoituskapseli.jpg">
              <a:hlinkClick r:id="rId2"/>
            </p:cNvPr>
            <p:cNvPicPr>
              <a:picLocks noChangeAspect="1" noChangeArrowheads="1"/>
            </p:cNvPicPr>
            <p:nvPr/>
          </p:nvPicPr>
          <p:blipFill>
            <a:blip r:embed="rId3" cstate="print"/>
            <a:srcRect/>
            <a:stretch>
              <a:fillRect/>
            </a:stretch>
          </p:blipFill>
          <p:spPr bwMode="auto">
            <a:xfrm>
              <a:off x="608771" y="2492896"/>
              <a:ext cx="3528392" cy="2439001"/>
            </a:xfrm>
            <a:prstGeom prst="rect">
              <a:avLst/>
            </a:prstGeom>
            <a:noFill/>
          </p:spPr>
        </p:pic>
        <p:sp>
          <p:nvSpPr>
            <p:cNvPr id="17" name="TextBox 16"/>
            <p:cNvSpPr txBox="1"/>
            <p:nvPr/>
          </p:nvSpPr>
          <p:spPr>
            <a:xfrm>
              <a:off x="323528" y="5013176"/>
              <a:ext cx="4098879" cy="369332"/>
            </a:xfrm>
            <a:prstGeom prst="rect">
              <a:avLst/>
            </a:prstGeom>
            <a:noFill/>
          </p:spPr>
          <p:txBody>
            <a:bodyPr wrap="none" rtlCol="0">
              <a:spAutoFit/>
            </a:bodyPr>
            <a:lstStyle/>
            <a:p>
              <a:r>
                <a:rPr lang="en-GB" dirty="0" smtClean="0">
                  <a:solidFill>
                    <a:srgbClr val="0070C0"/>
                  </a:solidFill>
                </a:rPr>
                <a:t>Swedish KBS-3 capsule for nuclear waste</a:t>
              </a:r>
              <a:endParaRPr lang="en-GB" dirty="0">
                <a:solidFill>
                  <a:srgbClr val="0070C0"/>
                </a:solidFill>
              </a:endParaRPr>
            </a:p>
          </p:txBody>
        </p:sp>
      </p:grpSp>
      <p:grpSp>
        <p:nvGrpSpPr>
          <p:cNvPr id="4" name="Group 13"/>
          <p:cNvGrpSpPr/>
          <p:nvPr/>
        </p:nvGrpSpPr>
        <p:grpSpPr>
          <a:xfrm>
            <a:off x="5220072" y="3573016"/>
            <a:ext cx="3600400" cy="3024336"/>
            <a:chOff x="4969605" y="2505945"/>
            <a:chExt cx="3741295" cy="3153562"/>
          </a:xfrm>
        </p:grpSpPr>
        <p:pic>
          <p:nvPicPr>
            <p:cNvPr id="18" name="Picture 4" descr="File:Onkalo-kaaviokuva.png">
              <a:hlinkClick r:id="rId4"/>
            </p:cNvPr>
            <p:cNvPicPr>
              <a:picLocks noChangeAspect="1" noChangeArrowheads="1"/>
            </p:cNvPicPr>
            <p:nvPr/>
          </p:nvPicPr>
          <p:blipFill>
            <a:blip r:embed="rId5" cstate="print"/>
            <a:srcRect/>
            <a:stretch>
              <a:fillRect/>
            </a:stretch>
          </p:blipFill>
          <p:spPr bwMode="auto">
            <a:xfrm>
              <a:off x="4969605" y="2505945"/>
              <a:ext cx="3741295" cy="2412902"/>
            </a:xfrm>
            <a:prstGeom prst="rect">
              <a:avLst/>
            </a:prstGeom>
            <a:noFill/>
          </p:spPr>
        </p:pic>
        <p:sp>
          <p:nvSpPr>
            <p:cNvPr id="19" name="TextBox 18"/>
            <p:cNvSpPr txBox="1"/>
            <p:nvPr/>
          </p:nvSpPr>
          <p:spPr>
            <a:xfrm>
              <a:off x="5076056" y="5013176"/>
              <a:ext cx="3528392" cy="646331"/>
            </a:xfrm>
            <a:prstGeom prst="rect">
              <a:avLst/>
            </a:prstGeom>
            <a:noFill/>
          </p:spPr>
          <p:txBody>
            <a:bodyPr wrap="square" rtlCol="0">
              <a:spAutoFit/>
            </a:bodyPr>
            <a:lstStyle/>
            <a:p>
              <a:r>
                <a:rPr lang="en-GB" dirty="0" smtClean="0">
                  <a:solidFill>
                    <a:srgbClr val="0070C0"/>
                  </a:solidFill>
                </a:rPr>
                <a:t>Geologic Depository at </a:t>
              </a:r>
              <a:r>
                <a:rPr lang="en-GB" dirty="0" err="1" smtClean="0">
                  <a:solidFill>
                    <a:srgbClr val="0070C0"/>
                  </a:solidFill>
                </a:rPr>
                <a:t>Olkiluoto</a:t>
              </a:r>
              <a:r>
                <a:rPr lang="en-GB" dirty="0" smtClean="0">
                  <a:solidFill>
                    <a:srgbClr val="0070C0"/>
                  </a:solidFill>
                </a:rPr>
                <a:t> Nuclear Power Plant in Finland</a:t>
              </a:r>
              <a:endParaRPr lang="en-GB" dirty="0">
                <a:solidFill>
                  <a:srgbClr val="0070C0"/>
                </a:solidFill>
              </a:endParaRPr>
            </a:p>
          </p:txBody>
        </p:sp>
      </p:grpSp>
      <p:sp>
        <p:nvSpPr>
          <p:cNvPr id="13" name="TextBox 12"/>
          <p:cNvSpPr txBox="1"/>
          <p:nvPr/>
        </p:nvSpPr>
        <p:spPr>
          <a:xfrm>
            <a:off x="0" y="0"/>
            <a:ext cx="4479111" cy="523220"/>
          </a:xfrm>
          <a:prstGeom prst="rect">
            <a:avLst/>
          </a:prstGeom>
          <a:noFill/>
        </p:spPr>
        <p:txBody>
          <a:bodyPr wrap="none" rtlCol="0">
            <a:spAutoFit/>
          </a:bodyPr>
          <a:lstStyle/>
          <a:p>
            <a:pPr algn="r"/>
            <a:r>
              <a:rPr lang="en-GB" sz="2800" b="1" dirty="0" smtClean="0">
                <a:solidFill>
                  <a:schemeClr val="bg1"/>
                </a:solidFill>
                <a:latin typeface="Arial" pitchFamily="34" charset="0"/>
                <a:cs typeface="Arial" pitchFamily="34" charset="0"/>
              </a:rPr>
              <a:t>Issues for Nuclear Power</a:t>
            </a:r>
            <a:endParaRPr lang="en-US" sz="2800" b="1" dirty="0">
              <a:solidFill>
                <a:schemeClr val="bg1"/>
              </a:solidFill>
              <a:latin typeface="Arial" pitchFamily="34" charset="0"/>
              <a:cs typeface="Arial" pitchFamily="34" charset="0"/>
            </a:endParaRPr>
          </a:p>
        </p:txBody>
      </p:sp>
      <p:pic>
        <p:nvPicPr>
          <p:cNvPr id="103426" name="Picture 2" descr="http://spectrum.ieee.org/image/1454121"/>
          <p:cNvPicPr>
            <a:picLocks noChangeAspect="1" noChangeArrowheads="1"/>
          </p:cNvPicPr>
          <p:nvPr/>
        </p:nvPicPr>
        <p:blipFill>
          <a:blip r:embed="rId6" cstate="print"/>
          <a:srcRect/>
          <a:stretch>
            <a:fillRect/>
          </a:stretch>
        </p:blipFill>
        <p:spPr bwMode="auto">
          <a:xfrm>
            <a:off x="4724400" y="908720"/>
            <a:ext cx="4419600" cy="2543175"/>
          </a:xfrm>
          <a:prstGeom prst="rect">
            <a:avLst/>
          </a:prstGeom>
          <a:noFill/>
        </p:spPr>
      </p:pic>
      <p:sp>
        <p:nvSpPr>
          <p:cNvPr id="14"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Tree>
  </p:cSld>
  <p:clrMapOvr>
    <a:masterClrMapping/>
  </p:clrMapOvr>
  <p:transition spd="med">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11" name="Picture 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24946" y="621010"/>
            <a:ext cx="7779502" cy="597634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3" name="AutoShape 2" descr="http://www.chtnuclear.com/files/fuelcycle_phases.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descr="http://www.chtnuclear.com/files/fuelcycle_phases.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6" descr="http://www.chtnuclear.com/files/fuelcycle_phases.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TextBox 7"/>
          <p:cNvSpPr txBox="1"/>
          <p:nvPr/>
        </p:nvSpPr>
        <p:spPr>
          <a:xfrm>
            <a:off x="6372200" y="620688"/>
            <a:ext cx="2771800" cy="1077218"/>
          </a:xfrm>
          <a:prstGeom prst="rect">
            <a:avLst/>
          </a:prstGeom>
          <a:noFill/>
        </p:spPr>
        <p:txBody>
          <a:bodyPr wrap="square" rtlCol="0">
            <a:spAutoFit/>
          </a:bodyPr>
          <a:lstStyle/>
          <a:p>
            <a:pPr algn="ctr"/>
            <a:r>
              <a:rPr lang="en-US" altLang="en-US" sz="3200" b="1" dirty="0" smtClean="0">
                <a:solidFill>
                  <a:schemeClr val="accent1"/>
                </a:solidFill>
              </a:rPr>
              <a:t>Nuclear Fuel Cycle</a:t>
            </a:r>
            <a:endParaRPr lang="en-GB" sz="3200" b="1" dirty="0">
              <a:solidFill>
                <a:schemeClr val="accent1"/>
              </a:solidFill>
            </a:endParaRPr>
          </a:p>
        </p:txBody>
      </p:sp>
      <p:sp>
        <p:nvSpPr>
          <p:cNvPr id="9" name="TextBox 8"/>
          <p:cNvSpPr txBox="1"/>
          <p:nvPr/>
        </p:nvSpPr>
        <p:spPr>
          <a:xfrm>
            <a:off x="0" y="15007"/>
            <a:ext cx="7812360" cy="461665"/>
          </a:xfrm>
          <a:prstGeom prst="rect">
            <a:avLst/>
          </a:prstGeom>
          <a:noFill/>
        </p:spPr>
        <p:txBody>
          <a:bodyPr wrap="square" rtlCol="0">
            <a:spAutoFit/>
          </a:bodyPr>
          <a:lstStyle/>
          <a:p>
            <a:pPr algn="ctr"/>
            <a:r>
              <a:rPr lang="en-GB" sz="2400" b="1" dirty="0" smtClean="0">
                <a:solidFill>
                  <a:schemeClr val="bg1"/>
                </a:solidFill>
                <a:latin typeface="Arial" pitchFamily="34" charset="0"/>
                <a:cs typeface="Arial" pitchFamily="34" charset="0"/>
              </a:rPr>
              <a:t>Issues for Nuclear </a:t>
            </a:r>
            <a:r>
              <a:rPr lang="en-GB" sz="2400" b="1" dirty="0" smtClean="0">
                <a:solidFill>
                  <a:schemeClr val="bg1"/>
                </a:solidFill>
                <a:latin typeface="Arial" pitchFamily="34" charset="0"/>
                <a:cs typeface="Arial" pitchFamily="34" charset="0"/>
              </a:rPr>
              <a:t>Power: Uranium Availability</a:t>
            </a:r>
            <a:endParaRPr lang="en-US" sz="2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32925953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TextBox 7"/>
          <p:cNvSpPr txBox="1"/>
          <p:nvPr/>
        </p:nvSpPr>
        <p:spPr>
          <a:xfrm>
            <a:off x="0" y="692696"/>
            <a:ext cx="9144000" cy="830997"/>
          </a:xfrm>
          <a:prstGeom prst="rect">
            <a:avLst/>
          </a:prstGeom>
          <a:noFill/>
        </p:spPr>
        <p:txBody>
          <a:bodyPr wrap="square" rtlCol="0">
            <a:spAutoFit/>
          </a:bodyPr>
          <a:lstStyle/>
          <a:p>
            <a:pPr algn="ctr"/>
            <a:r>
              <a:rPr lang="en-GB" sz="2400" b="1" dirty="0" smtClean="0">
                <a:solidFill>
                  <a:srgbClr val="0070C0"/>
                </a:solidFill>
                <a:latin typeface="Cambria" pitchFamily="18" charset="0"/>
              </a:rPr>
              <a:t>MATERIAL BALANCE IN THE NUCLEAR FUEL CYCLE</a:t>
            </a:r>
          </a:p>
          <a:p>
            <a:pPr algn="ctr"/>
            <a:r>
              <a:rPr lang="en-GB" sz="2400" b="1" dirty="0" smtClean="0">
                <a:solidFill>
                  <a:srgbClr val="0070C0"/>
                </a:solidFill>
                <a:latin typeface="Cambria" pitchFamily="18" charset="0"/>
              </a:rPr>
              <a:t>(based on annual operation of a 1000 </a:t>
            </a:r>
            <a:r>
              <a:rPr lang="en-GB" sz="2400" b="1" dirty="0" err="1" smtClean="0">
                <a:solidFill>
                  <a:srgbClr val="0070C0"/>
                </a:solidFill>
                <a:latin typeface="Cambria" pitchFamily="18" charset="0"/>
              </a:rPr>
              <a:t>MWe</a:t>
            </a:r>
            <a:r>
              <a:rPr lang="en-GB" sz="2400" b="1" dirty="0" smtClean="0">
                <a:solidFill>
                  <a:srgbClr val="0070C0"/>
                </a:solidFill>
                <a:latin typeface="Cambria" pitchFamily="18" charset="0"/>
              </a:rPr>
              <a:t> reactor)</a:t>
            </a:r>
            <a:endParaRPr lang="en-GB" sz="2400" b="1" dirty="0">
              <a:solidFill>
                <a:srgbClr val="0070C0"/>
              </a:solidFill>
              <a:latin typeface="Cambria"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xmlns="" val="4147032728"/>
              </p:ext>
            </p:extLst>
          </p:nvPr>
        </p:nvGraphicFramePr>
        <p:xfrm>
          <a:off x="144016" y="1667712"/>
          <a:ext cx="8820472" cy="4785624"/>
        </p:xfrm>
        <a:graphic>
          <a:graphicData uri="http://schemas.openxmlformats.org/drawingml/2006/table">
            <a:tbl>
              <a:tblPr firstCol="1">
                <a:tableStyleId>{5C22544A-7EE6-4342-B048-85BDC9FD1C3A}</a:tableStyleId>
              </a:tblPr>
              <a:tblGrid>
                <a:gridCol w="2866653"/>
                <a:gridCol w="5953819"/>
              </a:tblGrid>
              <a:tr h="482529">
                <a:tc>
                  <a:txBody>
                    <a:bodyPr/>
                    <a:lstStyle/>
                    <a:p>
                      <a:pPr algn="ctr"/>
                      <a:r>
                        <a:rPr lang="en-GB" baseline="0" dirty="0" smtClean="0">
                          <a:solidFill>
                            <a:srgbClr val="0070C0"/>
                          </a:solidFill>
                          <a:latin typeface="Arial" pitchFamily="34" charset="0"/>
                        </a:rPr>
                        <a:t>Mining</a:t>
                      </a:r>
                      <a:endParaRPr lang="en-GB" baseline="0" dirty="0">
                        <a:solidFill>
                          <a:srgbClr val="0070C0"/>
                        </a:solidFill>
                        <a:latin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b="1" baseline="0" dirty="0" smtClean="0">
                          <a:solidFill>
                            <a:schemeClr val="accent1"/>
                          </a:solidFill>
                          <a:latin typeface="Arial" pitchFamily="34" charset="0"/>
                        </a:rPr>
                        <a:t>20000</a:t>
                      </a:r>
                      <a:r>
                        <a:rPr lang="en-GB" baseline="0" dirty="0" smtClean="0">
                          <a:solidFill>
                            <a:srgbClr val="0070C0"/>
                          </a:solidFill>
                          <a:latin typeface="Arial" pitchFamily="34" charset="0"/>
                        </a:rPr>
                        <a:t> tonnes of 1% uranium core</a:t>
                      </a:r>
                      <a:endParaRPr lang="en-GB" baseline="0" dirty="0">
                        <a:solidFill>
                          <a:srgbClr val="0070C0"/>
                        </a:solidFill>
                        <a:latin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32856">
                <a:tc>
                  <a:txBody>
                    <a:bodyPr/>
                    <a:lstStyle/>
                    <a:p>
                      <a:pPr algn="ctr"/>
                      <a:r>
                        <a:rPr lang="en-GB" baseline="0" dirty="0" smtClean="0">
                          <a:solidFill>
                            <a:srgbClr val="0070C0"/>
                          </a:solidFill>
                          <a:latin typeface="Arial" pitchFamily="34" charset="0"/>
                        </a:rPr>
                        <a:t>Milling</a:t>
                      </a:r>
                      <a:endParaRPr lang="en-GB" baseline="0" dirty="0">
                        <a:solidFill>
                          <a:srgbClr val="0070C0"/>
                        </a:solidFill>
                        <a:latin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baseline="0" dirty="0" smtClean="0">
                          <a:solidFill>
                            <a:srgbClr val="0070C0"/>
                          </a:solidFill>
                          <a:latin typeface="Arial" pitchFamily="34" charset="0"/>
                        </a:rPr>
                        <a:t>230 tonnes of uranium oxide concentrate (~ 195 </a:t>
                      </a:r>
                      <a:r>
                        <a:rPr lang="en-GB" baseline="0" dirty="0" err="1" smtClean="0">
                          <a:solidFill>
                            <a:srgbClr val="0070C0"/>
                          </a:solidFill>
                          <a:latin typeface="Arial" pitchFamily="34" charset="0"/>
                        </a:rPr>
                        <a:t>tU</a:t>
                      </a:r>
                      <a:r>
                        <a:rPr lang="en-GB" baseline="0" dirty="0" smtClean="0">
                          <a:solidFill>
                            <a:srgbClr val="0070C0"/>
                          </a:solidFill>
                          <a:latin typeface="Arial" pitchFamily="34" charset="0"/>
                        </a:rPr>
                        <a:t>)</a:t>
                      </a:r>
                      <a:endParaRPr lang="en-GB" baseline="0" dirty="0">
                        <a:solidFill>
                          <a:srgbClr val="0070C0"/>
                        </a:solidFill>
                        <a:latin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82529">
                <a:tc>
                  <a:txBody>
                    <a:bodyPr/>
                    <a:lstStyle/>
                    <a:p>
                      <a:pPr algn="ctr"/>
                      <a:r>
                        <a:rPr lang="en-GB" baseline="0" dirty="0" smtClean="0">
                          <a:solidFill>
                            <a:srgbClr val="0070C0"/>
                          </a:solidFill>
                          <a:latin typeface="Arial" pitchFamily="34" charset="0"/>
                        </a:rPr>
                        <a:t>Conversion</a:t>
                      </a:r>
                      <a:endParaRPr lang="en-GB" baseline="0" dirty="0">
                        <a:solidFill>
                          <a:srgbClr val="0070C0"/>
                        </a:solidFill>
                        <a:latin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baseline="0" dirty="0" smtClean="0">
                          <a:solidFill>
                            <a:srgbClr val="0070C0"/>
                          </a:solidFill>
                          <a:latin typeface="Arial" pitchFamily="34" charset="0"/>
                        </a:rPr>
                        <a:t>288 tonnes UF</a:t>
                      </a:r>
                      <a:r>
                        <a:rPr lang="en-GB" baseline="-25000" dirty="0" smtClean="0">
                          <a:solidFill>
                            <a:srgbClr val="0070C0"/>
                          </a:solidFill>
                          <a:latin typeface="Arial" pitchFamily="34" charset="0"/>
                        </a:rPr>
                        <a:t>6</a:t>
                      </a:r>
                      <a:r>
                        <a:rPr lang="en-GB" baseline="0" dirty="0" smtClean="0">
                          <a:solidFill>
                            <a:srgbClr val="0070C0"/>
                          </a:solidFill>
                          <a:latin typeface="Arial" pitchFamily="34" charset="0"/>
                        </a:rPr>
                        <a:t> (~ 195 </a:t>
                      </a:r>
                      <a:r>
                        <a:rPr lang="en-GB" baseline="0" dirty="0" err="1" smtClean="0">
                          <a:solidFill>
                            <a:srgbClr val="0070C0"/>
                          </a:solidFill>
                          <a:latin typeface="Arial" pitchFamily="34" charset="0"/>
                        </a:rPr>
                        <a:t>tU</a:t>
                      </a:r>
                      <a:r>
                        <a:rPr lang="en-GB" baseline="0" dirty="0" smtClean="0">
                          <a:solidFill>
                            <a:srgbClr val="0070C0"/>
                          </a:solidFill>
                          <a:latin typeface="Arial" pitchFamily="34" charset="0"/>
                        </a:rPr>
                        <a:t>)</a:t>
                      </a:r>
                      <a:endParaRPr lang="en-GB" baseline="0" dirty="0">
                        <a:solidFill>
                          <a:srgbClr val="0070C0"/>
                        </a:solidFill>
                        <a:latin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82529">
                <a:tc>
                  <a:txBody>
                    <a:bodyPr/>
                    <a:lstStyle/>
                    <a:p>
                      <a:pPr algn="ctr"/>
                      <a:r>
                        <a:rPr lang="en-GB" baseline="0" dirty="0" smtClean="0">
                          <a:solidFill>
                            <a:srgbClr val="0070C0"/>
                          </a:solidFill>
                          <a:latin typeface="Arial" pitchFamily="34" charset="0"/>
                        </a:rPr>
                        <a:t>Enrichment</a:t>
                      </a:r>
                      <a:endParaRPr lang="en-GB" baseline="0" dirty="0">
                        <a:solidFill>
                          <a:srgbClr val="0070C0"/>
                        </a:solidFill>
                        <a:latin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rgbClr val="0070C0"/>
                          </a:solidFill>
                          <a:latin typeface="Arial" pitchFamily="34" charset="0"/>
                        </a:rPr>
                        <a:t>35 tonnes enriched UF</a:t>
                      </a:r>
                      <a:r>
                        <a:rPr lang="en-GB" baseline="-25000" dirty="0" smtClean="0">
                          <a:solidFill>
                            <a:srgbClr val="0070C0"/>
                          </a:solidFill>
                          <a:latin typeface="Arial" pitchFamily="34" charset="0"/>
                        </a:rPr>
                        <a:t>6</a:t>
                      </a:r>
                      <a:r>
                        <a:rPr lang="en-GB" baseline="0" dirty="0" smtClean="0">
                          <a:solidFill>
                            <a:srgbClr val="0070C0"/>
                          </a:solidFill>
                          <a:latin typeface="Arial" pitchFamily="34" charset="0"/>
                        </a:rPr>
                        <a:t> (~ 24 </a:t>
                      </a:r>
                      <a:r>
                        <a:rPr lang="en-GB" baseline="0" dirty="0" err="1" smtClean="0">
                          <a:solidFill>
                            <a:srgbClr val="0070C0"/>
                          </a:solidFill>
                          <a:latin typeface="Arial" pitchFamily="34" charset="0"/>
                        </a:rPr>
                        <a:t>tU</a:t>
                      </a:r>
                      <a:r>
                        <a:rPr lang="en-GB" baseline="0" dirty="0" smtClean="0">
                          <a:solidFill>
                            <a:srgbClr val="0070C0"/>
                          </a:solidFill>
                          <a:latin typeface="Arial"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82529">
                <a:tc>
                  <a:txBody>
                    <a:bodyPr/>
                    <a:lstStyle/>
                    <a:p>
                      <a:pPr algn="ctr"/>
                      <a:r>
                        <a:rPr lang="en-GB" baseline="0" dirty="0" smtClean="0">
                          <a:solidFill>
                            <a:srgbClr val="0070C0"/>
                          </a:solidFill>
                          <a:latin typeface="Arial" pitchFamily="34" charset="0"/>
                        </a:rPr>
                        <a:t>Fuel fabrication</a:t>
                      </a:r>
                      <a:endParaRPr lang="en-GB" baseline="0" dirty="0">
                        <a:solidFill>
                          <a:srgbClr val="0070C0"/>
                        </a:solidFill>
                        <a:latin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b="1" baseline="0" dirty="0" smtClean="0">
                          <a:solidFill>
                            <a:srgbClr val="0070C0"/>
                          </a:solidFill>
                          <a:latin typeface="Arial" pitchFamily="34" charset="0"/>
                        </a:rPr>
                        <a:t>27</a:t>
                      </a:r>
                      <a:r>
                        <a:rPr lang="en-GB" baseline="0" dirty="0" smtClean="0">
                          <a:solidFill>
                            <a:srgbClr val="0070C0"/>
                          </a:solidFill>
                          <a:latin typeface="Arial" pitchFamily="34" charset="0"/>
                        </a:rPr>
                        <a:t> tonnes UO</a:t>
                      </a:r>
                      <a:r>
                        <a:rPr lang="en-GB" baseline="-25000" dirty="0" smtClean="0">
                          <a:solidFill>
                            <a:srgbClr val="0070C0"/>
                          </a:solidFill>
                          <a:latin typeface="Arial" pitchFamily="34" charset="0"/>
                        </a:rPr>
                        <a:t>2</a:t>
                      </a:r>
                      <a:r>
                        <a:rPr lang="en-GB" baseline="0" dirty="0" smtClean="0">
                          <a:solidFill>
                            <a:srgbClr val="0070C0"/>
                          </a:solidFill>
                          <a:latin typeface="Arial" pitchFamily="34" charset="0"/>
                        </a:rPr>
                        <a:t> (~24 </a:t>
                      </a:r>
                      <a:r>
                        <a:rPr lang="en-GB" baseline="0" dirty="0" err="1" smtClean="0">
                          <a:solidFill>
                            <a:srgbClr val="0070C0"/>
                          </a:solidFill>
                          <a:latin typeface="Arial" pitchFamily="34" charset="0"/>
                        </a:rPr>
                        <a:t>tU</a:t>
                      </a:r>
                      <a:r>
                        <a:rPr lang="en-GB" baseline="0" dirty="0" smtClean="0">
                          <a:solidFill>
                            <a:srgbClr val="0070C0"/>
                          </a:solidFill>
                          <a:latin typeface="Arial" pitchFamily="34" charset="0"/>
                        </a:rPr>
                        <a:t> enriched)</a:t>
                      </a:r>
                      <a:endParaRPr lang="en-GB" baseline="0" dirty="0">
                        <a:solidFill>
                          <a:srgbClr val="0070C0"/>
                        </a:solidFill>
                        <a:latin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32856">
                <a:tc>
                  <a:txBody>
                    <a:bodyPr/>
                    <a:lstStyle/>
                    <a:p>
                      <a:pPr algn="ctr"/>
                      <a:r>
                        <a:rPr lang="en-GB" baseline="0" dirty="0" smtClean="0">
                          <a:solidFill>
                            <a:srgbClr val="0070C0"/>
                          </a:solidFill>
                          <a:latin typeface="Arial" pitchFamily="34" charset="0"/>
                        </a:rPr>
                        <a:t>Reactor operation</a:t>
                      </a:r>
                      <a:endParaRPr lang="en-GB" baseline="0" dirty="0">
                        <a:solidFill>
                          <a:srgbClr val="0070C0"/>
                        </a:solidFill>
                        <a:latin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baseline="0" dirty="0" smtClean="0">
                          <a:solidFill>
                            <a:srgbClr val="0070C0"/>
                          </a:solidFill>
                          <a:latin typeface="Arial" pitchFamily="34" charset="0"/>
                        </a:rPr>
                        <a:t>8.76 </a:t>
                      </a:r>
                      <a:r>
                        <a:rPr lang="en-GB" baseline="0" dirty="0" err="1" smtClean="0">
                          <a:solidFill>
                            <a:srgbClr val="0070C0"/>
                          </a:solidFill>
                          <a:latin typeface="Arial" pitchFamily="34" charset="0"/>
                        </a:rPr>
                        <a:t>TWh</a:t>
                      </a:r>
                      <a:r>
                        <a:rPr lang="en-GB" baseline="0" dirty="0" smtClean="0">
                          <a:solidFill>
                            <a:srgbClr val="0070C0"/>
                          </a:solidFill>
                          <a:latin typeface="Arial" pitchFamily="34" charset="0"/>
                        </a:rPr>
                        <a:t> of electricity at full output</a:t>
                      </a:r>
                      <a:r>
                        <a:rPr lang="en-GB" baseline="0" dirty="0" smtClean="0">
                          <a:solidFill>
                            <a:schemeClr val="accent1"/>
                          </a:solidFill>
                          <a:latin typeface="Arial" pitchFamily="34" charset="0"/>
                        </a:rPr>
                        <a:t> (</a:t>
                      </a:r>
                      <a:r>
                        <a:rPr lang="en-GB" b="1" baseline="0" dirty="0" smtClean="0">
                          <a:solidFill>
                            <a:schemeClr val="accent1"/>
                          </a:solidFill>
                          <a:latin typeface="Arial" pitchFamily="34" charset="0"/>
                        </a:rPr>
                        <a:t>22.3 tonnes of natural U per </a:t>
                      </a:r>
                      <a:r>
                        <a:rPr lang="en-GB" b="1" baseline="0" dirty="0" err="1" smtClean="0">
                          <a:solidFill>
                            <a:schemeClr val="accent1"/>
                          </a:solidFill>
                          <a:latin typeface="Arial" pitchFamily="34" charset="0"/>
                        </a:rPr>
                        <a:t>TWh</a:t>
                      </a:r>
                      <a:r>
                        <a:rPr lang="en-GB" baseline="0" dirty="0" smtClean="0">
                          <a:solidFill>
                            <a:schemeClr val="accent1"/>
                          </a:solidFill>
                          <a:latin typeface="Arial" pitchFamily="34" charset="0"/>
                        </a:rPr>
                        <a:t>)</a:t>
                      </a:r>
                      <a:endParaRPr lang="en-GB" baseline="0" dirty="0">
                        <a:solidFill>
                          <a:schemeClr val="accent1"/>
                        </a:solidFill>
                        <a:latin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189796">
                <a:tc>
                  <a:txBody>
                    <a:bodyPr/>
                    <a:lstStyle/>
                    <a:p>
                      <a:pPr algn="ctr"/>
                      <a:r>
                        <a:rPr lang="en-GB" baseline="0" dirty="0" smtClean="0">
                          <a:solidFill>
                            <a:srgbClr val="0070C0"/>
                          </a:solidFill>
                          <a:latin typeface="Arial" pitchFamily="34" charset="0"/>
                        </a:rPr>
                        <a:t>Used fuel</a:t>
                      </a:r>
                      <a:endParaRPr lang="en-GB" baseline="0" dirty="0">
                        <a:solidFill>
                          <a:srgbClr val="0070C0"/>
                        </a:solidFill>
                        <a:latin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baseline="0" dirty="0" smtClean="0">
                          <a:solidFill>
                            <a:srgbClr val="0070C0"/>
                          </a:solidFill>
                          <a:latin typeface="Arial" pitchFamily="34" charset="0"/>
                        </a:rPr>
                        <a:t>27 tonnes: 240 kg </a:t>
                      </a:r>
                      <a:r>
                        <a:rPr lang="en-GB" baseline="0" dirty="0" err="1" smtClean="0">
                          <a:solidFill>
                            <a:srgbClr val="0070C0"/>
                          </a:solidFill>
                          <a:latin typeface="Arial" pitchFamily="34" charset="0"/>
                        </a:rPr>
                        <a:t>transuranics</a:t>
                      </a:r>
                      <a:r>
                        <a:rPr lang="en-GB" baseline="0" dirty="0" smtClean="0">
                          <a:solidFill>
                            <a:srgbClr val="0070C0"/>
                          </a:solidFill>
                          <a:latin typeface="Arial" pitchFamily="34" charset="0"/>
                        </a:rPr>
                        <a:t> (e.g., </a:t>
                      </a:r>
                      <a:r>
                        <a:rPr lang="en-GB" baseline="0" dirty="0" err="1" smtClean="0">
                          <a:solidFill>
                            <a:srgbClr val="0070C0"/>
                          </a:solidFill>
                          <a:latin typeface="Arial" pitchFamily="34" charset="0"/>
                        </a:rPr>
                        <a:t>Pu</a:t>
                      </a:r>
                      <a:r>
                        <a:rPr lang="en-GB" baseline="0" dirty="0" smtClean="0">
                          <a:solidFill>
                            <a:srgbClr val="0070C0"/>
                          </a:solidFill>
                          <a:latin typeface="Arial" pitchFamily="34" charset="0"/>
                        </a:rPr>
                        <a:t>), 23 </a:t>
                      </a:r>
                      <a:r>
                        <a:rPr lang="en-GB" baseline="0" dirty="0" err="1" smtClean="0">
                          <a:solidFill>
                            <a:srgbClr val="0070C0"/>
                          </a:solidFill>
                          <a:latin typeface="Arial" pitchFamily="34" charset="0"/>
                        </a:rPr>
                        <a:t>tU</a:t>
                      </a:r>
                      <a:r>
                        <a:rPr lang="en-GB" baseline="0" dirty="0" smtClean="0">
                          <a:solidFill>
                            <a:srgbClr val="0070C0"/>
                          </a:solidFill>
                          <a:latin typeface="Arial" pitchFamily="34" charset="0"/>
                        </a:rPr>
                        <a:t> (0.8% U</a:t>
                      </a:r>
                      <a:r>
                        <a:rPr lang="en-GB" baseline="30000" dirty="0" smtClean="0">
                          <a:solidFill>
                            <a:srgbClr val="0070C0"/>
                          </a:solidFill>
                          <a:latin typeface="Arial" pitchFamily="34" charset="0"/>
                        </a:rPr>
                        <a:t>235</a:t>
                      </a:r>
                      <a:r>
                        <a:rPr lang="en-GB" baseline="0" dirty="0" smtClean="0">
                          <a:solidFill>
                            <a:srgbClr val="0070C0"/>
                          </a:solidFill>
                          <a:latin typeface="Arial" pitchFamily="34" charset="0"/>
                        </a:rPr>
                        <a:t>), 1.1 tonnes of fission products</a:t>
                      </a:r>
                      <a:endParaRPr lang="en-GB" baseline="0" dirty="0">
                        <a:solidFill>
                          <a:srgbClr val="0070C0"/>
                        </a:solidFill>
                        <a:latin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5" name="Rectangle 15"/>
          <p:cNvSpPr txBox="1">
            <a:spLocks noChangeArrowheads="1"/>
          </p:cNvSpPr>
          <p:nvPr/>
        </p:nvSpPr>
        <p:spPr>
          <a:xfrm>
            <a:off x="0" y="6552728"/>
            <a:ext cx="4464496" cy="260648"/>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cs typeface="+mn-cs"/>
            </a:endParaRPr>
          </a:p>
        </p:txBody>
      </p:sp>
      <p:sp>
        <p:nvSpPr>
          <p:cNvPr id="7" name="TextBox 6"/>
          <p:cNvSpPr txBox="1"/>
          <p:nvPr/>
        </p:nvSpPr>
        <p:spPr>
          <a:xfrm>
            <a:off x="0" y="15007"/>
            <a:ext cx="7812360" cy="461665"/>
          </a:xfrm>
          <a:prstGeom prst="rect">
            <a:avLst/>
          </a:prstGeom>
          <a:noFill/>
        </p:spPr>
        <p:txBody>
          <a:bodyPr wrap="square" rtlCol="0">
            <a:spAutoFit/>
          </a:bodyPr>
          <a:lstStyle/>
          <a:p>
            <a:pPr algn="ctr"/>
            <a:r>
              <a:rPr lang="en-GB" sz="2400" b="1" dirty="0" smtClean="0">
                <a:solidFill>
                  <a:schemeClr val="bg1"/>
                </a:solidFill>
                <a:latin typeface="Arial" pitchFamily="34" charset="0"/>
                <a:cs typeface="Arial" pitchFamily="34" charset="0"/>
              </a:rPr>
              <a:t>Issues for Nuclear </a:t>
            </a:r>
            <a:r>
              <a:rPr lang="en-GB" sz="2400" b="1" dirty="0" smtClean="0">
                <a:solidFill>
                  <a:schemeClr val="bg1"/>
                </a:solidFill>
                <a:latin typeface="Arial" pitchFamily="34" charset="0"/>
                <a:cs typeface="Arial" pitchFamily="34" charset="0"/>
              </a:rPr>
              <a:t>Power: Uranium Availability</a:t>
            </a:r>
            <a:endParaRPr lang="en-US" sz="2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319318562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a:blip r:embed="rId2" cstate="print"/>
          <a:srcRect/>
          <a:stretch>
            <a:fillRect/>
          </a:stretch>
        </p:blipFill>
        <p:spPr bwMode="auto">
          <a:xfrm>
            <a:off x="1475656" y="692696"/>
            <a:ext cx="3711674" cy="5869866"/>
          </a:xfrm>
          <a:prstGeom prst="rect">
            <a:avLst/>
          </a:prstGeom>
          <a:noFill/>
          <a:ln w="9525">
            <a:noFill/>
            <a:miter lim="800000"/>
            <a:headEnd/>
            <a:tailEnd/>
          </a:ln>
        </p:spPr>
      </p:pic>
      <p:pic>
        <p:nvPicPr>
          <p:cNvPr id="126979" name="Picture 3"/>
          <p:cNvPicPr>
            <a:picLocks noChangeAspect="1" noChangeArrowheads="1"/>
          </p:cNvPicPr>
          <p:nvPr/>
        </p:nvPicPr>
        <p:blipFill>
          <a:blip r:embed="rId3" cstate="print"/>
          <a:srcRect/>
          <a:stretch>
            <a:fillRect/>
          </a:stretch>
        </p:blipFill>
        <p:spPr bwMode="auto">
          <a:xfrm>
            <a:off x="5200650" y="6021288"/>
            <a:ext cx="3943350" cy="514350"/>
          </a:xfrm>
          <a:prstGeom prst="rect">
            <a:avLst/>
          </a:prstGeom>
          <a:noFill/>
          <a:ln w="9525">
            <a:noFill/>
            <a:miter lim="800000"/>
            <a:headEnd/>
            <a:tailEnd/>
          </a:ln>
        </p:spPr>
      </p:pic>
      <p:sp>
        <p:nvSpPr>
          <p:cNvPr id="7" name="TextBox 6"/>
          <p:cNvSpPr txBox="1"/>
          <p:nvPr/>
        </p:nvSpPr>
        <p:spPr>
          <a:xfrm>
            <a:off x="0" y="87015"/>
            <a:ext cx="7812360" cy="461665"/>
          </a:xfrm>
          <a:prstGeom prst="rect">
            <a:avLst/>
          </a:prstGeom>
          <a:noFill/>
        </p:spPr>
        <p:txBody>
          <a:bodyPr wrap="square" rtlCol="0">
            <a:spAutoFit/>
          </a:bodyPr>
          <a:lstStyle/>
          <a:p>
            <a:pPr algn="ctr"/>
            <a:r>
              <a:rPr lang="en-GB" sz="2400" b="1" dirty="0" smtClean="0">
                <a:solidFill>
                  <a:schemeClr val="bg1"/>
                </a:solidFill>
                <a:latin typeface="Arial" pitchFamily="34" charset="0"/>
                <a:cs typeface="Arial" pitchFamily="34" charset="0"/>
              </a:rPr>
              <a:t>Issues for Nuclear </a:t>
            </a:r>
            <a:r>
              <a:rPr lang="en-GB" sz="2400" b="1" dirty="0" smtClean="0">
                <a:solidFill>
                  <a:schemeClr val="bg1"/>
                </a:solidFill>
                <a:latin typeface="Arial" pitchFamily="34" charset="0"/>
                <a:cs typeface="Arial" pitchFamily="34" charset="0"/>
              </a:rPr>
              <a:t>Power: Uranium Availability</a:t>
            </a:r>
            <a:endParaRPr lang="en-US" sz="2400" b="1" dirty="0">
              <a:solidFill>
                <a:schemeClr val="bg1"/>
              </a:solidFill>
              <a:latin typeface="Arial" pitchFamily="34" charset="0"/>
              <a:cs typeface="Arial" pitchFamily="34" charset="0"/>
            </a:endParaRPr>
          </a:p>
        </p:txBody>
      </p:sp>
      <p:sp>
        <p:nvSpPr>
          <p:cNvPr id="8" name="TextBox 7"/>
          <p:cNvSpPr txBox="1"/>
          <p:nvPr/>
        </p:nvSpPr>
        <p:spPr>
          <a:xfrm>
            <a:off x="5364088" y="2996952"/>
            <a:ext cx="3554050" cy="369332"/>
          </a:xfrm>
          <a:prstGeom prst="rect">
            <a:avLst/>
          </a:prstGeom>
          <a:noFill/>
        </p:spPr>
        <p:txBody>
          <a:bodyPr wrap="none" rtlCol="0">
            <a:spAutoFit/>
          </a:bodyPr>
          <a:lstStyle/>
          <a:p>
            <a:r>
              <a:rPr lang="en-GB" b="1" dirty="0" smtClean="0">
                <a:solidFill>
                  <a:srgbClr val="0070C0"/>
                </a:solidFill>
              </a:rPr>
              <a:t>Recoverable Resources of Uranium </a:t>
            </a:r>
            <a:endParaRPr lang="en-GB" dirty="0">
              <a:solidFill>
                <a:srgbClr val="0070C0"/>
              </a:solidFill>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21088"/>
            <a:ext cx="6948264" cy="692696"/>
          </a:xfrm>
        </p:spPr>
        <p:txBody>
          <a:bodyPr/>
          <a:lstStyle/>
          <a:p>
            <a:r>
              <a:rPr lang="en-GB" dirty="0" smtClean="0"/>
              <a:t>Energy Consumption</a:t>
            </a:r>
            <a:endParaRPr lang="en-GB" dirty="0"/>
          </a:p>
        </p:txBody>
      </p:sp>
      <p:sp>
        <p:nvSpPr>
          <p:cNvPr id="5"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6" name="Title 1"/>
          <p:cNvSpPr txBox="1">
            <a:spLocks/>
          </p:cNvSpPr>
          <p:nvPr/>
        </p:nvSpPr>
        <p:spPr>
          <a:xfrm>
            <a:off x="0" y="0"/>
            <a:ext cx="7956376" cy="692696"/>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en-GB" sz="3600" b="1" kern="1200" baseline="0" dirty="0" smtClean="0">
                <a:solidFill>
                  <a:srgbClr val="FFFFFF"/>
                </a:solidFill>
                <a:latin typeface="Arial" charset="0"/>
                <a:ea typeface="ヒラギノ角ゴ Pro W3" charset="-128"/>
                <a:cs typeface="Arial" charset="0"/>
                <a:sym typeface="Arial" charset="0"/>
              </a:defRPr>
            </a:lvl1pPr>
          </a:lstStyle>
          <a:p>
            <a:pPr algn="ctr"/>
            <a:r>
              <a:rPr lang="en-GB" sz="2400" dirty="0" smtClean="0"/>
              <a:t>Factors to Affect the Use of Nuclear Energy Technologies</a:t>
            </a:r>
            <a:endParaRPr lang="en-GB" sz="2400" dirty="0"/>
          </a:p>
        </p:txBody>
      </p:sp>
      <p:sp>
        <p:nvSpPr>
          <p:cNvPr id="7" name="TextBox 6"/>
          <p:cNvSpPr txBox="1"/>
          <p:nvPr/>
        </p:nvSpPr>
        <p:spPr>
          <a:xfrm>
            <a:off x="0" y="692696"/>
            <a:ext cx="8892480" cy="4467057"/>
          </a:xfrm>
          <a:prstGeom prst="rect">
            <a:avLst/>
          </a:prstGeom>
          <a:noFill/>
        </p:spPr>
        <p:txBody>
          <a:bodyPr wrap="square" rtlCol="0">
            <a:spAutoFit/>
          </a:bodyPr>
          <a:lstStyle/>
          <a:p>
            <a:pPr marL="355600" indent="-355600" algn="just">
              <a:lnSpc>
                <a:spcPct val="150000"/>
              </a:lnSpc>
              <a:buFont typeface="Wingdings" pitchFamily="2" charset="2"/>
              <a:buChar char="Ø"/>
            </a:pPr>
            <a:r>
              <a:rPr lang="en-GB" sz="2400" dirty="0" smtClean="0">
                <a:solidFill>
                  <a:srgbClr val="0070C0"/>
                </a:solidFill>
              </a:rPr>
              <a:t>Operational safety record;</a:t>
            </a:r>
          </a:p>
          <a:p>
            <a:pPr marL="355600" indent="-355600" algn="just">
              <a:lnSpc>
                <a:spcPct val="150000"/>
              </a:lnSpc>
              <a:buFont typeface="Wingdings" pitchFamily="2" charset="2"/>
              <a:buChar char="Ø"/>
            </a:pPr>
            <a:r>
              <a:rPr lang="en-GB" sz="2400" dirty="0" smtClean="0">
                <a:solidFill>
                  <a:srgbClr val="0070C0"/>
                </a:solidFill>
              </a:rPr>
              <a:t>Degree if nuclear weapons proliferation;</a:t>
            </a:r>
          </a:p>
          <a:p>
            <a:pPr marL="355600" indent="-355600" algn="just">
              <a:lnSpc>
                <a:spcPct val="150000"/>
              </a:lnSpc>
              <a:buFont typeface="Wingdings" pitchFamily="2" charset="2"/>
              <a:buChar char="Ø"/>
            </a:pPr>
            <a:r>
              <a:rPr lang="en-GB" sz="2400" dirty="0" smtClean="0">
                <a:solidFill>
                  <a:srgbClr val="0070C0"/>
                </a:solidFill>
              </a:rPr>
              <a:t>Nuclear waste disposal success;</a:t>
            </a:r>
          </a:p>
          <a:p>
            <a:pPr marL="355600" indent="-355600" algn="just">
              <a:lnSpc>
                <a:spcPct val="150000"/>
              </a:lnSpc>
              <a:buFont typeface="Wingdings" pitchFamily="2" charset="2"/>
              <a:buChar char="Ø"/>
            </a:pPr>
            <a:r>
              <a:rPr lang="en-GB" sz="2400" dirty="0" smtClean="0">
                <a:solidFill>
                  <a:srgbClr val="0070C0"/>
                </a:solidFill>
              </a:rPr>
              <a:t>Global warming and air pollution;</a:t>
            </a:r>
          </a:p>
          <a:p>
            <a:pPr marL="355600" indent="-355600" algn="just">
              <a:lnSpc>
                <a:spcPct val="150000"/>
              </a:lnSpc>
              <a:buFont typeface="Wingdings" pitchFamily="2" charset="2"/>
              <a:buChar char="Ø"/>
            </a:pPr>
            <a:r>
              <a:rPr lang="en-GB" sz="2400" dirty="0" smtClean="0">
                <a:solidFill>
                  <a:srgbClr val="0070C0"/>
                </a:solidFill>
              </a:rPr>
              <a:t>Nuclear power to produce electricity  and heat more efficiently;</a:t>
            </a:r>
          </a:p>
          <a:p>
            <a:pPr marL="355600" indent="-355600" algn="just">
              <a:lnSpc>
                <a:spcPct val="150000"/>
              </a:lnSpc>
              <a:buFont typeface="Wingdings" pitchFamily="2" charset="2"/>
              <a:buChar char="Ø"/>
            </a:pPr>
            <a:r>
              <a:rPr lang="en-GB" sz="2400" dirty="0" smtClean="0">
                <a:solidFill>
                  <a:srgbClr val="0070C0"/>
                </a:solidFill>
              </a:rPr>
              <a:t>New technologies for medical isotopes and food irradiation;</a:t>
            </a:r>
          </a:p>
          <a:p>
            <a:pPr marL="355600" indent="-355600" algn="just">
              <a:lnSpc>
                <a:spcPct val="150000"/>
              </a:lnSpc>
              <a:buFont typeface="Wingdings" pitchFamily="2" charset="2"/>
              <a:buChar char="Ø"/>
            </a:pPr>
            <a:r>
              <a:rPr lang="en-GB" sz="2400" dirty="0" smtClean="0">
                <a:solidFill>
                  <a:srgbClr val="0070C0"/>
                </a:solidFill>
              </a:rPr>
              <a:t>Cost and safety policies;</a:t>
            </a:r>
          </a:p>
          <a:p>
            <a:pPr marL="355600" indent="-355600" algn="just">
              <a:lnSpc>
                <a:spcPct val="150000"/>
              </a:lnSpc>
              <a:buFont typeface="Wingdings" pitchFamily="2" charset="2"/>
              <a:buChar char="Ø"/>
            </a:pPr>
            <a:r>
              <a:rPr lang="en-GB" sz="2400" dirty="0" smtClean="0">
                <a:solidFill>
                  <a:srgbClr val="0070C0"/>
                </a:solidFill>
              </a:rPr>
              <a:t>Public concern.</a:t>
            </a:r>
            <a:endParaRPr lang="en-GB" sz="2400" dirty="0">
              <a:solidFill>
                <a:srgbClr val="0070C0"/>
              </a:solidFill>
            </a:endParaRPr>
          </a:p>
        </p:txBody>
      </p:sp>
    </p:spTree>
    <p:extLst>
      <p:ext uri="{BB962C8B-B14F-4D97-AF65-F5344CB8AC3E}">
        <p14:creationId xmlns:p14="http://schemas.microsoft.com/office/powerpoint/2010/main" xmlns="" val="132925953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21088"/>
            <a:ext cx="6948264" cy="692696"/>
          </a:xfrm>
        </p:spPr>
        <p:txBody>
          <a:bodyPr/>
          <a:lstStyle/>
          <a:p>
            <a:r>
              <a:rPr lang="en-GB" dirty="0" smtClean="0"/>
              <a:t>Energy Consumption</a:t>
            </a:r>
            <a:endParaRPr lang="en-GB" dirty="0"/>
          </a:p>
        </p:txBody>
      </p:sp>
      <p:sp>
        <p:nvSpPr>
          <p:cNvPr id="5"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6" name="Title 1"/>
          <p:cNvSpPr txBox="1">
            <a:spLocks/>
          </p:cNvSpPr>
          <p:nvPr/>
        </p:nvSpPr>
        <p:spPr>
          <a:xfrm>
            <a:off x="0" y="0"/>
            <a:ext cx="7956376" cy="692696"/>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en-GB" sz="3600" b="1" kern="1200" baseline="0" dirty="0" smtClean="0">
                <a:solidFill>
                  <a:srgbClr val="FFFFFF"/>
                </a:solidFill>
                <a:latin typeface="Arial" charset="0"/>
                <a:ea typeface="ヒラギノ角ゴ Pro W3" charset="-128"/>
                <a:cs typeface="Arial" charset="0"/>
                <a:sym typeface="Arial" charset="0"/>
              </a:defRPr>
            </a:lvl1pPr>
          </a:lstStyle>
          <a:p>
            <a:r>
              <a:rPr lang="en-GB" sz="3200" dirty="0" smtClean="0"/>
              <a:t>Summary</a:t>
            </a:r>
            <a:endParaRPr lang="en-GB" sz="3200" dirty="0"/>
          </a:p>
        </p:txBody>
      </p:sp>
      <p:sp>
        <p:nvSpPr>
          <p:cNvPr id="7" name="TextBox 6"/>
          <p:cNvSpPr txBox="1"/>
          <p:nvPr/>
        </p:nvSpPr>
        <p:spPr>
          <a:xfrm>
            <a:off x="251520" y="980728"/>
            <a:ext cx="8280920" cy="4549835"/>
          </a:xfrm>
          <a:prstGeom prst="rect">
            <a:avLst/>
          </a:prstGeom>
          <a:noFill/>
        </p:spPr>
        <p:txBody>
          <a:bodyPr wrap="square" rtlCol="0">
            <a:spAutoFit/>
          </a:bodyPr>
          <a:lstStyle/>
          <a:p>
            <a:pPr marL="355600" indent="-355600" algn="just">
              <a:lnSpc>
                <a:spcPct val="150000"/>
              </a:lnSpc>
              <a:buFont typeface="Wingdings" pitchFamily="2" charset="2"/>
              <a:buChar char="Ø"/>
            </a:pPr>
            <a:r>
              <a:rPr lang="en-GB" sz="2800" dirty="0" smtClean="0">
                <a:solidFill>
                  <a:srgbClr val="0070C0"/>
                </a:solidFill>
              </a:rPr>
              <a:t>Multiple energy sources: fossil-fuel, uranium-plutonium-thorium, wind, solar, tides, wave etc;</a:t>
            </a:r>
          </a:p>
          <a:p>
            <a:pPr marL="355600" indent="-355600" algn="just">
              <a:lnSpc>
                <a:spcPct val="150000"/>
              </a:lnSpc>
              <a:buFont typeface="Wingdings" pitchFamily="2" charset="2"/>
              <a:buChar char="Ø"/>
            </a:pPr>
            <a:r>
              <a:rPr lang="en-GB" sz="2800" dirty="0" smtClean="0">
                <a:solidFill>
                  <a:srgbClr val="0070C0"/>
                </a:solidFill>
              </a:rPr>
              <a:t>Demand and production of energy mix;</a:t>
            </a:r>
          </a:p>
          <a:p>
            <a:pPr marL="355600" indent="-355600" algn="just">
              <a:lnSpc>
                <a:spcPct val="150000"/>
              </a:lnSpc>
              <a:buFont typeface="Wingdings" pitchFamily="2" charset="2"/>
              <a:buChar char="Ø"/>
            </a:pPr>
            <a:r>
              <a:rPr lang="en-GB" sz="2800" dirty="0" smtClean="0">
                <a:solidFill>
                  <a:srgbClr val="0070C0"/>
                </a:solidFill>
              </a:rPr>
              <a:t>Thermal and momentum energy sources;</a:t>
            </a:r>
          </a:p>
          <a:p>
            <a:pPr marL="355600" indent="-355600" algn="just">
              <a:lnSpc>
                <a:spcPct val="150000"/>
              </a:lnSpc>
              <a:buFont typeface="Wingdings" pitchFamily="2" charset="2"/>
              <a:buChar char="Ø"/>
            </a:pPr>
            <a:r>
              <a:rPr lang="en-GB" sz="2800" dirty="0" smtClean="0">
                <a:solidFill>
                  <a:srgbClr val="0070C0"/>
                </a:solidFill>
              </a:rPr>
              <a:t>Current nuclear reactor technologies;</a:t>
            </a:r>
          </a:p>
          <a:p>
            <a:pPr marL="355600" indent="-355600" algn="just">
              <a:lnSpc>
                <a:spcPct val="150000"/>
              </a:lnSpc>
              <a:buFont typeface="Wingdings" pitchFamily="2" charset="2"/>
              <a:buChar char="Ø"/>
            </a:pPr>
            <a:r>
              <a:rPr lang="en-GB" sz="2800" dirty="0" err="1" smtClean="0">
                <a:solidFill>
                  <a:srgbClr val="0070C0"/>
                </a:solidFill>
              </a:rPr>
              <a:t>GenIV</a:t>
            </a:r>
            <a:r>
              <a:rPr lang="en-GB" sz="2800" dirty="0" smtClean="0">
                <a:solidFill>
                  <a:srgbClr val="0070C0"/>
                </a:solidFill>
              </a:rPr>
              <a:t> reactors.</a:t>
            </a:r>
          </a:p>
          <a:p>
            <a:pPr marL="355600" indent="-355600" algn="just">
              <a:lnSpc>
                <a:spcPct val="150000"/>
              </a:lnSpc>
            </a:pPr>
            <a:endParaRPr lang="en-GB" sz="2800" dirty="0">
              <a:solidFill>
                <a:srgbClr val="0070C0"/>
              </a:solidFill>
            </a:endParaRPr>
          </a:p>
        </p:txBody>
      </p:sp>
    </p:spTree>
    <p:extLst>
      <p:ext uri="{BB962C8B-B14F-4D97-AF65-F5344CB8AC3E}">
        <p14:creationId xmlns:p14="http://schemas.microsoft.com/office/powerpoint/2010/main" xmlns="" val="132925953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21088"/>
            <a:ext cx="6948264" cy="692696"/>
          </a:xfrm>
        </p:spPr>
        <p:txBody>
          <a:bodyPr/>
          <a:lstStyle/>
          <a:p>
            <a:r>
              <a:rPr lang="en-GB" dirty="0" smtClean="0"/>
              <a:t>Energy Consumption</a:t>
            </a:r>
            <a:endParaRPr lang="en-GB" dirty="0"/>
          </a:p>
        </p:txBody>
      </p:sp>
      <p:sp>
        <p:nvSpPr>
          <p:cNvPr id="4" name="TextBox 3"/>
          <p:cNvSpPr txBox="1"/>
          <p:nvPr/>
        </p:nvSpPr>
        <p:spPr>
          <a:xfrm>
            <a:off x="323528" y="764704"/>
            <a:ext cx="8640960" cy="5262979"/>
          </a:xfrm>
          <a:prstGeom prst="rect">
            <a:avLst/>
          </a:prstGeom>
          <a:noFill/>
        </p:spPr>
        <p:txBody>
          <a:bodyPr wrap="square" rtlCol="0">
            <a:spAutoFit/>
          </a:bodyPr>
          <a:lstStyle/>
          <a:p>
            <a:pPr marL="285750" indent="-285750">
              <a:buFont typeface="Arial" panose="020B0604020202020204" pitchFamily="34" charset="0"/>
              <a:buChar char="•"/>
            </a:pPr>
            <a:r>
              <a:rPr lang="en-GB" sz="2400" b="1" dirty="0" smtClean="0">
                <a:solidFill>
                  <a:srgbClr val="0070C0"/>
                </a:solidFill>
              </a:rPr>
              <a:t>BP Statistical Review 2012:</a:t>
            </a:r>
            <a:r>
              <a:rPr lang="en-GB" sz="2400" dirty="0" smtClean="0">
                <a:solidFill>
                  <a:srgbClr val="0070C0"/>
                </a:solidFill>
              </a:rPr>
              <a:t> </a:t>
            </a:r>
            <a:r>
              <a:rPr lang="en-GB" dirty="0" smtClean="0">
                <a:solidFill>
                  <a:srgbClr val="0070C0"/>
                </a:solidFill>
                <a:hlinkClick r:id="rId2"/>
              </a:rPr>
              <a:t>http</a:t>
            </a:r>
            <a:r>
              <a:rPr lang="en-GB" dirty="0">
                <a:solidFill>
                  <a:srgbClr val="0070C0"/>
                </a:solidFill>
                <a:hlinkClick r:id="rId2"/>
              </a:rPr>
              <a:t>://</a:t>
            </a:r>
            <a:r>
              <a:rPr lang="en-GB" dirty="0" smtClean="0">
                <a:solidFill>
                  <a:srgbClr val="0070C0"/>
                </a:solidFill>
                <a:hlinkClick r:id="rId2"/>
              </a:rPr>
              <a:t>www.bp.com/content/dam/bp/pdf/Statistical-Review-2012/statistical_review_of_world_energy_2012.pdf</a:t>
            </a:r>
            <a:endParaRPr lang="en-GB" dirty="0" smtClean="0">
              <a:solidFill>
                <a:srgbClr val="0070C0"/>
              </a:solidFill>
            </a:endParaRPr>
          </a:p>
          <a:p>
            <a:pPr marL="285750" indent="-285750">
              <a:buFont typeface="Arial" panose="020B0604020202020204" pitchFamily="34" charset="0"/>
              <a:buChar char="•"/>
            </a:pPr>
            <a:r>
              <a:rPr lang="en-GB" sz="2400" b="1" dirty="0" smtClean="0">
                <a:solidFill>
                  <a:srgbClr val="0070C0"/>
                </a:solidFill>
              </a:rPr>
              <a:t>International Energy Outlook 2013 (DoE/EIA-0484):</a:t>
            </a:r>
            <a:r>
              <a:rPr lang="en-GB" sz="2400" dirty="0" smtClean="0">
                <a:solidFill>
                  <a:srgbClr val="0070C0"/>
                </a:solidFill>
              </a:rPr>
              <a:t> </a:t>
            </a:r>
            <a:r>
              <a:rPr lang="en-GB" dirty="0">
                <a:hlinkClick r:id="rId3"/>
              </a:rPr>
              <a:t>http://www.eia.gov/forecasts/ieo/pdf/0484(2013).</a:t>
            </a:r>
            <a:r>
              <a:rPr lang="en-GB" dirty="0" smtClean="0">
                <a:hlinkClick r:id="rId3"/>
              </a:rPr>
              <a:t>pdf</a:t>
            </a:r>
            <a:endParaRPr lang="en-GB" dirty="0" smtClean="0">
              <a:solidFill>
                <a:srgbClr val="0070C0"/>
              </a:solidFill>
            </a:endParaRPr>
          </a:p>
          <a:p>
            <a:pPr marL="285750" indent="-285750">
              <a:buFont typeface="Arial" panose="020B0604020202020204" pitchFamily="34" charset="0"/>
              <a:buChar char="•"/>
            </a:pPr>
            <a:r>
              <a:rPr lang="en-GB" sz="2400" b="1" dirty="0" smtClean="0">
                <a:solidFill>
                  <a:srgbClr val="0070C0"/>
                </a:solidFill>
              </a:rPr>
              <a:t>Annual Energy review 2011 </a:t>
            </a:r>
            <a:r>
              <a:rPr lang="en-GB" sz="2400" b="1" dirty="0" smtClean="0">
                <a:solidFill>
                  <a:srgbClr val="0070C0"/>
                </a:solidFill>
              </a:rPr>
              <a:t>(</a:t>
            </a:r>
            <a:r>
              <a:rPr lang="en-GB" sz="2400" b="1" dirty="0" smtClean="0">
                <a:solidFill>
                  <a:srgbClr val="0070C0"/>
                </a:solidFill>
              </a:rPr>
              <a:t>DoE/EIA-0384</a:t>
            </a:r>
            <a:r>
              <a:rPr lang="en-GB" sz="2400" b="1" dirty="0" smtClean="0">
                <a:solidFill>
                  <a:srgbClr val="0070C0"/>
                </a:solidFill>
              </a:rPr>
              <a:t>):</a:t>
            </a:r>
            <a:r>
              <a:rPr lang="en-GB" sz="2400" dirty="0" smtClean="0">
                <a:solidFill>
                  <a:srgbClr val="0070C0"/>
                </a:solidFill>
              </a:rPr>
              <a:t> </a:t>
            </a:r>
            <a:r>
              <a:rPr lang="en-GB" dirty="0" smtClean="0">
                <a:hlinkClick r:id="rId4"/>
              </a:rPr>
              <a:t>http://www.eia.gov/totalenergy/data/annual/pdf/aer.pdf</a:t>
            </a:r>
            <a:endParaRPr lang="en-GB" dirty="0" smtClean="0"/>
          </a:p>
          <a:p>
            <a:pPr marL="285750" indent="-285750">
              <a:buFont typeface="Arial" panose="020B0604020202020204" pitchFamily="34" charset="0"/>
              <a:buChar char="•"/>
            </a:pPr>
            <a:r>
              <a:rPr lang="en-GB" sz="2400" b="1" dirty="0" smtClean="0">
                <a:solidFill>
                  <a:srgbClr val="0070C0"/>
                </a:solidFill>
              </a:rPr>
              <a:t>Energy for a Sustainable Future: Reports and Recommendations (2010), The Secretary-General’s Advisory Group on Energy and Climate Change (AGECC): </a:t>
            </a:r>
            <a:r>
              <a:rPr lang="en-GB" dirty="0" smtClean="0">
                <a:hlinkClick r:id="rId5"/>
              </a:rPr>
              <a:t>http://</a:t>
            </a:r>
            <a:r>
              <a:rPr lang="en-GB" dirty="0" smtClean="0">
                <a:hlinkClick r:id="rId5"/>
              </a:rPr>
              <a:t>www.un.org/wcm/webdav/site/climatechange/shared/Documents/AGECC%20summary%20report%5B1%5D.pdf</a:t>
            </a:r>
            <a:endParaRPr lang="en-GB" dirty="0" smtClean="0"/>
          </a:p>
          <a:p>
            <a:pPr marL="285750" indent="-285750">
              <a:buFont typeface="Arial" panose="020B0604020202020204" pitchFamily="34" charset="0"/>
              <a:buChar char="•"/>
            </a:pPr>
            <a:r>
              <a:rPr lang="en-GB" sz="2400" b="1" dirty="0" smtClean="0">
                <a:solidFill>
                  <a:srgbClr val="0070C0"/>
                </a:solidFill>
              </a:rPr>
              <a:t>The Economics of the Back End of the Nuclear Fuel Cycle, NEA Report No 7061: </a:t>
            </a:r>
            <a:r>
              <a:rPr lang="en-GB" dirty="0" smtClean="0">
                <a:hlinkClick r:id="rId6"/>
              </a:rPr>
              <a:t>http://www.oecd-nea.org/ndd/pubs/2013/7061-ebenfc.pdf</a:t>
            </a:r>
            <a:endParaRPr lang="en-GB" sz="2400" b="1" dirty="0" smtClean="0">
              <a:solidFill>
                <a:srgbClr val="0070C0"/>
              </a:solidFill>
            </a:endParaRPr>
          </a:p>
          <a:p>
            <a:pPr marL="285750" indent="-285750">
              <a:buFont typeface="Arial" panose="020B0604020202020204" pitchFamily="34" charset="0"/>
              <a:buChar char="•"/>
            </a:pPr>
            <a:endParaRPr lang="en-GB" dirty="0" smtClean="0">
              <a:solidFill>
                <a:srgbClr val="0070C0"/>
              </a:solidFill>
            </a:endParaRPr>
          </a:p>
          <a:p>
            <a:pPr marL="285750" indent="-285750">
              <a:buFont typeface="Arial" panose="020B0604020202020204" pitchFamily="34" charset="0"/>
              <a:buChar char="•"/>
            </a:pPr>
            <a:endParaRPr lang="en-GB" dirty="0">
              <a:solidFill>
                <a:srgbClr val="0070C0"/>
              </a:solidFill>
            </a:endParaRPr>
          </a:p>
        </p:txBody>
      </p:sp>
      <p:sp>
        <p:nvSpPr>
          <p:cNvPr id="5"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sp>
        <p:nvSpPr>
          <p:cNvPr id="6" name="Title 1"/>
          <p:cNvSpPr txBox="1">
            <a:spLocks/>
          </p:cNvSpPr>
          <p:nvPr/>
        </p:nvSpPr>
        <p:spPr>
          <a:xfrm>
            <a:off x="0" y="0"/>
            <a:ext cx="6948264" cy="692696"/>
          </a:xfrm>
          <a:prstGeom prst="rect">
            <a:avLst/>
          </a:prstGeom>
        </p:spPr>
        <p:txBody>
          <a:bodyPr vert="horz" lIns="91440" tIns="45720" rIns="91440" bIns="45720" rtlCol="0" anchor="ctr">
            <a:normAutofit/>
          </a:bodyPr>
          <a:lstStyle>
            <a:lvl1pPr algn="l" defTabSz="914400" rtl="0" eaLnBrk="1" fontAlgn="base" latinLnBrk="0" hangingPunct="1">
              <a:spcBef>
                <a:spcPct val="0"/>
              </a:spcBef>
              <a:spcAft>
                <a:spcPct val="0"/>
              </a:spcAft>
              <a:buNone/>
              <a:defRPr lang="en-GB" sz="3600" b="1" kern="1200" baseline="0" dirty="0" smtClean="0">
                <a:solidFill>
                  <a:srgbClr val="FFFFFF"/>
                </a:solidFill>
                <a:latin typeface="Arial" charset="0"/>
                <a:ea typeface="ヒラギノ角ゴ Pro W3" charset="-128"/>
                <a:cs typeface="Arial" charset="0"/>
                <a:sym typeface="Arial" charset="0"/>
              </a:defRPr>
            </a:lvl1pPr>
          </a:lstStyle>
          <a:p>
            <a:r>
              <a:rPr lang="en-GB" dirty="0" smtClean="0"/>
              <a:t>Additional Reading</a:t>
            </a:r>
            <a:endParaRPr lang="en-GB" dirty="0"/>
          </a:p>
        </p:txBody>
      </p:sp>
    </p:spTree>
    <p:extLst>
      <p:ext uri="{BB962C8B-B14F-4D97-AF65-F5344CB8AC3E}">
        <p14:creationId xmlns:p14="http://schemas.microsoft.com/office/powerpoint/2010/main" xmlns="" val="413991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3314700" y="620688"/>
            <a:ext cx="5829300" cy="648072"/>
          </a:xfrm>
          <a:prstGeom prst="rect">
            <a:avLst/>
          </a:prstGeom>
        </p:spPr>
        <p:txBody>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smtClean="0">
                <a:ln>
                  <a:noFill/>
                </a:ln>
                <a:solidFill>
                  <a:srgbClr val="0070C0"/>
                </a:solidFill>
                <a:effectLst/>
                <a:uLnTx/>
                <a:uFillTx/>
                <a:latin typeface="Arial" pitchFamily="34" charset="0"/>
                <a:ea typeface="+mj-ea"/>
                <a:cs typeface="Arial" pitchFamily="34" charset="0"/>
              </a:rPr>
              <a:t>Coal Production/Consumption</a:t>
            </a:r>
          </a:p>
        </p:txBody>
      </p:sp>
      <p:sp>
        <p:nvSpPr>
          <p:cNvPr id="8" name="Footer Placeholder 4"/>
          <p:cNvSpPr txBox="1">
            <a:spLocks/>
          </p:cNvSpPr>
          <p:nvPr/>
        </p:nvSpPr>
        <p:spPr>
          <a:xfrm>
            <a:off x="6208161" y="6237312"/>
            <a:ext cx="3044359" cy="360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0" u="none" strike="noStrike" kern="1200" cap="none" spc="0" normalizeH="0" baseline="0" noProof="0" dirty="0" smtClean="0">
                <a:ln>
                  <a:noFill/>
                </a:ln>
                <a:solidFill>
                  <a:schemeClr val="tx1"/>
                </a:solidFill>
                <a:effectLst/>
                <a:uLnTx/>
                <a:uFillTx/>
                <a:latin typeface="Arial" charset="0"/>
                <a:ea typeface="+mn-ea"/>
                <a:cs typeface="+mn-cs"/>
              </a:rPr>
              <a:t>BP Statistical Review of World Energy 2012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0" u="none" strike="noStrike" kern="1200" cap="none" spc="0" normalizeH="0" baseline="0" noProof="0" dirty="0" smtClean="0">
                <a:ln>
                  <a:noFill/>
                </a:ln>
                <a:solidFill>
                  <a:schemeClr val="tx1"/>
                </a:solidFill>
                <a:effectLst/>
                <a:uLnTx/>
                <a:uFillTx/>
                <a:latin typeface="Arial" charset="0"/>
                <a:ea typeface="+mn-ea"/>
                <a:cs typeface="+mn-cs"/>
              </a:rPr>
              <a:t>© BP 2012</a:t>
            </a:r>
            <a:endParaRPr kumimoji="0" lang="en-GB" sz="1000" b="1"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5" name="Title 1"/>
          <p:cNvSpPr txBox="1">
            <a:spLocks/>
          </p:cNvSpPr>
          <p:nvPr/>
        </p:nvSpPr>
        <p:spPr>
          <a:xfrm>
            <a:off x="0" y="0"/>
            <a:ext cx="6948264" cy="692696"/>
          </a:xfrm>
          <a:prstGeom prst="rect">
            <a:avLst/>
          </a:prstGeom>
        </p:spPr>
        <p:txBody>
          <a:bodyPr/>
          <a:lstStyle>
            <a:lvl1pPr algn="l" defTabSz="914400" rtl="0" eaLnBrk="1" fontAlgn="base" latinLnBrk="0" hangingPunct="1">
              <a:spcBef>
                <a:spcPct val="0"/>
              </a:spcBef>
              <a:spcAft>
                <a:spcPct val="0"/>
              </a:spcAft>
              <a:buNone/>
              <a:defRPr lang="en-GB" sz="3600" b="1" kern="1200" baseline="0" dirty="0" smtClean="0">
                <a:solidFill>
                  <a:srgbClr val="FFFFFF"/>
                </a:solidFill>
                <a:latin typeface="Arial" charset="0"/>
                <a:ea typeface="+mj-ea"/>
                <a:cs typeface="Arial" charset="0"/>
                <a:sym typeface="Arial" charset="0"/>
              </a:defRPr>
            </a:lvl1pPr>
          </a:lstStyle>
          <a:p>
            <a:r>
              <a:rPr lang="en-GB" dirty="0" smtClean="0"/>
              <a:t>Growth Trends (1985-2010):</a:t>
            </a:r>
            <a:endParaRPr lang="en-GB" dirty="0"/>
          </a:p>
        </p:txBody>
      </p:sp>
      <p:sp>
        <p:nvSpPr>
          <p:cNvPr id="6" name="Rectangle 15"/>
          <p:cNvSpPr txBox="1">
            <a:spLocks noChangeArrowheads="1"/>
          </p:cNvSpPr>
          <p:nvPr/>
        </p:nvSpPr>
        <p:spPr>
          <a:xfrm>
            <a:off x="0" y="6552728"/>
            <a:ext cx="2915816" cy="305272"/>
          </a:xfrm>
          <a:prstGeom prst="rect">
            <a:avLst/>
          </a:prstGeom>
        </p:spPr>
        <p:txBody>
          <a:bodyPr/>
          <a:lstStyle/>
          <a:p>
            <a:pPr algn="ctr">
              <a:lnSpc>
                <a:spcPct val="90000"/>
              </a:lnSpc>
              <a:spcBef>
                <a:spcPts val="450"/>
              </a:spcBef>
              <a:buClr>
                <a:srgbClr val="4B4F55"/>
              </a:buClr>
              <a:buSzPct val="100000"/>
              <a:buFont typeface="Times New Roman" pitchFamily="18" charset="0"/>
              <a:buNone/>
              <a:defRPr/>
            </a:pPr>
            <a:r>
              <a:rPr lang="en-US" sz="1600" b="1" kern="0" dirty="0" smtClean="0">
                <a:solidFill>
                  <a:schemeClr val="bg1"/>
                </a:solidFill>
                <a:latin typeface="Cambria" pitchFamily="18" charset="0"/>
              </a:rPr>
              <a:t>jefferson.gomes@abdn.ac.uk</a:t>
            </a:r>
            <a:endParaRPr lang="en-US" sz="1600" b="1" kern="0" dirty="0">
              <a:solidFill>
                <a:schemeClr val="bg1"/>
              </a:solidFill>
              <a:latin typeface="Cambria" pitchFamily="18" charset="0"/>
            </a:endParaRPr>
          </a:p>
        </p:txBody>
      </p:sp>
      <p:pic>
        <p:nvPicPr>
          <p:cNvPr id="9" name="Content Placeholder 6" descr="COALC.bmp"/>
          <p:cNvPicPr>
            <a:picLocks noChangeAspect="1"/>
          </p:cNvPicPr>
          <p:nvPr/>
        </p:nvPicPr>
        <p:blipFill>
          <a:blip r:embed="rId2" cstate="print"/>
          <a:stretch>
            <a:fillRect/>
          </a:stretch>
        </p:blipFill>
        <p:spPr>
          <a:xfrm>
            <a:off x="251520" y="1052736"/>
            <a:ext cx="8568951" cy="5347490"/>
          </a:xfrm>
          <a:prstGeom prst="rect">
            <a:avLst/>
          </a:prstGeom>
        </p:spPr>
      </p:pic>
    </p:spTree>
    <p:extLst>
      <p:ext uri="{BB962C8B-B14F-4D97-AF65-F5344CB8AC3E}">
        <p14:creationId xmlns:p14="http://schemas.microsoft.com/office/powerpoint/2010/main" xmlns="" val="3337208584"/>
      </p:ext>
    </p:extLst>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JeffGomes_UoA_Template">
  <a:themeElements>
    <a:clrScheme name="UoA">
      <a:dk1>
        <a:srgbClr val="3D4F55"/>
      </a:dk1>
      <a:lt1>
        <a:srgbClr val="FFFFFF"/>
      </a:lt1>
      <a:dk2>
        <a:srgbClr val="3D4F55"/>
      </a:dk2>
      <a:lt2>
        <a:srgbClr val="FFFFFF"/>
      </a:lt2>
      <a:accent1>
        <a:srgbClr val="D12A1D"/>
      </a:accent1>
      <a:accent2>
        <a:srgbClr val="B4423E"/>
      </a:accent2>
      <a:accent3>
        <a:srgbClr val="E2ADAC"/>
      </a:accent3>
      <a:accent4>
        <a:srgbClr val="CF7875"/>
      </a:accent4>
      <a:accent5>
        <a:srgbClr val="77949D"/>
      </a:accent5>
      <a:accent6>
        <a:srgbClr val="D1DBDE"/>
      </a:accent6>
      <a:hlink>
        <a:srgbClr val="334247"/>
      </a:hlink>
      <a:folHlink>
        <a:srgbClr val="33424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JeffGomes_UoA_Template</Template>
  <TotalTime>16266</TotalTime>
  <Words>4145</Words>
  <Application>Microsoft Office PowerPoint</Application>
  <PresentationFormat>On-screen Show (4:3)</PresentationFormat>
  <Paragraphs>1262</Paragraphs>
  <Slides>86</Slides>
  <Notes>10</Notes>
  <HiddenSlides>0</HiddenSlides>
  <MMClips>0</MMClips>
  <ScaleCrop>false</ScaleCrop>
  <HeadingPairs>
    <vt:vector size="4" baseType="variant">
      <vt:variant>
        <vt:lpstr>Theme</vt:lpstr>
      </vt:variant>
      <vt:variant>
        <vt:i4>1</vt:i4>
      </vt:variant>
      <vt:variant>
        <vt:lpstr>Slide Titles</vt:lpstr>
      </vt:variant>
      <vt:variant>
        <vt:i4>86</vt:i4>
      </vt:variant>
    </vt:vector>
  </HeadingPairs>
  <TitlesOfParts>
    <vt:vector size="87" baseType="lpstr">
      <vt:lpstr>JeffGomes_UoA_Template</vt:lpstr>
      <vt:lpstr>Slide 1</vt:lpstr>
      <vt:lpstr>Outline</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Energy Consumption</vt:lpstr>
      <vt:lpstr>Energy Consumption</vt:lpstr>
      <vt:lpstr>Slide 61</vt:lpstr>
      <vt:lpstr>Energy Consumption</vt:lpstr>
      <vt:lpstr>Slide 63</vt:lpstr>
      <vt:lpstr>Slide 64</vt:lpstr>
      <vt:lpstr>Energy Consumption</vt:lpstr>
      <vt:lpstr>Energy Consumption</vt:lpstr>
      <vt:lpstr>Energy Consumption</vt:lpstr>
      <vt:lpstr>Energy Consumption</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Energy Consumption</vt:lpstr>
      <vt:lpstr>Energy Consumption</vt:lpstr>
      <vt:lpstr>Energy Consumption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JeffGomes</dc:creator>
  <cp:keywords>University of Aberdeen, PowerPoint Template, Internal</cp:keywords>
  <dc:description>Created: November 2011
This version: November 2011</dc:description>
  <cp:lastModifiedBy>s42jm2</cp:lastModifiedBy>
  <cp:revision>177</cp:revision>
  <dcterms:created xsi:type="dcterms:W3CDTF">2013-09-28T10:45:14Z</dcterms:created>
  <dcterms:modified xsi:type="dcterms:W3CDTF">2013-10-09T20:08:45Z</dcterms:modified>
</cp:coreProperties>
</file>